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256" r:id="rId2"/>
    <p:sldId id="382" r:id="rId3"/>
    <p:sldId id="394" r:id="rId4"/>
    <p:sldId id="395" r:id="rId5"/>
    <p:sldId id="396" r:id="rId6"/>
    <p:sldId id="397" r:id="rId7"/>
    <p:sldId id="408" r:id="rId8"/>
    <p:sldId id="393" r:id="rId9"/>
    <p:sldId id="383" r:id="rId10"/>
    <p:sldId id="387" r:id="rId11"/>
    <p:sldId id="384" r:id="rId12"/>
    <p:sldId id="398" r:id="rId13"/>
    <p:sldId id="399" r:id="rId14"/>
    <p:sldId id="400" r:id="rId15"/>
    <p:sldId id="407" r:id="rId16"/>
    <p:sldId id="401" r:id="rId17"/>
    <p:sldId id="404" r:id="rId18"/>
    <p:sldId id="403" r:id="rId19"/>
    <p:sldId id="386" r:id="rId20"/>
    <p:sldId id="378" r:id="rId21"/>
    <p:sldId id="379" r:id="rId22"/>
    <p:sldId id="405" r:id="rId23"/>
    <p:sldId id="406" r:id="rId24"/>
  </p:sldIdLst>
  <p:sldSz cx="9144000" cy="6858000" type="screen4x3"/>
  <p:notesSz cx="6865938" cy="9998075"/>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9" userDrawn="1">
          <p15:clr>
            <a:srgbClr val="A4A3A4"/>
          </p15:clr>
        </p15:guide>
        <p15:guide id="2" pos="2163" userDrawn="1">
          <p15:clr>
            <a:srgbClr val="A4A3A4"/>
          </p15:clr>
        </p15:guide>
        <p15:guide id="3" orient="horz" pos="3111" userDrawn="1">
          <p15:clr>
            <a:srgbClr val="A4A3A4"/>
          </p15:clr>
        </p15:guide>
        <p15:guide id="4" pos="2142" userDrawn="1">
          <p15:clr>
            <a:srgbClr val="A4A3A4"/>
          </p15:clr>
        </p15:guide>
        <p15:guide id="5" orient="horz" pos="3187" userDrawn="1">
          <p15:clr>
            <a:srgbClr val="A4A3A4"/>
          </p15:clr>
        </p15:guide>
        <p15:guide id="6" pos="218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205" autoAdjust="0"/>
    <p:restoredTop sz="90866" autoAdjust="0"/>
  </p:normalViewPr>
  <p:slideViewPr>
    <p:cSldViewPr>
      <p:cViewPr varScale="1">
        <p:scale>
          <a:sx n="80" d="100"/>
          <a:sy n="80" d="100"/>
        </p:scale>
        <p:origin x="192" y="216"/>
      </p:cViewPr>
      <p:guideLst>
        <p:guide orient="horz" pos="2160"/>
        <p:guide pos="2880"/>
      </p:guideLst>
    </p:cSldViewPr>
  </p:slideViewPr>
  <p:outlineViewPr>
    <p:cViewPr varScale="1">
      <p:scale>
        <a:sx n="100" d="100"/>
        <a:sy n="100" d="100"/>
      </p:scale>
      <p:origin x="0" y="0"/>
    </p:cViewPr>
  </p:outlineViewPr>
  <p:notesTextViewPr>
    <p:cViewPr>
      <p:scale>
        <a:sx n="3" d="2"/>
        <a:sy n="3" d="2"/>
      </p:scale>
      <p:origin x="0" y="0"/>
    </p:cViewPr>
  </p:notesTextViewPr>
  <p:sorterViewPr>
    <p:cViewPr varScale="1">
      <p:scale>
        <a:sx n="100" d="100"/>
        <a:sy n="100" d="100"/>
      </p:scale>
      <p:origin x="0" y="-8888"/>
    </p:cViewPr>
  </p:sorterViewPr>
  <p:notesViewPr>
    <p:cSldViewPr>
      <p:cViewPr varScale="1">
        <p:scale>
          <a:sx n="59" d="100"/>
          <a:sy n="59" d="100"/>
        </p:scale>
        <p:origin x="-1752" y="-72"/>
      </p:cViewPr>
      <p:guideLst>
        <p:guide orient="horz" pos="3149"/>
        <p:guide pos="2163"/>
        <p:guide orient="horz" pos="3111"/>
        <p:guide pos="2142"/>
        <p:guide orient="horz" pos="3187"/>
        <p:guide pos="218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050"/>
          <p:cNvSpPr>
            <a:spLocks noGrp="1" noChangeArrowheads="1"/>
          </p:cNvSpPr>
          <p:nvPr>
            <p:ph type="hdr" sz="quarter"/>
          </p:nvPr>
        </p:nvSpPr>
        <p:spPr bwMode="auto">
          <a:xfrm>
            <a:off x="3" y="4"/>
            <a:ext cx="2975875" cy="500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44" tIns="48173" rIns="96344" bIns="48173" numCol="1" anchor="t" anchorCtr="0" compatLnSpc="1">
            <a:prstTxWarp prst="textNoShape">
              <a:avLst/>
            </a:prstTxWarp>
          </a:bodyPr>
          <a:lstStyle>
            <a:lvl1pPr defTabSz="473047">
              <a:defRPr sz="1300"/>
            </a:lvl1pPr>
          </a:lstStyle>
          <a:p>
            <a:endParaRPr lang="de-DE"/>
          </a:p>
        </p:txBody>
      </p:sp>
      <p:sp>
        <p:nvSpPr>
          <p:cNvPr id="43011" name="Rectangle 2051"/>
          <p:cNvSpPr>
            <a:spLocks noGrp="1" noChangeArrowheads="1"/>
          </p:cNvSpPr>
          <p:nvPr>
            <p:ph type="dt" sz="quarter" idx="1"/>
          </p:nvPr>
        </p:nvSpPr>
        <p:spPr bwMode="auto">
          <a:xfrm>
            <a:off x="3890066" y="4"/>
            <a:ext cx="2975874" cy="500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44" tIns="48173" rIns="96344" bIns="48173" numCol="1" anchor="t" anchorCtr="0" compatLnSpc="1">
            <a:prstTxWarp prst="textNoShape">
              <a:avLst/>
            </a:prstTxWarp>
          </a:bodyPr>
          <a:lstStyle>
            <a:lvl1pPr algn="r" defTabSz="473047">
              <a:defRPr sz="1300"/>
            </a:lvl1pPr>
          </a:lstStyle>
          <a:p>
            <a:endParaRPr lang="de-DE"/>
          </a:p>
        </p:txBody>
      </p:sp>
      <p:sp>
        <p:nvSpPr>
          <p:cNvPr id="43012" name="Rectangle 2052"/>
          <p:cNvSpPr>
            <a:spLocks noGrp="1" noChangeArrowheads="1"/>
          </p:cNvSpPr>
          <p:nvPr>
            <p:ph type="ftr" sz="quarter" idx="2"/>
          </p:nvPr>
        </p:nvSpPr>
        <p:spPr bwMode="auto">
          <a:xfrm>
            <a:off x="3" y="9497854"/>
            <a:ext cx="2975875" cy="500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44" tIns="48173" rIns="96344" bIns="48173" numCol="1" anchor="b" anchorCtr="0" compatLnSpc="1">
            <a:prstTxWarp prst="textNoShape">
              <a:avLst/>
            </a:prstTxWarp>
          </a:bodyPr>
          <a:lstStyle>
            <a:lvl1pPr defTabSz="473047">
              <a:defRPr sz="1300"/>
            </a:lvl1pPr>
          </a:lstStyle>
          <a:p>
            <a:endParaRPr lang="de-DE"/>
          </a:p>
        </p:txBody>
      </p:sp>
      <p:sp>
        <p:nvSpPr>
          <p:cNvPr id="43013" name="Rectangle 2053"/>
          <p:cNvSpPr>
            <a:spLocks noGrp="1" noChangeArrowheads="1"/>
          </p:cNvSpPr>
          <p:nvPr>
            <p:ph type="sldNum" sz="quarter" idx="3"/>
          </p:nvPr>
        </p:nvSpPr>
        <p:spPr bwMode="auto">
          <a:xfrm>
            <a:off x="3890066" y="9497854"/>
            <a:ext cx="2975874" cy="500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44" tIns="48173" rIns="96344" bIns="48173" numCol="1" anchor="b" anchorCtr="0" compatLnSpc="1">
            <a:prstTxWarp prst="textNoShape">
              <a:avLst/>
            </a:prstTxWarp>
          </a:bodyPr>
          <a:lstStyle>
            <a:lvl1pPr algn="r" defTabSz="473047">
              <a:defRPr sz="1300"/>
            </a:lvl1pPr>
          </a:lstStyle>
          <a:p>
            <a:fld id="{A790917E-C2AC-4337-AC86-DB66B15577FC}" type="slidenum">
              <a:rPr lang="de-DE"/>
              <a:pPr/>
              <a:t>‹Nr.›</a:t>
            </a:fld>
            <a:endParaRPr lang="de-DE"/>
          </a:p>
        </p:txBody>
      </p:sp>
    </p:spTree>
    <p:extLst>
      <p:ext uri="{BB962C8B-B14F-4D97-AF65-F5344CB8AC3E}">
        <p14:creationId xmlns:p14="http://schemas.microsoft.com/office/powerpoint/2010/main" val="4143444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2" y="0"/>
            <a:ext cx="6865938" cy="9998075"/>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6" tIns="45716" rIns="91436" bIns="45716" anchor="ctr"/>
          <a:lstStyle/>
          <a:p>
            <a:endParaRPr lang="de-DE"/>
          </a:p>
        </p:txBody>
      </p:sp>
      <p:sp>
        <p:nvSpPr>
          <p:cNvPr id="2050" name="AutoShape 2"/>
          <p:cNvSpPr>
            <a:spLocks noChangeArrowheads="1"/>
          </p:cNvSpPr>
          <p:nvPr/>
        </p:nvSpPr>
        <p:spPr bwMode="auto">
          <a:xfrm>
            <a:off x="2" y="0"/>
            <a:ext cx="6865938" cy="9998075"/>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6" tIns="45716" rIns="91436" bIns="45716" anchor="ctr"/>
          <a:lstStyle/>
          <a:p>
            <a:endParaRPr lang="de-DE"/>
          </a:p>
        </p:txBody>
      </p:sp>
      <p:sp>
        <p:nvSpPr>
          <p:cNvPr id="2051" name="Text Box 3"/>
          <p:cNvSpPr txBox="1">
            <a:spLocks noChangeArrowheads="1"/>
          </p:cNvSpPr>
          <p:nvPr/>
        </p:nvSpPr>
        <p:spPr bwMode="auto">
          <a:xfrm>
            <a:off x="3" y="4"/>
            <a:ext cx="2975875" cy="5002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6" tIns="45716" rIns="91436" bIns="45716" anchor="ctr"/>
          <a:lstStyle/>
          <a:p>
            <a:endParaRPr lang="de-DE"/>
          </a:p>
        </p:txBody>
      </p:sp>
      <p:sp>
        <p:nvSpPr>
          <p:cNvPr id="2052" name="Rectangle 4"/>
          <p:cNvSpPr>
            <a:spLocks noGrp="1" noChangeArrowheads="1"/>
          </p:cNvSpPr>
          <p:nvPr>
            <p:ph type="dt"/>
          </p:nvPr>
        </p:nvSpPr>
        <p:spPr bwMode="auto">
          <a:xfrm>
            <a:off x="3888481" y="0"/>
            <a:ext cx="2972700" cy="4970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9311" rIns="94827" bIns="49311" numCol="1" anchor="t" anchorCtr="0" compatLnSpc="1">
            <a:prstTxWarp prst="textNoShape">
              <a:avLst/>
            </a:prstTxWarp>
          </a:bodyPr>
          <a:lstStyle>
            <a:lvl1pPr algn="r" defTabSz="473047">
              <a:buClrTx/>
              <a:buFontTx/>
              <a:buNone/>
              <a:tabLst>
                <a:tab pos="0" algn="l"/>
                <a:tab pos="471460" algn="l"/>
                <a:tab pos="944508" algn="l"/>
                <a:tab pos="1419143" algn="l"/>
                <a:tab pos="1892191" algn="l"/>
                <a:tab pos="2365239" algn="l"/>
                <a:tab pos="2838287" algn="l"/>
                <a:tab pos="3311335" algn="l"/>
                <a:tab pos="3785970" algn="l"/>
                <a:tab pos="4259018" algn="l"/>
                <a:tab pos="4732065" algn="l"/>
                <a:tab pos="5205113" algn="l"/>
                <a:tab pos="5678160" algn="l"/>
                <a:tab pos="6152794" algn="l"/>
                <a:tab pos="6625843" algn="l"/>
                <a:tab pos="7098890" algn="l"/>
                <a:tab pos="7571939" algn="l"/>
                <a:tab pos="8044986" algn="l"/>
                <a:tab pos="8518034" algn="l"/>
                <a:tab pos="8992670" algn="l"/>
                <a:tab pos="9465717" algn="l"/>
              </a:tabLst>
              <a:defRPr sz="1300">
                <a:solidFill>
                  <a:srgbClr val="000000"/>
                </a:solidFill>
                <a:latin typeface="Calibri" pitchFamily="34" charset="0"/>
                <a:ea typeface="DejaVu Sans" charset="0"/>
                <a:cs typeface="DejaVu Sans" charset="0"/>
              </a:defRPr>
            </a:lvl1pPr>
          </a:lstStyle>
          <a:p>
            <a:endParaRPr lang="de-DE"/>
          </a:p>
        </p:txBody>
      </p:sp>
      <p:sp>
        <p:nvSpPr>
          <p:cNvPr id="2053" name="Rectangle 5"/>
          <p:cNvSpPr>
            <a:spLocks noGrp="1" noRot="1" noChangeAspect="1" noChangeArrowheads="1"/>
          </p:cNvSpPr>
          <p:nvPr>
            <p:ph type="sldImg"/>
          </p:nvPr>
        </p:nvSpPr>
        <p:spPr bwMode="auto">
          <a:xfrm>
            <a:off x="935038" y="749300"/>
            <a:ext cx="4994275" cy="3746500"/>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4" name="Rectangle 6"/>
          <p:cNvSpPr>
            <a:spLocks noGrp="1" noChangeArrowheads="1"/>
          </p:cNvSpPr>
          <p:nvPr>
            <p:ph type="body"/>
          </p:nvPr>
        </p:nvSpPr>
        <p:spPr bwMode="auto">
          <a:xfrm>
            <a:off x="687230" y="4749721"/>
            <a:ext cx="5488306" cy="4495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9311" rIns="94827" bIns="49311" numCol="1" anchor="t" anchorCtr="0" compatLnSpc="1">
            <a:prstTxWarp prst="textNoShape">
              <a:avLst/>
            </a:prstTxWarp>
          </a:bodyPr>
          <a:lstStyle/>
          <a:p>
            <a:pPr lvl="0"/>
            <a:endParaRPr lang="de-DE" smtClean="0"/>
          </a:p>
        </p:txBody>
      </p:sp>
      <p:sp>
        <p:nvSpPr>
          <p:cNvPr id="2055" name="Text Box 7"/>
          <p:cNvSpPr txBox="1">
            <a:spLocks noChangeArrowheads="1"/>
          </p:cNvSpPr>
          <p:nvPr/>
        </p:nvSpPr>
        <p:spPr bwMode="auto">
          <a:xfrm>
            <a:off x="3" y="9496270"/>
            <a:ext cx="2975875" cy="5002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36" tIns="45716" rIns="91436" bIns="45716" anchor="ctr"/>
          <a:lstStyle/>
          <a:p>
            <a:endParaRPr lang="de-DE"/>
          </a:p>
        </p:txBody>
      </p:sp>
      <p:sp>
        <p:nvSpPr>
          <p:cNvPr id="2056" name="Rectangle 8"/>
          <p:cNvSpPr>
            <a:spLocks noGrp="1" noChangeArrowheads="1"/>
          </p:cNvSpPr>
          <p:nvPr>
            <p:ph type="sldNum"/>
          </p:nvPr>
        </p:nvSpPr>
        <p:spPr bwMode="auto">
          <a:xfrm>
            <a:off x="3888481" y="9496266"/>
            <a:ext cx="2972700" cy="4970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27" tIns="49311" rIns="94827" bIns="49311" numCol="1" anchor="b" anchorCtr="0" compatLnSpc="1">
            <a:prstTxWarp prst="textNoShape">
              <a:avLst/>
            </a:prstTxWarp>
          </a:bodyPr>
          <a:lstStyle>
            <a:lvl1pPr algn="r" defTabSz="473047">
              <a:buClrTx/>
              <a:buFontTx/>
              <a:buNone/>
              <a:tabLst>
                <a:tab pos="0" algn="l"/>
                <a:tab pos="471460" algn="l"/>
                <a:tab pos="944508" algn="l"/>
                <a:tab pos="1419143" algn="l"/>
                <a:tab pos="1892191" algn="l"/>
                <a:tab pos="2365239" algn="l"/>
                <a:tab pos="2838287" algn="l"/>
                <a:tab pos="3311335" algn="l"/>
                <a:tab pos="3785970" algn="l"/>
                <a:tab pos="4259018" algn="l"/>
                <a:tab pos="4732065" algn="l"/>
                <a:tab pos="5205113" algn="l"/>
                <a:tab pos="5678160" algn="l"/>
                <a:tab pos="6152794" algn="l"/>
                <a:tab pos="6625843" algn="l"/>
                <a:tab pos="7098890" algn="l"/>
                <a:tab pos="7571939" algn="l"/>
                <a:tab pos="8044986" algn="l"/>
                <a:tab pos="8518034" algn="l"/>
                <a:tab pos="8992670" algn="l"/>
                <a:tab pos="9465717" algn="l"/>
              </a:tabLst>
              <a:defRPr sz="1300">
                <a:solidFill>
                  <a:srgbClr val="000000"/>
                </a:solidFill>
                <a:latin typeface="Calibri" pitchFamily="34" charset="0"/>
                <a:ea typeface="DejaVu Sans" charset="0"/>
                <a:cs typeface="DejaVu Sans" charset="0"/>
              </a:defRPr>
            </a:lvl1pPr>
          </a:lstStyle>
          <a:p>
            <a:fld id="{1381FD1F-32F3-404E-A347-73D08EA6DDF8}" type="slidenum">
              <a:rPr lang="de-DE"/>
              <a:pPr/>
              <a:t>‹Nr.›</a:t>
            </a:fld>
            <a:endParaRPr lang="de-DE"/>
          </a:p>
        </p:txBody>
      </p:sp>
    </p:spTree>
    <p:extLst>
      <p:ext uri="{BB962C8B-B14F-4D97-AF65-F5344CB8AC3E}">
        <p14:creationId xmlns:p14="http://schemas.microsoft.com/office/powerpoint/2010/main" val="152227661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11ADE345-3A74-40C8-A7F1-603487E7AE36}" type="slidenum">
              <a:rPr lang="de-DE"/>
              <a:pPr/>
              <a:t>1</a:t>
            </a:fld>
            <a:endParaRPr lang="de-DE"/>
          </a:p>
        </p:txBody>
      </p:sp>
      <p:sp>
        <p:nvSpPr>
          <p:cNvPr id="9217" name="Rectangle 1"/>
          <p:cNvSpPr txBox="1">
            <a:spLocks noGrp="1" noRot="1" noChangeAspect="1" noChangeArrowheads="1"/>
          </p:cNvSpPr>
          <p:nvPr>
            <p:ph type="sldImg"/>
          </p:nvPr>
        </p:nvSpPr>
        <p:spPr bwMode="auto">
          <a:xfrm>
            <a:off x="933450" y="749300"/>
            <a:ext cx="4999038" cy="3749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Rectangle 2"/>
          <p:cNvSpPr txBox="1">
            <a:spLocks noGrp="1" noChangeArrowheads="1"/>
          </p:cNvSpPr>
          <p:nvPr>
            <p:ph type="body" idx="1"/>
          </p:nvPr>
        </p:nvSpPr>
        <p:spPr bwMode="auto">
          <a:xfrm>
            <a:off x="687233" y="4749724"/>
            <a:ext cx="5489893" cy="449881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344" tIns="48173" rIns="96344" bIns="48173" anchor="ctr"/>
          <a:lstStyle/>
          <a:p>
            <a:endParaRPr lang="de-DE"/>
          </a:p>
        </p:txBody>
      </p:sp>
    </p:spTree>
    <p:extLst>
      <p:ext uri="{BB962C8B-B14F-4D97-AF65-F5344CB8AC3E}">
        <p14:creationId xmlns:p14="http://schemas.microsoft.com/office/powerpoint/2010/main" val="2269443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idx="10"/>
          </p:nvPr>
        </p:nvSpPr>
        <p:spPr/>
        <p:txBody>
          <a:bodyPr/>
          <a:lstStyle/>
          <a:p>
            <a:fld id="{1381FD1F-32F3-404E-A347-73D08EA6DDF8}" type="slidenum">
              <a:rPr lang="de-DE" smtClean="0">
                <a:solidFill>
                  <a:prstClr val="white"/>
                </a:solidFill>
              </a:rPr>
              <a:pPr/>
              <a:t>2</a:t>
            </a:fld>
            <a:endParaRPr lang="de-DE">
              <a:solidFill>
                <a:prstClr val="white"/>
              </a:solidFill>
            </a:endParaRPr>
          </a:p>
        </p:txBody>
      </p:sp>
    </p:spTree>
    <p:extLst>
      <p:ext uri="{BB962C8B-B14F-4D97-AF65-F5344CB8AC3E}">
        <p14:creationId xmlns:p14="http://schemas.microsoft.com/office/powerpoint/2010/main" val="2942170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idx="10"/>
          </p:nvPr>
        </p:nvSpPr>
        <p:spPr/>
        <p:txBody>
          <a:bodyPr/>
          <a:lstStyle/>
          <a:p>
            <a:fld id="{1381FD1F-32F3-404E-A347-73D08EA6DDF8}" type="slidenum">
              <a:rPr lang="de-DE" smtClean="0">
                <a:solidFill>
                  <a:prstClr val="white"/>
                </a:solidFill>
              </a:rPr>
              <a:pPr/>
              <a:t>3</a:t>
            </a:fld>
            <a:endParaRPr lang="de-DE">
              <a:solidFill>
                <a:prstClr val="white"/>
              </a:solidFill>
            </a:endParaRPr>
          </a:p>
        </p:txBody>
      </p:sp>
    </p:spTree>
    <p:extLst>
      <p:ext uri="{BB962C8B-B14F-4D97-AF65-F5344CB8AC3E}">
        <p14:creationId xmlns:p14="http://schemas.microsoft.com/office/powerpoint/2010/main" val="476605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idx="10"/>
          </p:nvPr>
        </p:nvSpPr>
        <p:spPr/>
        <p:txBody>
          <a:bodyPr/>
          <a:lstStyle/>
          <a:p>
            <a:fld id="{1381FD1F-32F3-404E-A347-73D08EA6DDF8}" type="slidenum">
              <a:rPr lang="de-DE" smtClean="0"/>
              <a:pPr/>
              <a:t>4</a:t>
            </a:fld>
            <a:endParaRPr lang="de-DE"/>
          </a:p>
        </p:txBody>
      </p:sp>
    </p:spTree>
    <p:extLst>
      <p:ext uri="{BB962C8B-B14F-4D97-AF65-F5344CB8AC3E}">
        <p14:creationId xmlns:p14="http://schemas.microsoft.com/office/powerpoint/2010/main" val="2075076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idx="10"/>
          </p:nvPr>
        </p:nvSpPr>
        <p:spPr/>
        <p:txBody>
          <a:bodyPr/>
          <a:lstStyle/>
          <a:p>
            <a:fld id="{1381FD1F-32F3-404E-A347-73D08EA6DDF8}" type="slidenum">
              <a:rPr lang="de-DE" smtClean="0"/>
              <a:pPr/>
              <a:t>5</a:t>
            </a:fld>
            <a:endParaRPr lang="de-DE"/>
          </a:p>
        </p:txBody>
      </p:sp>
    </p:spTree>
    <p:extLst>
      <p:ext uri="{BB962C8B-B14F-4D97-AF65-F5344CB8AC3E}">
        <p14:creationId xmlns:p14="http://schemas.microsoft.com/office/powerpoint/2010/main" val="1494767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idx="10"/>
          </p:nvPr>
        </p:nvSpPr>
        <p:spPr/>
        <p:txBody>
          <a:bodyPr/>
          <a:lstStyle/>
          <a:p>
            <a:fld id="{1381FD1F-32F3-404E-A347-73D08EA6DDF8}" type="slidenum">
              <a:rPr lang="de-DE" smtClean="0">
                <a:solidFill>
                  <a:prstClr val="white"/>
                </a:solidFill>
              </a:rPr>
              <a:pPr/>
              <a:t>8</a:t>
            </a:fld>
            <a:endParaRPr lang="de-DE">
              <a:solidFill>
                <a:prstClr val="white"/>
              </a:solidFill>
            </a:endParaRPr>
          </a:p>
        </p:txBody>
      </p:sp>
    </p:spTree>
    <p:extLst>
      <p:ext uri="{BB962C8B-B14F-4D97-AF65-F5344CB8AC3E}">
        <p14:creationId xmlns:p14="http://schemas.microsoft.com/office/powerpoint/2010/main" val="449246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idx="10"/>
          </p:nvPr>
        </p:nvSpPr>
        <p:spPr/>
        <p:txBody>
          <a:bodyPr/>
          <a:lstStyle/>
          <a:p>
            <a:fld id="{1381FD1F-32F3-404E-A347-73D08EA6DDF8}" type="slidenum">
              <a:rPr lang="de-DE" smtClean="0">
                <a:solidFill>
                  <a:prstClr val="white"/>
                </a:solidFill>
              </a:rPr>
              <a:pPr/>
              <a:t>9</a:t>
            </a:fld>
            <a:endParaRPr lang="de-DE">
              <a:solidFill>
                <a:prstClr val="white"/>
              </a:solidFill>
            </a:endParaRPr>
          </a:p>
        </p:txBody>
      </p:sp>
    </p:spTree>
    <p:extLst>
      <p:ext uri="{BB962C8B-B14F-4D97-AF65-F5344CB8AC3E}">
        <p14:creationId xmlns:p14="http://schemas.microsoft.com/office/powerpoint/2010/main" val="2942170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idx="10"/>
          </p:nvPr>
        </p:nvSpPr>
        <p:spPr/>
        <p:txBody>
          <a:bodyPr/>
          <a:lstStyle/>
          <a:p>
            <a:fld id="{1381FD1F-32F3-404E-A347-73D08EA6DDF8}" type="slidenum">
              <a:rPr lang="de-DE" smtClean="0">
                <a:solidFill>
                  <a:prstClr val="white"/>
                </a:solidFill>
              </a:rPr>
              <a:pPr/>
              <a:t>10</a:t>
            </a:fld>
            <a:endParaRPr lang="de-DE">
              <a:solidFill>
                <a:prstClr val="white"/>
              </a:solidFill>
            </a:endParaRPr>
          </a:p>
        </p:txBody>
      </p:sp>
    </p:spTree>
    <p:extLst>
      <p:ext uri="{BB962C8B-B14F-4D97-AF65-F5344CB8AC3E}">
        <p14:creationId xmlns:p14="http://schemas.microsoft.com/office/powerpoint/2010/main" val="1554130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idx="10"/>
          </p:nvPr>
        </p:nvSpPr>
        <p:spPr>
          <a:xfrm>
            <a:off x="3543299" y="6491288"/>
            <a:ext cx="3672000" cy="366712"/>
          </a:xfrm>
        </p:spPr>
        <p:txBody>
          <a:bodyPr/>
          <a:lstStyle>
            <a:lvl1pPr>
              <a:defRPr/>
            </a:lvl1pPr>
          </a:lstStyle>
          <a:p>
            <a:r>
              <a:rPr lang="de-DE" b="1" smtClean="0"/>
              <a:t>Roland Süß </a:t>
            </a:r>
            <a:endParaRPr lang="de-DE" dirty="0"/>
          </a:p>
        </p:txBody>
      </p:sp>
      <p:sp>
        <p:nvSpPr>
          <p:cNvPr id="5" name="Foliennummernplatzhalter 4"/>
          <p:cNvSpPr>
            <a:spLocks noGrp="1"/>
          </p:cNvSpPr>
          <p:nvPr>
            <p:ph type="sldNum" idx="11"/>
          </p:nvPr>
        </p:nvSpPr>
        <p:spPr/>
        <p:txBody>
          <a:bodyPr/>
          <a:lstStyle>
            <a:lvl1pPr>
              <a:defRPr/>
            </a:lvl1pPr>
          </a:lstStyle>
          <a:p>
            <a:fld id="{56721746-3A34-4369-8448-8E82BEA7B407}" type="slidenum">
              <a:rPr lang="de-DE"/>
              <a:pPr/>
              <a:t>‹Nr.›</a:t>
            </a:fld>
            <a:endParaRPr lang="de-DE"/>
          </a:p>
        </p:txBody>
      </p:sp>
    </p:spTree>
    <p:extLst>
      <p:ext uri="{BB962C8B-B14F-4D97-AF65-F5344CB8AC3E}">
        <p14:creationId xmlns:p14="http://schemas.microsoft.com/office/powerpoint/2010/main" val="1569407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idx="10"/>
          </p:nvPr>
        </p:nvSpPr>
        <p:spPr/>
        <p:txBody>
          <a:bodyPr/>
          <a:lstStyle>
            <a:lvl1pPr>
              <a:defRPr/>
            </a:lvl1pPr>
          </a:lstStyle>
          <a:p>
            <a:r>
              <a:rPr lang="de-DE" smtClean="0"/>
              <a:t>Roland Süß </a:t>
            </a:r>
            <a:endParaRPr lang="de-DE"/>
          </a:p>
        </p:txBody>
      </p:sp>
      <p:sp>
        <p:nvSpPr>
          <p:cNvPr id="5" name="Foliennummernplatzhalter 4"/>
          <p:cNvSpPr>
            <a:spLocks noGrp="1"/>
          </p:cNvSpPr>
          <p:nvPr>
            <p:ph type="sldNum" idx="11"/>
          </p:nvPr>
        </p:nvSpPr>
        <p:spPr/>
        <p:txBody>
          <a:bodyPr/>
          <a:lstStyle>
            <a:lvl1pPr>
              <a:defRPr/>
            </a:lvl1pPr>
          </a:lstStyle>
          <a:p>
            <a:fld id="{1D0D5EB6-F947-4A55-8760-0D67B44EF657}" type="slidenum">
              <a:rPr lang="de-DE"/>
              <a:pPr/>
              <a:t>‹Nr.›</a:t>
            </a:fld>
            <a:endParaRPr lang="de-DE"/>
          </a:p>
        </p:txBody>
      </p:sp>
    </p:spTree>
    <p:extLst>
      <p:ext uri="{BB962C8B-B14F-4D97-AF65-F5344CB8AC3E}">
        <p14:creationId xmlns:p14="http://schemas.microsoft.com/office/powerpoint/2010/main" val="2830415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7813" y="-206375"/>
            <a:ext cx="2055812" cy="632936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06375"/>
            <a:ext cx="6018213" cy="632936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idx="10"/>
          </p:nvPr>
        </p:nvSpPr>
        <p:spPr/>
        <p:txBody>
          <a:bodyPr/>
          <a:lstStyle>
            <a:lvl1pPr>
              <a:defRPr/>
            </a:lvl1pPr>
          </a:lstStyle>
          <a:p>
            <a:r>
              <a:rPr lang="de-DE" smtClean="0"/>
              <a:t>Roland Süß </a:t>
            </a:r>
            <a:endParaRPr lang="de-DE"/>
          </a:p>
        </p:txBody>
      </p:sp>
      <p:sp>
        <p:nvSpPr>
          <p:cNvPr id="5" name="Foliennummernplatzhalter 4"/>
          <p:cNvSpPr>
            <a:spLocks noGrp="1"/>
          </p:cNvSpPr>
          <p:nvPr>
            <p:ph type="sldNum" idx="11"/>
          </p:nvPr>
        </p:nvSpPr>
        <p:spPr/>
        <p:txBody>
          <a:bodyPr/>
          <a:lstStyle>
            <a:lvl1pPr>
              <a:defRPr/>
            </a:lvl1pPr>
          </a:lstStyle>
          <a:p>
            <a:fld id="{27045D69-0A7B-42D8-B4AD-9A412125CB80}" type="slidenum">
              <a:rPr lang="de-DE"/>
              <a:pPr/>
              <a:t>‹Nr.›</a:t>
            </a:fld>
            <a:endParaRPr lang="de-DE"/>
          </a:p>
        </p:txBody>
      </p:sp>
    </p:spTree>
    <p:extLst>
      <p:ext uri="{BB962C8B-B14F-4D97-AF65-F5344CB8AC3E}">
        <p14:creationId xmlns:p14="http://schemas.microsoft.com/office/powerpoint/2010/main" val="2983672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idx="10"/>
          </p:nvPr>
        </p:nvSpPr>
        <p:spPr/>
        <p:txBody>
          <a:bodyPr/>
          <a:lstStyle>
            <a:lvl1pPr>
              <a:defRPr/>
            </a:lvl1pPr>
          </a:lstStyle>
          <a:p>
            <a:r>
              <a:rPr lang="de-DE" smtClean="0"/>
              <a:t>Roland Süß </a:t>
            </a:r>
            <a:endParaRPr lang="de-DE"/>
          </a:p>
        </p:txBody>
      </p:sp>
      <p:sp>
        <p:nvSpPr>
          <p:cNvPr id="5" name="Foliennummernplatzhalter 4"/>
          <p:cNvSpPr>
            <a:spLocks noGrp="1"/>
          </p:cNvSpPr>
          <p:nvPr>
            <p:ph type="sldNum" idx="11"/>
          </p:nvPr>
        </p:nvSpPr>
        <p:spPr/>
        <p:txBody>
          <a:bodyPr/>
          <a:lstStyle>
            <a:lvl1pPr>
              <a:defRPr/>
            </a:lvl1pPr>
          </a:lstStyle>
          <a:p>
            <a:fld id="{5A2739B4-96B1-4782-A317-2BB11251E961}" type="slidenum">
              <a:rPr lang="de-DE"/>
              <a:pPr/>
              <a:t>‹Nr.›</a:t>
            </a:fld>
            <a:endParaRPr lang="de-DE"/>
          </a:p>
        </p:txBody>
      </p:sp>
    </p:spTree>
    <p:extLst>
      <p:ext uri="{BB962C8B-B14F-4D97-AF65-F5344CB8AC3E}">
        <p14:creationId xmlns:p14="http://schemas.microsoft.com/office/powerpoint/2010/main" val="1470354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idx="10"/>
          </p:nvPr>
        </p:nvSpPr>
        <p:spPr/>
        <p:txBody>
          <a:bodyPr/>
          <a:lstStyle>
            <a:lvl1pPr>
              <a:defRPr/>
            </a:lvl1pPr>
          </a:lstStyle>
          <a:p>
            <a:r>
              <a:rPr lang="de-DE" smtClean="0"/>
              <a:t>Roland Süß </a:t>
            </a:r>
            <a:endParaRPr lang="de-DE"/>
          </a:p>
        </p:txBody>
      </p:sp>
      <p:sp>
        <p:nvSpPr>
          <p:cNvPr id="5" name="Foliennummernplatzhalter 4"/>
          <p:cNvSpPr>
            <a:spLocks noGrp="1"/>
          </p:cNvSpPr>
          <p:nvPr>
            <p:ph type="sldNum" idx="11"/>
          </p:nvPr>
        </p:nvSpPr>
        <p:spPr/>
        <p:txBody>
          <a:bodyPr/>
          <a:lstStyle>
            <a:lvl1pPr>
              <a:defRPr/>
            </a:lvl1pPr>
          </a:lstStyle>
          <a:p>
            <a:fld id="{BD454096-463C-4826-B3EE-868CF2D69E09}" type="slidenum">
              <a:rPr lang="de-DE"/>
              <a:pPr/>
              <a:t>‹Nr.›</a:t>
            </a:fld>
            <a:endParaRPr lang="de-DE"/>
          </a:p>
        </p:txBody>
      </p:sp>
    </p:spTree>
    <p:extLst>
      <p:ext uri="{BB962C8B-B14F-4D97-AF65-F5344CB8AC3E}">
        <p14:creationId xmlns:p14="http://schemas.microsoft.com/office/powerpoint/2010/main" val="234005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idx="10"/>
          </p:nvPr>
        </p:nvSpPr>
        <p:spPr/>
        <p:txBody>
          <a:bodyPr/>
          <a:lstStyle>
            <a:lvl1pPr>
              <a:defRPr/>
            </a:lvl1pPr>
          </a:lstStyle>
          <a:p>
            <a:r>
              <a:rPr lang="de-DE" smtClean="0"/>
              <a:t>Roland Süß </a:t>
            </a:r>
            <a:endParaRPr lang="de-DE"/>
          </a:p>
        </p:txBody>
      </p:sp>
      <p:sp>
        <p:nvSpPr>
          <p:cNvPr id="6" name="Foliennummernplatzhalter 5"/>
          <p:cNvSpPr>
            <a:spLocks noGrp="1"/>
          </p:cNvSpPr>
          <p:nvPr>
            <p:ph type="sldNum" idx="11"/>
          </p:nvPr>
        </p:nvSpPr>
        <p:spPr/>
        <p:txBody>
          <a:bodyPr/>
          <a:lstStyle>
            <a:lvl1pPr>
              <a:defRPr/>
            </a:lvl1pPr>
          </a:lstStyle>
          <a:p>
            <a:fld id="{8CB83D44-1260-43DB-AF6A-A304461A5047}" type="slidenum">
              <a:rPr lang="de-DE"/>
              <a:pPr/>
              <a:t>‹Nr.›</a:t>
            </a:fld>
            <a:endParaRPr lang="de-DE"/>
          </a:p>
        </p:txBody>
      </p:sp>
    </p:spTree>
    <p:extLst>
      <p:ext uri="{BB962C8B-B14F-4D97-AF65-F5344CB8AC3E}">
        <p14:creationId xmlns:p14="http://schemas.microsoft.com/office/powerpoint/2010/main" val="308147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idx="10"/>
          </p:nvPr>
        </p:nvSpPr>
        <p:spPr/>
        <p:txBody>
          <a:bodyPr/>
          <a:lstStyle>
            <a:lvl1pPr>
              <a:defRPr/>
            </a:lvl1pPr>
          </a:lstStyle>
          <a:p>
            <a:r>
              <a:rPr lang="de-DE" smtClean="0"/>
              <a:t>Roland Süß </a:t>
            </a:r>
            <a:endParaRPr lang="de-DE"/>
          </a:p>
        </p:txBody>
      </p:sp>
      <p:sp>
        <p:nvSpPr>
          <p:cNvPr id="8" name="Foliennummernplatzhalter 7"/>
          <p:cNvSpPr>
            <a:spLocks noGrp="1"/>
          </p:cNvSpPr>
          <p:nvPr>
            <p:ph type="sldNum" idx="11"/>
          </p:nvPr>
        </p:nvSpPr>
        <p:spPr/>
        <p:txBody>
          <a:bodyPr/>
          <a:lstStyle>
            <a:lvl1pPr>
              <a:defRPr/>
            </a:lvl1pPr>
          </a:lstStyle>
          <a:p>
            <a:fld id="{6407CA4B-14D1-4193-A37F-2CDCA97F557C}" type="slidenum">
              <a:rPr lang="de-DE"/>
              <a:pPr/>
              <a:t>‹Nr.›</a:t>
            </a:fld>
            <a:endParaRPr lang="de-DE"/>
          </a:p>
        </p:txBody>
      </p:sp>
    </p:spTree>
    <p:extLst>
      <p:ext uri="{BB962C8B-B14F-4D97-AF65-F5344CB8AC3E}">
        <p14:creationId xmlns:p14="http://schemas.microsoft.com/office/powerpoint/2010/main" val="55825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idx="10"/>
          </p:nvPr>
        </p:nvSpPr>
        <p:spPr/>
        <p:txBody>
          <a:bodyPr/>
          <a:lstStyle>
            <a:lvl1pPr>
              <a:defRPr/>
            </a:lvl1pPr>
          </a:lstStyle>
          <a:p>
            <a:r>
              <a:rPr lang="de-DE" smtClean="0"/>
              <a:t>Roland Süß </a:t>
            </a:r>
            <a:endParaRPr lang="de-DE"/>
          </a:p>
        </p:txBody>
      </p:sp>
      <p:sp>
        <p:nvSpPr>
          <p:cNvPr id="4" name="Foliennummernplatzhalter 3"/>
          <p:cNvSpPr>
            <a:spLocks noGrp="1"/>
          </p:cNvSpPr>
          <p:nvPr>
            <p:ph type="sldNum" idx="11"/>
          </p:nvPr>
        </p:nvSpPr>
        <p:spPr/>
        <p:txBody>
          <a:bodyPr/>
          <a:lstStyle>
            <a:lvl1pPr>
              <a:defRPr/>
            </a:lvl1pPr>
          </a:lstStyle>
          <a:p>
            <a:fld id="{975DD14A-EB76-41AD-98BA-AB0B0BA1E293}" type="slidenum">
              <a:rPr lang="de-DE"/>
              <a:pPr/>
              <a:t>‹Nr.›</a:t>
            </a:fld>
            <a:endParaRPr lang="de-DE"/>
          </a:p>
        </p:txBody>
      </p:sp>
    </p:spTree>
    <p:extLst>
      <p:ext uri="{BB962C8B-B14F-4D97-AF65-F5344CB8AC3E}">
        <p14:creationId xmlns:p14="http://schemas.microsoft.com/office/powerpoint/2010/main" val="141375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idx="10"/>
          </p:nvPr>
        </p:nvSpPr>
        <p:spPr>
          <a:xfrm>
            <a:off x="3543299" y="6491288"/>
            <a:ext cx="3960000" cy="366712"/>
          </a:xfrm>
        </p:spPr>
        <p:txBody>
          <a:bodyPr/>
          <a:lstStyle>
            <a:lvl1pPr>
              <a:defRPr/>
            </a:lvl1pPr>
          </a:lstStyle>
          <a:p>
            <a:r>
              <a:rPr lang="de-DE" smtClean="0"/>
              <a:t>Roland Süß </a:t>
            </a:r>
            <a:endParaRPr lang="de-DE" dirty="0"/>
          </a:p>
        </p:txBody>
      </p:sp>
      <p:sp>
        <p:nvSpPr>
          <p:cNvPr id="3" name="Foliennummernplatzhalter 2"/>
          <p:cNvSpPr>
            <a:spLocks noGrp="1"/>
          </p:cNvSpPr>
          <p:nvPr>
            <p:ph type="sldNum" idx="11"/>
          </p:nvPr>
        </p:nvSpPr>
        <p:spPr/>
        <p:txBody>
          <a:bodyPr/>
          <a:lstStyle>
            <a:lvl1pPr>
              <a:defRPr/>
            </a:lvl1pPr>
          </a:lstStyle>
          <a:p>
            <a:fld id="{CEE1F6A8-FEA4-40D3-AEBF-264FBC326267}" type="slidenum">
              <a:rPr lang="de-DE"/>
              <a:pPr/>
              <a:t>‹Nr.›</a:t>
            </a:fld>
            <a:endParaRPr lang="de-DE"/>
          </a:p>
        </p:txBody>
      </p:sp>
    </p:spTree>
    <p:extLst>
      <p:ext uri="{BB962C8B-B14F-4D97-AF65-F5344CB8AC3E}">
        <p14:creationId xmlns:p14="http://schemas.microsoft.com/office/powerpoint/2010/main" val="3331816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idx="10"/>
          </p:nvPr>
        </p:nvSpPr>
        <p:spPr/>
        <p:txBody>
          <a:bodyPr/>
          <a:lstStyle>
            <a:lvl1pPr>
              <a:defRPr/>
            </a:lvl1pPr>
          </a:lstStyle>
          <a:p>
            <a:r>
              <a:rPr lang="de-DE" smtClean="0"/>
              <a:t>Roland Süß </a:t>
            </a:r>
            <a:endParaRPr lang="de-DE"/>
          </a:p>
        </p:txBody>
      </p:sp>
      <p:sp>
        <p:nvSpPr>
          <p:cNvPr id="6" name="Foliennummernplatzhalter 5"/>
          <p:cNvSpPr>
            <a:spLocks noGrp="1"/>
          </p:cNvSpPr>
          <p:nvPr>
            <p:ph type="sldNum" idx="11"/>
          </p:nvPr>
        </p:nvSpPr>
        <p:spPr/>
        <p:txBody>
          <a:bodyPr/>
          <a:lstStyle>
            <a:lvl1pPr>
              <a:defRPr/>
            </a:lvl1pPr>
          </a:lstStyle>
          <a:p>
            <a:fld id="{17CE1938-DE9F-466A-8858-2EA662691C85}" type="slidenum">
              <a:rPr lang="de-DE"/>
              <a:pPr/>
              <a:t>‹Nr.›</a:t>
            </a:fld>
            <a:endParaRPr lang="de-DE"/>
          </a:p>
        </p:txBody>
      </p:sp>
    </p:spTree>
    <p:extLst>
      <p:ext uri="{BB962C8B-B14F-4D97-AF65-F5344CB8AC3E}">
        <p14:creationId xmlns:p14="http://schemas.microsoft.com/office/powerpoint/2010/main" val="2734350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idx="10"/>
          </p:nvPr>
        </p:nvSpPr>
        <p:spPr/>
        <p:txBody>
          <a:bodyPr/>
          <a:lstStyle>
            <a:lvl1pPr>
              <a:defRPr/>
            </a:lvl1pPr>
          </a:lstStyle>
          <a:p>
            <a:r>
              <a:rPr lang="de-DE" smtClean="0"/>
              <a:t>Roland Süß </a:t>
            </a:r>
            <a:endParaRPr lang="de-DE"/>
          </a:p>
        </p:txBody>
      </p:sp>
      <p:sp>
        <p:nvSpPr>
          <p:cNvPr id="6" name="Foliennummernplatzhalter 5"/>
          <p:cNvSpPr>
            <a:spLocks noGrp="1"/>
          </p:cNvSpPr>
          <p:nvPr>
            <p:ph type="sldNum" idx="11"/>
          </p:nvPr>
        </p:nvSpPr>
        <p:spPr/>
        <p:txBody>
          <a:bodyPr/>
          <a:lstStyle>
            <a:lvl1pPr>
              <a:defRPr/>
            </a:lvl1pPr>
          </a:lstStyle>
          <a:p>
            <a:fld id="{17823C3A-C28C-44AA-A65D-9E49428B8BBF}" type="slidenum">
              <a:rPr lang="de-DE"/>
              <a:pPr/>
              <a:t>‹Nr.›</a:t>
            </a:fld>
            <a:endParaRPr lang="de-DE"/>
          </a:p>
        </p:txBody>
      </p:sp>
    </p:spTree>
    <p:extLst>
      <p:ext uri="{BB962C8B-B14F-4D97-AF65-F5344CB8AC3E}">
        <p14:creationId xmlns:p14="http://schemas.microsoft.com/office/powerpoint/2010/main" val="17647042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206375"/>
            <a:ext cx="8226425" cy="2101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Klicken Sie, um das Format des Titeltextes zu bearbeiten</a:t>
            </a:r>
          </a:p>
        </p:txBody>
      </p:sp>
      <p:sp>
        <p:nvSpPr>
          <p:cNvPr id="1026" name="Rectangle 2"/>
          <p:cNvSpPr>
            <a:spLocks noGrp="1" noChangeArrowheads="1"/>
          </p:cNvSpPr>
          <p:nvPr>
            <p:ph type="body" idx="1"/>
          </p:nvPr>
        </p:nvSpPr>
        <p:spPr bwMode="auto">
          <a:xfrm>
            <a:off x="457200" y="1600200"/>
            <a:ext cx="8226425" cy="452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
        <p:nvSpPr>
          <p:cNvPr id="1027" name="Rectangle 3"/>
          <p:cNvSpPr>
            <a:spLocks noGrp="1" noChangeArrowheads="1"/>
          </p:cNvSpPr>
          <p:nvPr>
            <p:ph type="dt"/>
          </p:nvPr>
        </p:nvSpPr>
        <p:spPr bwMode="auto">
          <a:xfrm>
            <a:off x="3543300" y="6491288"/>
            <a:ext cx="2055813"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i="1">
                <a:solidFill>
                  <a:srgbClr val="000000"/>
                </a:solidFill>
                <a:ea typeface="+mn-ea"/>
                <a:cs typeface="+mn-cs"/>
              </a:defRPr>
            </a:lvl1pPr>
          </a:lstStyle>
          <a:p>
            <a:r>
              <a:rPr lang="de-DE" smtClean="0"/>
              <a:t>Roland Süß </a:t>
            </a:r>
            <a:endParaRPr lang="de-DE"/>
          </a:p>
        </p:txBody>
      </p:sp>
      <p:sp>
        <p:nvSpPr>
          <p:cNvPr id="1028" name="Text Box 4"/>
          <p:cNvSpPr txBox="1">
            <a:spLocks noChangeArrowheads="1"/>
          </p:cNvSpPr>
          <p:nvPr/>
        </p:nvSpPr>
        <p:spPr bwMode="auto">
          <a:xfrm>
            <a:off x="3124200" y="6489700"/>
            <a:ext cx="28956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029" name="Rectangle 5"/>
          <p:cNvSpPr>
            <a:spLocks noGrp="1" noChangeArrowheads="1"/>
          </p:cNvSpPr>
          <p:nvPr>
            <p:ph type="sldNum"/>
          </p:nvPr>
        </p:nvSpPr>
        <p:spPr bwMode="auto">
          <a:xfrm>
            <a:off x="8459788" y="6489700"/>
            <a:ext cx="68262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cs typeface="+mn-cs"/>
              </a:defRPr>
            </a:lvl1pPr>
          </a:lstStyle>
          <a:p>
            <a:fld id="{B0B5F599-A1F1-4085-BA54-54B1D26DD2E4}" type="slidenum">
              <a:rPr lang="de-DE"/>
              <a:pPr/>
              <a:t>‹Nr.›</a:t>
            </a:fld>
            <a:endParaRPr lang="de-DE"/>
          </a:p>
        </p:txBody>
      </p:sp>
      <p:pic>
        <p:nvPicPr>
          <p:cNvPr id="103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337300"/>
            <a:ext cx="1676400" cy="520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2"/>
          <p:cNvSpPr>
            <a:spLocks noGrp="1"/>
          </p:cNvSpPr>
          <p:nvPr>
            <p:ph type="sldNum" idx="11"/>
          </p:nvPr>
        </p:nvSpPr>
        <p:spPr/>
        <p:txBody>
          <a:bodyPr/>
          <a:lstStyle/>
          <a:p>
            <a:fld id="{F4D033DF-88D8-4A72-922E-EF0741202486}" type="slidenum">
              <a:rPr lang="de-DE"/>
              <a:pPr/>
              <a:t>1</a:t>
            </a:fld>
            <a:endParaRPr lang="de-DE" dirty="0"/>
          </a:p>
        </p:txBody>
      </p:sp>
      <p:sp>
        <p:nvSpPr>
          <p:cNvPr id="3073" name="Text Box 1"/>
          <p:cNvSpPr txBox="1">
            <a:spLocks noChangeArrowheads="1"/>
          </p:cNvSpPr>
          <p:nvPr/>
        </p:nvSpPr>
        <p:spPr bwMode="auto">
          <a:xfrm>
            <a:off x="293634" y="260649"/>
            <a:ext cx="8136903" cy="15121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9pPr>
          </a:lstStyle>
          <a:p>
            <a:pPr algn="ctr">
              <a:buClrTx/>
              <a:buFontTx/>
              <a:buNone/>
            </a:pPr>
            <a:r>
              <a:rPr lang="de-DE" sz="3600" b="1" dirty="0" smtClean="0">
                <a:effectLst>
                  <a:outerShdw blurRad="38100" dist="38100" dir="2700000" algn="tl">
                    <a:srgbClr val="C0C0C0"/>
                  </a:outerShdw>
                </a:effectLst>
                <a:latin typeface="Calibri" pitchFamily="34" charset="0"/>
              </a:rPr>
              <a:t>Neoliberalismus </a:t>
            </a:r>
            <a:r>
              <a:rPr lang="de-DE" sz="3600" b="1" dirty="0">
                <a:effectLst>
                  <a:outerShdw blurRad="38100" dist="38100" dir="2700000" algn="tl">
                    <a:srgbClr val="C0C0C0"/>
                  </a:outerShdw>
                </a:effectLst>
                <a:latin typeface="Calibri" pitchFamily="34" charset="0"/>
              </a:rPr>
              <a:t>&amp;</a:t>
            </a:r>
            <a:r>
              <a:rPr lang="de-DE" sz="3600" b="1" dirty="0" smtClean="0">
                <a:effectLst>
                  <a:outerShdw blurRad="38100" dist="38100" dir="2700000" algn="tl">
                    <a:srgbClr val="C0C0C0"/>
                  </a:outerShdw>
                </a:effectLst>
                <a:latin typeface="Calibri" pitchFamily="34" charset="0"/>
              </a:rPr>
              <a:t/>
            </a:r>
            <a:br>
              <a:rPr lang="de-DE" sz="3600" b="1" dirty="0" smtClean="0">
                <a:effectLst>
                  <a:outerShdw blurRad="38100" dist="38100" dir="2700000" algn="tl">
                    <a:srgbClr val="C0C0C0"/>
                  </a:outerShdw>
                </a:effectLst>
                <a:latin typeface="Calibri" pitchFamily="34" charset="0"/>
              </a:rPr>
            </a:br>
            <a:r>
              <a:rPr lang="de-DE" sz="3600" b="1" dirty="0" smtClean="0">
                <a:effectLst>
                  <a:outerShdw blurRad="38100" dist="38100" dir="2700000" algn="tl">
                    <a:srgbClr val="C0C0C0"/>
                  </a:outerShdw>
                </a:effectLst>
                <a:latin typeface="Calibri" pitchFamily="34" charset="0"/>
              </a:rPr>
              <a:t>Freihandelsagenda </a:t>
            </a:r>
            <a:endParaRPr lang="de-DE" sz="3600" b="1" dirty="0">
              <a:effectLst>
                <a:outerShdw blurRad="38100" dist="38100" dir="2700000" algn="tl">
                  <a:srgbClr val="C0C0C0"/>
                </a:outerShdw>
              </a:effectLst>
              <a:latin typeface="Calibri" pitchFamily="34" charset="0"/>
            </a:endParaRPr>
          </a:p>
        </p:txBody>
      </p:sp>
      <p:sp>
        <p:nvSpPr>
          <p:cNvPr id="3074" name="Text Box 2"/>
          <p:cNvSpPr txBox="1">
            <a:spLocks noChangeArrowheads="1"/>
          </p:cNvSpPr>
          <p:nvPr/>
        </p:nvSpPr>
        <p:spPr bwMode="auto">
          <a:xfrm>
            <a:off x="293634" y="1628800"/>
            <a:ext cx="8454830" cy="46805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DejaVu Sans" charset="0"/>
                <a:cs typeface="DejaVu Sans" charset="0"/>
              </a:defRPr>
            </a:lvl9pPr>
          </a:lstStyle>
          <a:p>
            <a:pPr>
              <a:spcBef>
                <a:spcPts val="800"/>
              </a:spcBef>
              <a:buClrTx/>
              <a:buFontTx/>
              <a:buNone/>
            </a:pPr>
            <a:r>
              <a:rPr lang="de-DE" dirty="0" smtClean="0"/>
              <a:t>Düsseldorf 4. August, </a:t>
            </a:r>
            <a:r>
              <a:rPr lang="de-DE" b="1" dirty="0" smtClean="0"/>
              <a:t>Donnerstag</a:t>
            </a:r>
            <a:r>
              <a:rPr lang="de-DE" dirty="0"/>
              <a:t>:</a:t>
            </a:r>
            <a:endParaRPr lang="de-DE" dirty="0" smtClean="0"/>
          </a:p>
          <a:p>
            <a:pPr algn="ctr">
              <a:spcBef>
                <a:spcPts val="800"/>
              </a:spcBef>
              <a:buClrTx/>
              <a:buFontTx/>
              <a:buNone/>
            </a:pPr>
            <a:r>
              <a:rPr lang="de-DE" dirty="0" smtClean="0"/>
              <a:t>Erster </a:t>
            </a:r>
            <a:r>
              <a:rPr lang="de-DE" dirty="0"/>
              <a:t>Teil:</a:t>
            </a:r>
          </a:p>
          <a:p>
            <a:pPr>
              <a:spcBef>
                <a:spcPts val="800"/>
              </a:spcBef>
              <a:buClrTx/>
            </a:pPr>
            <a:r>
              <a:rPr lang="de-DE" dirty="0" smtClean="0"/>
              <a:t>Neoliberalismus </a:t>
            </a:r>
            <a:r>
              <a:rPr lang="de-DE" dirty="0"/>
              <a:t>und </a:t>
            </a:r>
            <a:r>
              <a:rPr lang="de-DE" dirty="0" smtClean="0"/>
              <a:t>Freihandel</a:t>
            </a:r>
            <a:r>
              <a:rPr lang="de-DE" dirty="0"/>
              <a:t/>
            </a:r>
            <a:br>
              <a:rPr lang="de-DE" dirty="0"/>
            </a:br>
            <a:r>
              <a:rPr lang="de-DE" dirty="0" smtClean="0"/>
              <a:t>(</a:t>
            </a:r>
            <a:r>
              <a:rPr lang="de-DE" sz="1400" dirty="0" smtClean="0"/>
              <a:t>Roland </a:t>
            </a:r>
            <a:r>
              <a:rPr lang="de-DE" sz="1400" dirty="0"/>
              <a:t>Süß, Mitglied des </a:t>
            </a:r>
            <a:r>
              <a:rPr lang="de-DE" sz="1400" dirty="0" err="1"/>
              <a:t>Attac-Kokreises</a:t>
            </a:r>
            <a:r>
              <a:rPr lang="de-DE" sz="1400" dirty="0"/>
              <a:t> und der TTIP-Kampagnengruppe </a:t>
            </a:r>
            <a:r>
              <a:rPr lang="de-DE" sz="1400" dirty="0" smtClean="0"/>
              <a:t>bei </a:t>
            </a:r>
            <a:r>
              <a:rPr lang="de-DE" sz="1400" dirty="0" err="1" smtClean="0"/>
              <a:t>Attac</a:t>
            </a:r>
            <a:r>
              <a:rPr lang="de-DE" sz="1400" dirty="0" smtClean="0"/>
              <a:t>)</a:t>
            </a:r>
          </a:p>
          <a:p>
            <a:pPr algn="ctr">
              <a:spcBef>
                <a:spcPts val="800"/>
              </a:spcBef>
              <a:buClrTx/>
              <a:buFontTx/>
              <a:buNone/>
            </a:pPr>
            <a:r>
              <a:rPr lang="de-DE" dirty="0" smtClean="0"/>
              <a:t>Zweiter Teil:</a:t>
            </a:r>
          </a:p>
          <a:p>
            <a:r>
              <a:rPr lang="de-DE" dirty="0"/>
              <a:t>öffentliche Dienstleistungen und Daseinsvorsorge </a:t>
            </a:r>
            <a:r>
              <a:rPr lang="de-DE" dirty="0" smtClean="0"/>
              <a:t>am Beispiel Wasserversorgung (</a:t>
            </a:r>
            <a:r>
              <a:rPr lang="de-DE" b="1" dirty="0"/>
              <a:t>Durmus Ünlü</a:t>
            </a:r>
            <a:r>
              <a:rPr lang="de-DE" dirty="0"/>
              <a:t>, stellvertretender Geschäftsführer der Allianz </a:t>
            </a:r>
            <a:r>
              <a:rPr lang="de-DE" dirty="0" smtClean="0"/>
              <a:t>der öffentlichen Wasserwirtschaft)</a:t>
            </a:r>
            <a:endParaRPr lang="de-DE" dirty="0"/>
          </a:p>
          <a:p>
            <a:pPr>
              <a:spcBef>
                <a:spcPts val="800"/>
              </a:spcBef>
              <a:buClrTx/>
            </a:pPr>
            <a:r>
              <a:rPr lang="de-DE" b="1" dirty="0" smtClean="0"/>
              <a:t>Freitag: </a:t>
            </a:r>
            <a:r>
              <a:rPr lang="de-DE" dirty="0" smtClean="0"/>
              <a:t>CETA </a:t>
            </a:r>
            <a:r>
              <a:rPr lang="de-DE" dirty="0"/>
              <a:t/>
            </a:r>
            <a:br>
              <a:rPr lang="de-DE" dirty="0"/>
            </a:br>
            <a:r>
              <a:rPr lang="de-DE" dirty="0" smtClean="0"/>
              <a:t>(Sven </a:t>
            </a:r>
            <a:r>
              <a:rPr lang="de-DE" dirty="0" err="1" smtClean="0"/>
              <a:t>Giegold</a:t>
            </a:r>
            <a:r>
              <a:rPr lang="de-DE" dirty="0" smtClean="0"/>
              <a:t>, Hanni </a:t>
            </a:r>
            <a:r>
              <a:rPr lang="de-DE" dirty="0" err="1" smtClean="0"/>
              <a:t>Gramann</a:t>
            </a:r>
            <a:r>
              <a:rPr lang="de-DE" dirty="0" smtClean="0"/>
              <a:t>, Kay Schulze)</a:t>
            </a:r>
            <a:endParaRPr lang="de-DE" dirty="0"/>
          </a:p>
          <a:p>
            <a:pPr>
              <a:spcBef>
                <a:spcPts val="800"/>
              </a:spcBef>
              <a:buClrTx/>
            </a:pPr>
            <a:r>
              <a:rPr lang="de-DE" b="1" dirty="0" smtClean="0"/>
              <a:t>Samstag: </a:t>
            </a:r>
            <a:r>
              <a:rPr lang="de-DE" dirty="0" smtClean="0"/>
              <a:t>Bewegungsprojekte</a:t>
            </a:r>
          </a:p>
          <a:p>
            <a:pPr marL="285750" indent="-285750">
              <a:spcBef>
                <a:spcPts val="800"/>
              </a:spcBef>
              <a:buClrTx/>
              <a:buFont typeface="Arial" charset="0"/>
              <a:buChar char="•"/>
            </a:pPr>
            <a:r>
              <a:rPr lang="de-DE" dirty="0" err="1" smtClean="0"/>
              <a:t>ttip</a:t>
            </a:r>
            <a:r>
              <a:rPr lang="de-DE" dirty="0" smtClean="0"/>
              <a:t>-freier Kommunen (</a:t>
            </a:r>
            <a:r>
              <a:rPr lang="de-DE" dirty="0"/>
              <a:t>Arno </a:t>
            </a:r>
            <a:r>
              <a:rPr lang="de-DE" dirty="0" err="1"/>
              <a:t>Behlau</a:t>
            </a:r>
            <a:r>
              <a:rPr lang="de-DE" dirty="0"/>
              <a:t> &amp; Dominik </a:t>
            </a:r>
            <a:r>
              <a:rPr lang="de-DE" dirty="0" err="1" smtClean="0"/>
              <a:t>Pietron</a:t>
            </a:r>
            <a:r>
              <a:rPr lang="de-DE" dirty="0" smtClean="0"/>
              <a:t>)</a:t>
            </a:r>
          </a:p>
          <a:p>
            <a:pPr marL="285750" indent="-285750">
              <a:buFont typeface="Arial" charset="0"/>
              <a:buChar char="•"/>
            </a:pPr>
            <a:r>
              <a:rPr lang="de-DE" dirty="0" smtClean="0"/>
              <a:t>CETA-Demos </a:t>
            </a:r>
            <a:r>
              <a:rPr lang="de-DE" dirty="0"/>
              <a:t>in sieben </a:t>
            </a:r>
            <a:r>
              <a:rPr lang="de-DE" dirty="0" smtClean="0"/>
              <a:t>deutschen Großstädten </a:t>
            </a:r>
            <a:r>
              <a:rPr lang="de-DE" dirty="0"/>
              <a:t>am 17.9 </a:t>
            </a:r>
            <a:r>
              <a:rPr lang="de-DE" dirty="0" smtClean="0"/>
              <a:t/>
            </a:r>
            <a:br>
              <a:rPr lang="de-DE" dirty="0" smtClean="0"/>
            </a:br>
            <a:r>
              <a:rPr lang="de-DE" dirty="0" smtClean="0"/>
              <a:t>(Hanni </a:t>
            </a:r>
            <a:r>
              <a:rPr lang="de-DE" dirty="0" err="1"/>
              <a:t>Gramann</a:t>
            </a:r>
            <a:r>
              <a:rPr lang="de-DE" dirty="0"/>
              <a:t>, Kay Schulze)</a:t>
            </a:r>
          </a:p>
          <a:p>
            <a:endParaRPr lang="de-DE" dirty="0" smtClean="0"/>
          </a:p>
          <a:p>
            <a:pPr algn="ctr">
              <a:spcBef>
                <a:spcPts val="800"/>
              </a:spcBef>
              <a:buClrTx/>
            </a:pPr>
            <a:endParaRPr lang="de-DE" dirty="0"/>
          </a:p>
          <a:p>
            <a:pPr algn="ctr">
              <a:spcBef>
                <a:spcPts val="800"/>
              </a:spcBef>
              <a:buClrTx/>
              <a:buFontTx/>
              <a:buNone/>
            </a:pPr>
            <a:endParaRPr lang="de-DE" dirty="0" smtClean="0"/>
          </a:p>
          <a:p>
            <a:pPr algn="ctr">
              <a:spcBef>
                <a:spcPts val="800"/>
              </a:spcBef>
              <a:buClrTx/>
              <a:buFontTx/>
              <a:buNone/>
            </a:pPr>
            <a:endParaRPr lang="de-DE" sz="2400" i="1" dirty="0">
              <a:latin typeface="Calibri" pitchFamily="34" charset="0"/>
            </a:endParaRPr>
          </a:p>
        </p:txBody>
      </p:sp>
      <p:sp>
        <p:nvSpPr>
          <p:cNvPr id="3075" name="Rectangle 3"/>
          <p:cNvSpPr>
            <a:spLocks noChangeArrowheads="1"/>
          </p:cNvSpPr>
          <p:nvPr/>
        </p:nvSpPr>
        <p:spPr bwMode="auto">
          <a:xfrm>
            <a:off x="1700213" y="-33338"/>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2" name="Datumsplatzhalter 1"/>
          <p:cNvSpPr>
            <a:spLocks noGrp="1"/>
          </p:cNvSpPr>
          <p:nvPr>
            <p:ph type="dt" idx="10"/>
          </p:nvPr>
        </p:nvSpPr>
        <p:spPr/>
        <p:txBody>
          <a:bodyPr/>
          <a:lstStyle/>
          <a:p>
            <a:r>
              <a:rPr lang="de-DE" smtClean="0"/>
              <a:t>Roland Süß </a:t>
            </a:r>
            <a:endParaRPr lang="de-DE"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06375"/>
            <a:ext cx="8226425" cy="1577975"/>
          </a:xfrm>
        </p:spPr>
        <p:txBody>
          <a:bodyPr/>
          <a:lstStyle/>
          <a:p>
            <a:r>
              <a:rPr lang="de-DE" b="1" dirty="0">
                <a:solidFill>
                  <a:srgbClr val="FF6600"/>
                </a:solidFill>
              </a:rPr>
              <a:t>WTO seit 1995</a:t>
            </a:r>
          </a:p>
        </p:txBody>
      </p:sp>
      <p:sp>
        <p:nvSpPr>
          <p:cNvPr id="31747" name="Rectangle 3"/>
          <p:cNvSpPr>
            <a:spLocks noGrp="1" noChangeArrowheads="1"/>
          </p:cNvSpPr>
          <p:nvPr>
            <p:ph type="body" idx="1"/>
          </p:nvPr>
        </p:nvSpPr>
        <p:spPr>
          <a:xfrm>
            <a:off x="574675" y="990538"/>
            <a:ext cx="8226425" cy="5499162"/>
          </a:xfrm>
        </p:spPr>
        <p:txBody>
          <a:bodyPr/>
          <a:lstStyle/>
          <a:p>
            <a:pPr marL="0" indent="0">
              <a:lnSpc>
                <a:spcPct val="90000"/>
              </a:lnSpc>
              <a:buNone/>
            </a:pPr>
            <a:r>
              <a:rPr lang="de-DE" sz="2000" dirty="0" smtClean="0">
                <a:latin typeface="Arial" charset="0"/>
                <a:cs typeface="Arial" charset="0"/>
              </a:rPr>
              <a:t>Die Verhandlungen </a:t>
            </a:r>
            <a:r>
              <a:rPr lang="de-DE" sz="2000" dirty="0">
                <a:latin typeface="Arial"/>
                <a:cs typeface="Arial"/>
              </a:rPr>
              <a:t>der WTO </a:t>
            </a:r>
            <a:r>
              <a:rPr lang="de-DE" sz="2000" dirty="0" smtClean="0">
                <a:latin typeface="Arial"/>
                <a:cs typeface="Arial"/>
              </a:rPr>
              <a:t>in </a:t>
            </a:r>
            <a:r>
              <a:rPr lang="de-DE" sz="2000" dirty="0">
                <a:latin typeface="Arial"/>
                <a:cs typeface="Arial"/>
              </a:rPr>
              <a:t>der </a:t>
            </a:r>
            <a:r>
              <a:rPr lang="de-DE" sz="2000" dirty="0" smtClean="0">
                <a:latin typeface="Arial"/>
                <a:cs typeface="Arial"/>
              </a:rPr>
              <a:t>Doha-Runde </a:t>
            </a:r>
            <a:r>
              <a:rPr lang="de-DE" sz="2000" dirty="0">
                <a:latin typeface="Arial"/>
                <a:cs typeface="Arial"/>
              </a:rPr>
              <a:t>liegen auf </a:t>
            </a:r>
            <a:r>
              <a:rPr lang="de-DE" sz="2000" dirty="0" smtClean="0">
                <a:latin typeface="Arial"/>
                <a:cs typeface="Arial"/>
              </a:rPr>
              <a:t>Eis</a:t>
            </a:r>
          </a:p>
          <a:p>
            <a:pPr marL="0" indent="0">
              <a:lnSpc>
                <a:spcPct val="90000"/>
              </a:lnSpc>
              <a:buNone/>
            </a:pPr>
            <a:endParaRPr lang="de-DE" sz="2000" dirty="0">
              <a:latin typeface="Arial"/>
              <a:cs typeface="Arial"/>
            </a:endParaRPr>
          </a:p>
          <a:p>
            <a:pPr>
              <a:lnSpc>
                <a:spcPct val="90000"/>
              </a:lnSpc>
            </a:pPr>
            <a:r>
              <a:rPr lang="de-DE" sz="2000" dirty="0">
                <a:latin typeface="Arial" charset="0"/>
                <a:cs typeface="Arial" charset="0"/>
              </a:rPr>
              <a:t> </a:t>
            </a:r>
            <a:r>
              <a:rPr lang="de-DE" sz="2000" b="1" dirty="0" smtClean="0">
                <a:latin typeface="Arial"/>
                <a:cs typeface="Arial"/>
              </a:rPr>
              <a:t>Streitpunkte</a:t>
            </a:r>
            <a:r>
              <a:rPr lang="de-DE" sz="2000" b="1" dirty="0">
                <a:latin typeface="Arial"/>
                <a:cs typeface="Arial"/>
              </a:rPr>
              <a:t>:</a:t>
            </a:r>
          </a:p>
          <a:p>
            <a:pPr marL="0" indent="0">
              <a:lnSpc>
                <a:spcPct val="90000"/>
              </a:lnSpc>
              <a:buNone/>
            </a:pPr>
            <a:r>
              <a:rPr lang="de-DE" sz="2000" dirty="0">
                <a:latin typeface="Arial"/>
                <a:cs typeface="Arial"/>
              </a:rPr>
              <a:t>     </a:t>
            </a:r>
            <a:r>
              <a:rPr lang="de-DE" sz="1800" dirty="0">
                <a:latin typeface="Arial"/>
                <a:cs typeface="Arial"/>
              </a:rPr>
              <a:t>Agrarsektor</a:t>
            </a:r>
          </a:p>
          <a:p>
            <a:pPr marL="0" indent="0">
              <a:lnSpc>
                <a:spcPct val="90000"/>
              </a:lnSpc>
              <a:buNone/>
            </a:pPr>
            <a:r>
              <a:rPr lang="de-DE" sz="1800" dirty="0">
                <a:latin typeface="Arial"/>
                <a:cs typeface="Arial"/>
              </a:rPr>
              <a:t>     Singapurthemen</a:t>
            </a:r>
          </a:p>
          <a:p>
            <a:pPr marL="0" indent="0">
              <a:lnSpc>
                <a:spcPct val="90000"/>
              </a:lnSpc>
              <a:buNone/>
            </a:pPr>
            <a:r>
              <a:rPr lang="de-DE" sz="1800" dirty="0">
                <a:latin typeface="Arial"/>
                <a:cs typeface="Arial"/>
              </a:rPr>
              <a:t>        - Investitionen (MAI)</a:t>
            </a:r>
          </a:p>
          <a:p>
            <a:pPr marL="0" indent="0">
              <a:lnSpc>
                <a:spcPct val="90000"/>
              </a:lnSpc>
              <a:buNone/>
            </a:pPr>
            <a:r>
              <a:rPr lang="de-DE" sz="1800" dirty="0">
                <a:latin typeface="Arial"/>
                <a:cs typeface="Arial"/>
              </a:rPr>
              <a:t>        - Wettbewerbspolitik</a:t>
            </a:r>
          </a:p>
          <a:p>
            <a:pPr marL="0" indent="0">
              <a:lnSpc>
                <a:spcPct val="90000"/>
              </a:lnSpc>
              <a:buNone/>
            </a:pPr>
            <a:r>
              <a:rPr lang="de-DE" sz="1800" dirty="0">
                <a:latin typeface="Arial"/>
                <a:cs typeface="Arial"/>
              </a:rPr>
              <a:t>        - öffentliches Beschaffungswesen</a:t>
            </a:r>
          </a:p>
          <a:p>
            <a:pPr marL="0" indent="0">
              <a:lnSpc>
                <a:spcPct val="90000"/>
              </a:lnSpc>
              <a:buNone/>
            </a:pPr>
            <a:r>
              <a:rPr lang="de-DE" sz="1800" dirty="0">
                <a:latin typeface="Arial"/>
                <a:cs typeface="Arial"/>
              </a:rPr>
              <a:t>        - </a:t>
            </a:r>
            <a:r>
              <a:rPr lang="de-DE" sz="1800" dirty="0" smtClean="0">
                <a:latin typeface="Arial"/>
                <a:cs typeface="Arial"/>
              </a:rPr>
              <a:t>Handelserleichterungen</a:t>
            </a:r>
          </a:p>
          <a:p>
            <a:pPr marL="0" indent="0">
              <a:lnSpc>
                <a:spcPct val="90000"/>
              </a:lnSpc>
              <a:buNone/>
            </a:pPr>
            <a:endParaRPr lang="de-DE" sz="1800" dirty="0">
              <a:latin typeface="Arial"/>
              <a:cs typeface="Arial"/>
            </a:endParaRPr>
          </a:p>
          <a:p>
            <a:pPr>
              <a:lnSpc>
                <a:spcPct val="90000"/>
              </a:lnSpc>
            </a:pPr>
            <a:r>
              <a:rPr lang="de-DE" sz="2000" b="1" dirty="0">
                <a:latin typeface="Arial"/>
                <a:cs typeface="Arial"/>
              </a:rPr>
              <a:t>Erwartung: </a:t>
            </a:r>
          </a:p>
          <a:p>
            <a:pPr>
              <a:lnSpc>
                <a:spcPct val="90000"/>
              </a:lnSpc>
            </a:pPr>
            <a:r>
              <a:rPr lang="de-DE" sz="2000" b="1" dirty="0" smtClean="0">
                <a:latin typeface="Arial" charset="0"/>
                <a:cs typeface="Arial" charset="0"/>
              </a:rPr>
              <a:t>	Mit </a:t>
            </a:r>
            <a:r>
              <a:rPr lang="de-DE" sz="2000" b="1" dirty="0" err="1" smtClean="0">
                <a:latin typeface="Arial" charset="0"/>
                <a:cs typeface="Arial" charset="0"/>
              </a:rPr>
              <a:t>TTIP,CETA,TiSA</a:t>
            </a:r>
            <a:r>
              <a:rPr lang="de-DE" sz="2000" b="1" dirty="0" smtClean="0">
                <a:latin typeface="Arial" charset="0"/>
                <a:cs typeface="Arial" charset="0"/>
              </a:rPr>
              <a:t> und Co. soll eine neue Welle der Deregulierung und Liberalisierung gestartet werden</a:t>
            </a:r>
          </a:p>
          <a:p>
            <a:pPr>
              <a:lnSpc>
                <a:spcPct val="90000"/>
              </a:lnSpc>
            </a:pPr>
            <a:endParaRPr lang="de-DE" sz="2000" b="1" dirty="0"/>
          </a:p>
        </p:txBody>
      </p:sp>
      <p:sp>
        <p:nvSpPr>
          <p:cNvPr id="2" name="Foliennummernplatzhalter 1"/>
          <p:cNvSpPr>
            <a:spLocks noGrp="1"/>
          </p:cNvSpPr>
          <p:nvPr>
            <p:ph type="sldNum" idx="11"/>
          </p:nvPr>
        </p:nvSpPr>
        <p:spPr/>
        <p:txBody>
          <a:bodyPr/>
          <a:lstStyle/>
          <a:p>
            <a:fld id="{5A2739B4-96B1-4782-A317-2BB11251E961}" type="slidenum">
              <a:rPr lang="de-DE" smtClean="0"/>
              <a:pPr/>
              <a:t>10</a:t>
            </a:fld>
            <a:endParaRPr lang="de-DE"/>
          </a:p>
        </p:txBody>
      </p:sp>
      <p:sp>
        <p:nvSpPr>
          <p:cNvPr id="3" name="Datumsplatzhalter 2"/>
          <p:cNvSpPr>
            <a:spLocks noGrp="1"/>
          </p:cNvSpPr>
          <p:nvPr>
            <p:ph type="dt" idx="10"/>
          </p:nvPr>
        </p:nvSpPr>
        <p:spPr/>
        <p:txBody>
          <a:bodyPr/>
          <a:lstStyle/>
          <a:p>
            <a:r>
              <a:rPr lang="de-DE" smtClean="0"/>
              <a:t>Roland Süß </a:t>
            </a:r>
            <a:endParaRPr lang="de-DE"/>
          </a:p>
        </p:txBody>
      </p:sp>
      <p:pic>
        <p:nvPicPr>
          <p:cNvPr id="6" name="Bild 4" descr="150px-Logo_WTO-OMC.sv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5458" y="2243274"/>
            <a:ext cx="1905000" cy="2349500"/>
          </a:xfrm>
          <a:prstGeom prst="rect">
            <a:avLst/>
          </a:prstGeom>
        </p:spPr>
      </p:pic>
    </p:spTree>
    <p:extLst>
      <p:ext uri="{BB962C8B-B14F-4D97-AF65-F5344CB8AC3E}">
        <p14:creationId xmlns:p14="http://schemas.microsoft.com/office/powerpoint/2010/main" val="3150504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idx="11"/>
          </p:nvPr>
        </p:nvSpPr>
        <p:spPr/>
        <p:txBody>
          <a:bodyPr/>
          <a:lstStyle/>
          <a:p>
            <a:fld id="{CEE1F6A8-FEA4-40D3-AEBF-264FBC326267}" type="slidenum">
              <a:rPr lang="de-DE" smtClean="0"/>
              <a:pPr/>
              <a:t>11</a:t>
            </a:fld>
            <a:endParaRPr lang="de-DE"/>
          </a:p>
        </p:txBody>
      </p:sp>
      <p:sp>
        <p:nvSpPr>
          <p:cNvPr id="3" name="Rechteck 2"/>
          <p:cNvSpPr/>
          <p:nvPr/>
        </p:nvSpPr>
        <p:spPr>
          <a:xfrm>
            <a:off x="539552" y="1971327"/>
            <a:ext cx="8147248" cy="4622804"/>
          </a:xfrm>
          <a:prstGeom prst="rect">
            <a:avLst/>
          </a:prstGeom>
        </p:spPr>
        <p:txBody>
          <a:bodyPr wrap="square">
            <a:spAutoFit/>
          </a:bodyPr>
          <a:lstStyle/>
          <a:p>
            <a:pPr>
              <a:lnSpc>
                <a:spcPct val="90000"/>
              </a:lnSpc>
            </a:pPr>
            <a:r>
              <a:rPr lang="de-DE" sz="2400" b="1" dirty="0" smtClean="0">
                <a:solidFill>
                  <a:srgbClr val="000000"/>
                </a:solidFill>
                <a:cs typeface="Arial" charset="0"/>
              </a:rPr>
              <a:t>EU-Lissabon </a:t>
            </a:r>
            <a:r>
              <a:rPr lang="de-DE" sz="2400" b="1" dirty="0">
                <a:solidFill>
                  <a:srgbClr val="000000"/>
                </a:solidFill>
                <a:cs typeface="Arial" charset="0"/>
              </a:rPr>
              <a:t>Strategie = interne </a:t>
            </a:r>
            <a:r>
              <a:rPr lang="de-DE" sz="2400" b="1" dirty="0" smtClean="0">
                <a:solidFill>
                  <a:srgbClr val="000000"/>
                </a:solidFill>
                <a:cs typeface="Arial" charset="0"/>
              </a:rPr>
              <a:t>Agenda </a:t>
            </a:r>
            <a:r>
              <a:rPr lang="de-DE" sz="2400" dirty="0" smtClean="0">
                <a:solidFill>
                  <a:srgbClr val="000000"/>
                </a:solidFill>
                <a:cs typeface="Arial" charset="0"/>
              </a:rPr>
              <a:t>(bis 2010)</a:t>
            </a:r>
          </a:p>
          <a:p>
            <a:pPr>
              <a:lnSpc>
                <a:spcPct val="90000"/>
              </a:lnSpc>
            </a:pPr>
            <a:r>
              <a:rPr lang="de-DE" sz="1400" dirty="0">
                <a:solidFill>
                  <a:srgbClr val="000000"/>
                </a:solidFill>
                <a:cs typeface="Arial" charset="0"/>
              </a:rPr>
              <a:t>	</a:t>
            </a:r>
            <a:endParaRPr lang="de-DE" sz="1400" dirty="0" smtClean="0">
              <a:solidFill>
                <a:srgbClr val="000000"/>
              </a:solidFill>
              <a:cs typeface="Arial" charset="0"/>
            </a:endParaRPr>
          </a:p>
          <a:p>
            <a:pPr>
              <a:lnSpc>
                <a:spcPct val="90000"/>
              </a:lnSpc>
            </a:pPr>
            <a:r>
              <a:rPr lang="de-DE" b="1" dirty="0" smtClean="0">
                <a:solidFill>
                  <a:srgbClr val="000000"/>
                </a:solidFill>
              </a:rPr>
              <a:t>Schlusserklärung </a:t>
            </a:r>
            <a:r>
              <a:rPr lang="de-DE" b="1" dirty="0">
                <a:solidFill>
                  <a:srgbClr val="000000"/>
                </a:solidFill>
              </a:rPr>
              <a:t>der Lissabon-Agenda vom März 2000</a:t>
            </a:r>
            <a:r>
              <a:rPr lang="de-DE" b="1" dirty="0" smtClean="0">
                <a:solidFill>
                  <a:srgbClr val="000000"/>
                </a:solidFill>
              </a:rPr>
              <a:t>:</a:t>
            </a:r>
          </a:p>
          <a:p>
            <a:endParaRPr lang="de-DE" dirty="0">
              <a:solidFill>
                <a:srgbClr val="000000"/>
              </a:solidFill>
            </a:endParaRPr>
          </a:p>
          <a:p>
            <a:r>
              <a:rPr lang="de-DE" dirty="0">
                <a:solidFill>
                  <a:srgbClr val="000000"/>
                </a:solidFill>
              </a:rPr>
              <a:t>„Die Union hat sich heute ein neues strategisches Ziel für das kommende Jahrzehnt gesetzt: </a:t>
            </a:r>
            <a:r>
              <a:rPr lang="de-DE" dirty="0" smtClean="0">
                <a:solidFill>
                  <a:srgbClr val="000000"/>
                </a:solidFill>
              </a:rPr>
              <a:t>das </a:t>
            </a:r>
            <a:r>
              <a:rPr lang="de-DE" dirty="0">
                <a:solidFill>
                  <a:srgbClr val="000000"/>
                </a:solidFill>
              </a:rPr>
              <a:t>Ziel, </a:t>
            </a:r>
            <a:r>
              <a:rPr lang="de-DE" b="1" dirty="0">
                <a:solidFill>
                  <a:srgbClr val="000000"/>
                </a:solidFill>
              </a:rPr>
              <a:t>die Union zum wettbewerbsfähigsten und dynamischsten wissensbasierten Wirtschaftsraum in der Welt zu machen </a:t>
            </a:r>
            <a:r>
              <a:rPr lang="de-DE" dirty="0" smtClean="0">
                <a:solidFill>
                  <a:srgbClr val="000000"/>
                </a:solidFill>
              </a:rPr>
              <a:t>– einem </a:t>
            </a:r>
            <a:r>
              <a:rPr lang="de-DE" dirty="0">
                <a:solidFill>
                  <a:srgbClr val="000000"/>
                </a:solidFill>
              </a:rPr>
              <a:t>Wirtschaftsraum, der fähig ist, ein </a:t>
            </a:r>
            <a:r>
              <a:rPr lang="de-DE" b="1" dirty="0">
                <a:solidFill>
                  <a:srgbClr val="000000"/>
                </a:solidFill>
              </a:rPr>
              <a:t>dauerhaftes Wirtschaftswachstum</a:t>
            </a:r>
            <a:r>
              <a:rPr lang="de-DE" dirty="0">
                <a:solidFill>
                  <a:srgbClr val="000000"/>
                </a:solidFill>
              </a:rPr>
              <a:t> mit mehr und besseren </a:t>
            </a:r>
            <a:r>
              <a:rPr lang="de-DE" b="1" dirty="0">
                <a:solidFill>
                  <a:srgbClr val="000000"/>
                </a:solidFill>
              </a:rPr>
              <a:t>Arbeitsplätzen</a:t>
            </a:r>
            <a:r>
              <a:rPr lang="de-DE" dirty="0">
                <a:solidFill>
                  <a:srgbClr val="000000"/>
                </a:solidFill>
              </a:rPr>
              <a:t> und einem </a:t>
            </a:r>
            <a:r>
              <a:rPr lang="de-DE" b="1" dirty="0">
                <a:solidFill>
                  <a:srgbClr val="000000"/>
                </a:solidFill>
              </a:rPr>
              <a:t>größeren sozialen Zusammenhalt</a:t>
            </a:r>
            <a:r>
              <a:rPr lang="de-DE" dirty="0">
                <a:solidFill>
                  <a:srgbClr val="000000"/>
                </a:solidFill>
              </a:rPr>
              <a:t> zu erreichen.“</a:t>
            </a:r>
          </a:p>
          <a:p>
            <a:endParaRPr lang="de-DE" sz="2400" dirty="0" smtClean="0">
              <a:solidFill>
                <a:srgbClr val="000000"/>
              </a:solidFill>
            </a:endParaRPr>
          </a:p>
          <a:p>
            <a:pPr marL="400050" lvl="2" indent="0"/>
            <a:r>
              <a:rPr lang="de-DE" sz="2000" b="1" dirty="0" smtClean="0">
                <a:solidFill>
                  <a:srgbClr val="000000"/>
                </a:solidFill>
              </a:rPr>
              <a:t>Um Wachstum zu generieren, wurden Standards </a:t>
            </a:r>
            <a:r>
              <a:rPr lang="de-DE" sz="2000" b="1" dirty="0">
                <a:solidFill>
                  <a:srgbClr val="000000"/>
                </a:solidFill>
              </a:rPr>
              <a:t>und soziale </a:t>
            </a:r>
            <a:r>
              <a:rPr lang="de-DE" sz="2000" b="1" dirty="0" smtClean="0">
                <a:solidFill>
                  <a:srgbClr val="000000"/>
                </a:solidFill>
              </a:rPr>
              <a:t>Sicherungssysteme abgebaut</a:t>
            </a:r>
            <a:endParaRPr lang="de-DE" sz="2000" b="1" dirty="0">
              <a:solidFill>
                <a:srgbClr val="000000"/>
              </a:solidFill>
            </a:endParaRPr>
          </a:p>
          <a:p>
            <a:pPr lvl="1">
              <a:lnSpc>
                <a:spcPct val="90000"/>
              </a:lnSpc>
            </a:pPr>
            <a:r>
              <a:rPr lang="de-DE" sz="2000" dirty="0" smtClean="0">
                <a:solidFill>
                  <a:srgbClr val="000000"/>
                </a:solidFill>
              </a:rPr>
              <a:t>(Flexibilität auf dem Arbeitsmarkt: Hartz IV, Schuldenbremse, Fiskalpakt, Wettbewerbspakt </a:t>
            </a:r>
            <a:r>
              <a:rPr lang="de-DE" sz="2000" dirty="0" err="1" smtClean="0">
                <a:solidFill>
                  <a:srgbClr val="000000"/>
                </a:solidFill>
              </a:rPr>
              <a:t>u.s.w</a:t>
            </a:r>
            <a:r>
              <a:rPr lang="de-DE" sz="2000" dirty="0" smtClean="0">
                <a:solidFill>
                  <a:srgbClr val="000000"/>
                </a:solidFill>
              </a:rPr>
              <a:t>.)</a:t>
            </a:r>
          </a:p>
          <a:p>
            <a:pPr lvl="1">
              <a:lnSpc>
                <a:spcPct val="90000"/>
              </a:lnSpc>
            </a:pPr>
            <a:endParaRPr lang="de-DE" sz="2000" dirty="0">
              <a:solidFill>
                <a:srgbClr val="000000"/>
              </a:solidFill>
            </a:endParaRPr>
          </a:p>
        </p:txBody>
      </p:sp>
      <p:sp>
        <p:nvSpPr>
          <p:cNvPr id="9" name="Rectangle 1026"/>
          <p:cNvSpPr txBox="1">
            <a:spLocks noChangeArrowheads="1"/>
          </p:cNvSpPr>
          <p:nvPr/>
        </p:nvSpPr>
        <p:spPr>
          <a:xfrm>
            <a:off x="299542" y="136560"/>
            <a:ext cx="8226425" cy="72008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9pPr>
          </a:lstStyle>
          <a:p>
            <a:r>
              <a:rPr lang="de-DE" b="1" kern="0" dirty="0" smtClean="0">
                <a:solidFill>
                  <a:srgbClr val="FF6600"/>
                </a:solidFill>
              </a:rPr>
              <a:t>Freihandel in der EU –</a:t>
            </a:r>
            <a:br>
              <a:rPr lang="de-DE" b="1" kern="0" dirty="0" smtClean="0">
                <a:solidFill>
                  <a:srgbClr val="FF6600"/>
                </a:solidFill>
              </a:rPr>
            </a:br>
            <a:r>
              <a:rPr lang="de-DE" sz="2800" b="1" kern="0" dirty="0" smtClean="0">
                <a:solidFill>
                  <a:srgbClr val="FF6600"/>
                </a:solidFill>
              </a:rPr>
              <a:t>Steigerung der Wettbewerbsfähigkeit</a:t>
            </a:r>
            <a:endParaRPr lang="de-DE" sz="2800" b="1" kern="0" dirty="0">
              <a:solidFill>
                <a:srgbClr val="FF6600"/>
              </a:solidFill>
            </a:endParaRPr>
          </a:p>
        </p:txBody>
      </p:sp>
      <p:sp>
        <p:nvSpPr>
          <p:cNvPr id="4" name="Datumsplatzhalter 3"/>
          <p:cNvSpPr>
            <a:spLocks noGrp="1"/>
          </p:cNvSpPr>
          <p:nvPr>
            <p:ph type="dt" idx="10"/>
          </p:nvPr>
        </p:nvSpPr>
        <p:spPr/>
        <p:txBody>
          <a:bodyPr/>
          <a:lstStyle/>
          <a:p>
            <a:r>
              <a:rPr lang="de-DE" smtClean="0"/>
              <a:t>Roland Süß </a:t>
            </a:r>
            <a:endParaRPr lang="de-DE" dirty="0"/>
          </a:p>
        </p:txBody>
      </p:sp>
    </p:spTree>
    <p:extLst>
      <p:ext uri="{BB962C8B-B14F-4D97-AF65-F5344CB8AC3E}">
        <p14:creationId xmlns:p14="http://schemas.microsoft.com/office/powerpoint/2010/main" val="2875083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idx="11"/>
          </p:nvPr>
        </p:nvSpPr>
        <p:spPr/>
        <p:txBody>
          <a:bodyPr/>
          <a:lstStyle/>
          <a:p>
            <a:fld id="{CEE1F6A8-FEA4-40D3-AEBF-264FBC326267}" type="slidenum">
              <a:rPr lang="de-DE" smtClean="0"/>
              <a:pPr/>
              <a:t>12</a:t>
            </a:fld>
            <a:endParaRPr lang="de-DE"/>
          </a:p>
        </p:txBody>
      </p:sp>
      <p:sp>
        <p:nvSpPr>
          <p:cNvPr id="3" name="Rechteck 2"/>
          <p:cNvSpPr/>
          <p:nvPr/>
        </p:nvSpPr>
        <p:spPr>
          <a:xfrm>
            <a:off x="653852" y="1484784"/>
            <a:ext cx="8147248" cy="4358116"/>
          </a:xfrm>
          <a:prstGeom prst="rect">
            <a:avLst/>
          </a:prstGeom>
        </p:spPr>
        <p:txBody>
          <a:bodyPr wrap="square">
            <a:spAutoFit/>
          </a:bodyPr>
          <a:lstStyle/>
          <a:p>
            <a:pPr>
              <a:lnSpc>
                <a:spcPct val="90000"/>
              </a:lnSpc>
            </a:pPr>
            <a:r>
              <a:rPr lang="de-DE" sz="2400" b="1" dirty="0">
                <a:solidFill>
                  <a:srgbClr val="000000"/>
                </a:solidFill>
              </a:rPr>
              <a:t>Externe Agenda: WTO, Global Europe, TTIP </a:t>
            </a:r>
            <a:br>
              <a:rPr lang="de-DE" sz="2400" b="1" dirty="0">
                <a:solidFill>
                  <a:srgbClr val="000000"/>
                </a:solidFill>
              </a:rPr>
            </a:br>
            <a:endParaRPr lang="de-DE" sz="2400" b="1" baseline="100000" dirty="0" smtClean="0">
              <a:solidFill>
                <a:srgbClr val="000000"/>
              </a:solidFill>
            </a:endParaRPr>
          </a:p>
          <a:p>
            <a:pPr marL="857250" lvl="3" indent="0" defTabSz="457200" fontAlgn="auto">
              <a:spcBef>
                <a:spcPct val="20000"/>
              </a:spcBef>
              <a:spcAft>
                <a:spcPts val="0"/>
              </a:spcAft>
              <a:buClrTx/>
              <a:buSzTx/>
            </a:pPr>
            <a:r>
              <a:rPr lang="de-DE" b="1" dirty="0" smtClean="0">
                <a:solidFill>
                  <a:srgbClr val="000000"/>
                </a:solidFill>
              </a:rPr>
              <a:t>WTO: Keine weitere Ausweitung und Vertiefung weltweiter </a:t>
            </a:r>
            <a:r>
              <a:rPr lang="de-DE" b="1" dirty="0" err="1" smtClean="0">
                <a:solidFill>
                  <a:srgbClr val="000000"/>
                </a:solidFill>
              </a:rPr>
              <a:t>Vermarktlichung</a:t>
            </a:r>
            <a:r>
              <a:rPr lang="de-DE" b="1" dirty="0" smtClean="0">
                <a:solidFill>
                  <a:srgbClr val="000000"/>
                </a:solidFill>
              </a:rPr>
              <a:t> im Sinne von Kapitalinteressen</a:t>
            </a:r>
          </a:p>
          <a:p>
            <a:pPr marL="857250" lvl="3" indent="0" defTabSz="457200" fontAlgn="auto">
              <a:spcBef>
                <a:spcPct val="20000"/>
              </a:spcBef>
              <a:spcAft>
                <a:spcPts val="0"/>
              </a:spcAft>
              <a:buClrTx/>
              <a:buSzTx/>
            </a:pPr>
            <a:endParaRPr lang="de-DE" b="1" dirty="0" smtClean="0">
              <a:solidFill>
                <a:srgbClr val="000000"/>
              </a:solidFill>
            </a:endParaRPr>
          </a:p>
          <a:p>
            <a:pPr marL="857250" lvl="3" indent="0" defTabSz="457200" fontAlgn="auto">
              <a:spcBef>
                <a:spcPct val="20000"/>
              </a:spcBef>
              <a:spcAft>
                <a:spcPts val="0"/>
              </a:spcAft>
              <a:buClrTx/>
              <a:buSzTx/>
            </a:pPr>
            <a:r>
              <a:rPr lang="de-DE" b="1" dirty="0" smtClean="0">
                <a:solidFill>
                  <a:srgbClr val="000000"/>
                </a:solidFill>
              </a:rPr>
              <a:t>„</a:t>
            </a:r>
            <a:r>
              <a:rPr lang="de-DE" b="1" dirty="0">
                <a:solidFill>
                  <a:srgbClr val="000000"/>
                </a:solidFill>
              </a:rPr>
              <a:t>Ein wettbewerbsfähiges Europa in einer globalen Welt“</a:t>
            </a:r>
            <a:r>
              <a:rPr lang="de-DE" dirty="0">
                <a:solidFill>
                  <a:srgbClr val="000000"/>
                </a:solidFill>
              </a:rPr>
              <a:t> </a:t>
            </a:r>
            <a:br>
              <a:rPr lang="de-DE" dirty="0">
                <a:solidFill>
                  <a:srgbClr val="000000"/>
                </a:solidFill>
              </a:rPr>
            </a:br>
            <a:r>
              <a:rPr lang="de-DE" dirty="0">
                <a:solidFill>
                  <a:srgbClr val="000000"/>
                </a:solidFill>
              </a:rPr>
              <a:t>(Kurz: </a:t>
            </a:r>
            <a:r>
              <a:rPr lang="de-DE" i="1" dirty="0">
                <a:solidFill>
                  <a:srgbClr val="000000"/>
                </a:solidFill>
              </a:rPr>
              <a:t>Global </a:t>
            </a:r>
            <a:r>
              <a:rPr lang="de-DE" i="1" dirty="0" smtClean="0">
                <a:solidFill>
                  <a:srgbClr val="000000"/>
                </a:solidFill>
              </a:rPr>
              <a:t>Europe 2006</a:t>
            </a:r>
            <a:r>
              <a:rPr lang="de-DE" dirty="0" smtClean="0">
                <a:solidFill>
                  <a:srgbClr val="000000"/>
                </a:solidFill>
              </a:rPr>
              <a:t>)</a:t>
            </a:r>
          </a:p>
          <a:p>
            <a:pPr marL="857250" lvl="3" indent="0" defTabSz="457200" fontAlgn="auto">
              <a:spcBef>
                <a:spcPct val="20000"/>
              </a:spcBef>
              <a:spcAft>
                <a:spcPts val="0"/>
              </a:spcAft>
              <a:buClrTx/>
              <a:buSzTx/>
            </a:pPr>
            <a:endParaRPr lang="de-DE" dirty="0">
              <a:solidFill>
                <a:srgbClr val="000000"/>
              </a:solidFill>
            </a:endParaRPr>
          </a:p>
          <a:p>
            <a:pPr marL="857250" lvl="3" indent="0" defTabSz="457200" fontAlgn="auto">
              <a:spcBef>
                <a:spcPct val="20000"/>
              </a:spcBef>
              <a:spcAft>
                <a:spcPts val="0"/>
              </a:spcAft>
              <a:buClrTx/>
              <a:buSzTx/>
            </a:pPr>
            <a:r>
              <a:rPr lang="de-DE" dirty="0">
                <a:solidFill>
                  <a:srgbClr val="000000"/>
                </a:solidFill>
              </a:rPr>
              <a:t>externe Maßnahmen zur Steigerung der Wettbewerbsfähigkeit</a:t>
            </a:r>
          </a:p>
          <a:p>
            <a:pPr marL="857250" lvl="3" indent="0" defTabSz="457200" fontAlgn="auto">
              <a:spcBef>
                <a:spcPct val="20000"/>
              </a:spcBef>
              <a:spcAft>
                <a:spcPts val="0"/>
              </a:spcAft>
              <a:buClrTx/>
              <a:buSzTx/>
            </a:pPr>
            <a:r>
              <a:rPr lang="de-DE" dirty="0">
                <a:solidFill>
                  <a:srgbClr val="000000"/>
                </a:solidFill>
              </a:rPr>
              <a:t>Ziel</a:t>
            </a:r>
            <a:r>
              <a:rPr lang="de-DE" dirty="0" smtClean="0">
                <a:solidFill>
                  <a:srgbClr val="000000"/>
                </a:solidFill>
              </a:rPr>
              <a:t>: bilaterale Handels- und Investitionsabkommen</a:t>
            </a:r>
            <a:endParaRPr lang="de-DE" dirty="0">
              <a:solidFill>
                <a:srgbClr val="000000"/>
              </a:solidFill>
            </a:endParaRPr>
          </a:p>
          <a:p>
            <a:pPr marL="857250" lvl="3" indent="0" defTabSz="457200" fontAlgn="auto">
              <a:spcBef>
                <a:spcPct val="20000"/>
              </a:spcBef>
              <a:spcAft>
                <a:spcPts val="0"/>
              </a:spcAft>
              <a:buClrTx/>
              <a:buSzTx/>
            </a:pPr>
            <a:r>
              <a:rPr lang="de-DE" dirty="0">
                <a:solidFill>
                  <a:srgbClr val="000000"/>
                </a:solidFill>
              </a:rPr>
              <a:t>multilateraler Handelsabkommen im Rahmen der WTO</a:t>
            </a:r>
          </a:p>
          <a:p>
            <a:pPr marL="857250" lvl="3" indent="0" defTabSz="457200" fontAlgn="auto">
              <a:spcBef>
                <a:spcPct val="20000"/>
              </a:spcBef>
              <a:spcAft>
                <a:spcPts val="0"/>
              </a:spcAft>
              <a:buClrTx/>
              <a:buSzTx/>
            </a:pPr>
            <a:r>
              <a:rPr lang="de-DE" dirty="0">
                <a:solidFill>
                  <a:srgbClr val="000000"/>
                </a:solidFill>
              </a:rPr>
              <a:t>Und </a:t>
            </a:r>
            <a:r>
              <a:rPr lang="de-DE" dirty="0" err="1">
                <a:solidFill>
                  <a:srgbClr val="000000"/>
                </a:solidFill>
              </a:rPr>
              <a:t>plurilaterale</a:t>
            </a:r>
            <a:r>
              <a:rPr lang="de-DE" dirty="0">
                <a:solidFill>
                  <a:srgbClr val="000000"/>
                </a:solidFill>
              </a:rPr>
              <a:t> Handelsabkommen </a:t>
            </a:r>
          </a:p>
          <a:p>
            <a:pPr algn="ctr">
              <a:lnSpc>
                <a:spcPct val="90000"/>
              </a:lnSpc>
            </a:pPr>
            <a:r>
              <a:rPr lang="de-DE" dirty="0" smtClean="0">
                <a:solidFill>
                  <a:srgbClr val="FFFFFF"/>
                </a:solidFill>
                <a:latin typeface="Arial"/>
                <a:cs typeface="Arial"/>
              </a:rPr>
              <a:t>s von BITs</a:t>
            </a:r>
          </a:p>
          <a:p>
            <a:pPr algn="ctr">
              <a:lnSpc>
                <a:spcPct val="90000"/>
              </a:lnSpc>
            </a:pPr>
            <a:endParaRPr lang="de-DE" dirty="0">
              <a:solidFill>
                <a:srgbClr val="000000"/>
              </a:solidFill>
            </a:endParaRPr>
          </a:p>
        </p:txBody>
      </p:sp>
      <p:sp>
        <p:nvSpPr>
          <p:cNvPr id="9" name="Rectangle 1026"/>
          <p:cNvSpPr txBox="1">
            <a:spLocks noChangeArrowheads="1"/>
          </p:cNvSpPr>
          <p:nvPr/>
        </p:nvSpPr>
        <p:spPr>
          <a:xfrm>
            <a:off x="299542" y="136560"/>
            <a:ext cx="8226425" cy="149224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DejaVu Sans" charset="0"/>
                <a:cs typeface="DejaVu Sans" charset="0"/>
              </a:defRPr>
            </a:lvl9pPr>
          </a:lstStyle>
          <a:p>
            <a:r>
              <a:rPr lang="de-DE" sz="4000" b="1" kern="0" dirty="0" smtClean="0">
                <a:solidFill>
                  <a:srgbClr val="FF6600"/>
                </a:solidFill>
              </a:rPr>
              <a:t>Besserer </a:t>
            </a:r>
            <a:r>
              <a:rPr lang="de-DE" sz="4000" b="1" kern="0" dirty="0">
                <a:solidFill>
                  <a:srgbClr val="FF6600"/>
                </a:solidFill>
              </a:rPr>
              <a:t>Zugang zu </a:t>
            </a:r>
            <a:r>
              <a:rPr lang="de-DE" sz="4000" b="1" kern="0" dirty="0" smtClean="0">
                <a:solidFill>
                  <a:srgbClr val="FF6600"/>
                </a:solidFill>
              </a:rPr>
              <a:t>Weltmärkten</a:t>
            </a:r>
            <a:br>
              <a:rPr lang="de-DE" sz="4000" b="1" kern="0" dirty="0" smtClean="0">
                <a:solidFill>
                  <a:srgbClr val="FF6600"/>
                </a:solidFill>
              </a:rPr>
            </a:br>
            <a:r>
              <a:rPr lang="de-DE" sz="4000" b="1" kern="0" dirty="0" smtClean="0">
                <a:solidFill>
                  <a:srgbClr val="FF6600"/>
                </a:solidFill>
              </a:rPr>
              <a:t> </a:t>
            </a:r>
            <a:r>
              <a:rPr lang="de-DE" sz="4000" b="1" kern="0" dirty="0">
                <a:solidFill>
                  <a:srgbClr val="FF6600"/>
                </a:solidFill>
              </a:rPr>
              <a:t>für europäische </a:t>
            </a:r>
            <a:r>
              <a:rPr lang="de-DE" sz="4000" b="1" kern="0" dirty="0" smtClean="0">
                <a:solidFill>
                  <a:srgbClr val="FF6600"/>
                </a:solidFill>
              </a:rPr>
              <a:t>Firmen</a:t>
            </a:r>
            <a:endParaRPr lang="de-DE" sz="4000" b="1" kern="0" dirty="0">
              <a:solidFill>
                <a:srgbClr val="FF6600"/>
              </a:solidFill>
            </a:endParaRPr>
          </a:p>
        </p:txBody>
      </p:sp>
      <p:sp>
        <p:nvSpPr>
          <p:cNvPr id="4" name="Datumsplatzhalter 3"/>
          <p:cNvSpPr>
            <a:spLocks noGrp="1"/>
          </p:cNvSpPr>
          <p:nvPr>
            <p:ph type="dt" idx="10"/>
          </p:nvPr>
        </p:nvSpPr>
        <p:spPr/>
        <p:txBody>
          <a:bodyPr/>
          <a:lstStyle/>
          <a:p>
            <a:r>
              <a:rPr lang="de-DE" smtClean="0"/>
              <a:t>Roland Süß </a:t>
            </a:r>
            <a:endParaRPr lang="de-DE" dirty="0"/>
          </a:p>
        </p:txBody>
      </p:sp>
    </p:spTree>
    <p:extLst>
      <p:ext uri="{BB962C8B-B14F-4D97-AF65-F5344CB8AC3E}">
        <p14:creationId xmlns:p14="http://schemas.microsoft.com/office/powerpoint/2010/main" val="1132642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solidFill>
                  <a:srgbClr val="3366FF"/>
                </a:solidFill>
                <a:effectLst>
                  <a:outerShdw blurRad="38100" dist="38100" dir="2700000" algn="tl">
                    <a:srgbClr val="000000"/>
                  </a:outerShdw>
                </a:effectLst>
                <a:latin typeface="Arial" pitchFamily="34" charset="0"/>
              </a:rPr>
              <a:t>Die Handelspolitik der EU:  Konkurrenz um jeden Preis</a:t>
            </a:r>
            <a:r>
              <a:rPr lang="de-DE" sz="2400" dirty="0" smtClean="0">
                <a:solidFill>
                  <a:srgbClr val="3366FF"/>
                </a:solidFill>
                <a:effectLst>
                  <a:outerShdw blurRad="38100" dist="38100" dir="2700000" algn="tl">
                    <a:srgbClr val="000000"/>
                  </a:outerShdw>
                </a:effectLst>
                <a:latin typeface="Arial" pitchFamily="34" charset="0"/>
              </a:rPr>
              <a:t>!?</a:t>
            </a:r>
            <a:br>
              <a:rPr lang="de-DE" sz="2400" dirty="0" smtClean="0">
                <a:solidFill>
                  <a:srgbClr val="3366FF"/>
                </a:solidFill>
                <a:effectLst>
                  <a:outerShdw blurRad="38100" dist="38100" dir="2700000" algn="tl">
                    <a:srgbClr val="000000"/>
                  </a:outerShdw>
                </a:effectLst>
                <a:latin typeface="Arial" pitchFamily="34" charset="0"/>
              </a:rPr>
            </a:br>
            <a:r>
              <a:rPr lang="de-DE" sz="2800" dirty="0" smtClean="0">
                <a:solidFill>
                  <a:srgbClr val="F67B00"/>
                </a:solidFill>
                <a:effectLst>
                  <a:outerShdw blurRad="38100" dist="38100" dir="2700000" algn="tl">
                    <a:srgbClr val="000000"/>
                  </a:outerShdw>
                </a:effectLst>
                <a:latin typeface="Arial" pitchFamily="34" charset="0"/>
              </a:rPr>
              <a:t>Binnenmarkt </a:t>
            </a:r>
            <a:r>
              <a:rPr lang="de-DE" sz="2800" dirty="0">
                <a:solidFill>
                  <a:srgbClr val="F67B00"/>
                </a:solidFill>
                <a:effectLst>
                  <a:outerShdw blurRad="38100" dist="38100" dir="2700000" algn="tl">
                    <a:srgbClr val="000000"/>
                  </a:outerShdw>
                </a:effectLst>
                <a:latin typeface="Arial" pitchFamily="34" charset="0"/>
              </a:rPr>
              <a:t>und Außenwirtschaft: </a:t>
            </a:r>
            <a:r>
              <a:rPr lang="de-DE" sz="2800" dirty="0" smtClean="0">
                <a:solidFill>
                  <a:srgbClr val="F67B00"/>
                </a:solidFill>
                <a:effectLst>
                  <a:outerShdw blurRad="38100" dist="38100" dir="2700000" algn="tl">
                    <a:srgbClr val="000000"/>
                  </a:outerShdw>
                </a:effectLst>
                <a:latin typeface="Arial" pitchFamily="34" charset="0"/>
              </a:rPr>
              <a:t/>
            </a:r>
            <a:br>
              <a:rPr lang="de-DE" sz="2800" dirty="0" smtClean="0">
                <a:solidFill>
                  <a:srgbClr val="F67B00"/>
                </a:solidFill>
                <a:effectLst>
                  <a:outerShdw blurRad="38100" dist="38100" dir="2700000" algn="tl">
                    <a:srgbClr val="000000"/>
                  </a:outerShdw>
                </a:effectLst>
                <a:latin typeface="Arial" pitchFamily="34" charset="0"/>
              </a:rPr>
            </a:br>
            <a:r>
              <a:rPr lang="de-DE" sz="2800" dirty="0" smtClean="0">
                <a:solidFill>
                  <a:srgbClr val="F67B00"/>
                </a:solidFill>
                <a:effectLst>
                  <a:outerShdw blurRad="38100" dist="38100" dir="2700000" algn="tl">
                    <a:srgbClr val="000000"/>
                  </a:outerShdw>
                </a:effectLst>
                <a:latin typeface="Arial" pitchFamily="34" charset="0"/>
              </a:rPr>
              <a:t>zwei </a:t>
            </a:r>
            <a:r>
              <a:rPr lang="de-DE" sz="2800" dirty="0">
                <a:solidFill>
                  <a:srgbClr val="F67B00"/>
                </a:solidFill>
                <a:effectLst>
                  <a:outerShdw blurRad="38100" dist="38100" dir="2700000" algn="tl">
                    <a:srgbClr val="000000"/>
                  </a:outerShdw>
                </a:effectLst>
                <a:latin typeface="Arial" pitchFamily="34" charset="0"/>
              </a:rPr>
              <a:t>Seiten derselben Medaille</a:t>
            </a:r>
            <a:endParaRPr lang="de-DE" sz="2800" dirty="0"/>
          </a:p>
        </p:txBody>
      </p:sp>
      <p:sp>
        <p:nvSpPr>
          <p:cNvPr id="3" name="Inhaltsplatzhalter 2"/>
          <p:cNvSpPr>
            <a:spLocks noGrp="1"/>
          </p:cNvSpPr>
          <p:nvPr>
            <p:ph idx="1"/>
          </p:nvPr>
        </p:nvSpPr>
        <p:spPr/>
        <p:txBody>
          <a:bodyPr/>
          <a:lstStyle/>
          <a:p>
            <a:pPr marL="0" indent="0" eaLnBrk="1" hangingPunct="1">
              <a:lnSpc>
                <a:spcPct val="90000"/>
              </a:lnSpc>
              <a:buFontTx/>
              <a:buNone/>
              <a:defRPr/>
            </a:pPr>
            <a:r>
              <a:rPr lang="de-DE" sz="2800" dirty="0">
                <a:solidFill>
                  <a:srgbClr val="F67B00"/>
                </a:solidFill>
                <a:effectLst>
                  <a:outerShdw blurRad="38100" dist="38100" dir="2700000" algn="tl">
                    <a:srgbClr val="000000"/>
                  </a:outerShdw>
                </a:effectLst>
                <a:latin typeface="Arial" pitchFamily="34" charset="0"/>
              </a:rPr>
              <a:t>Europäische Handelspolitik in der Krise</a:t>
            </a:r>
            <a:endParaRPr lang="de-DE" sz="2800" dirty="0">
              <a:solidFill>
                <a:srgbClr val="000090"/>
              </a:solidFill>
              <a:latin typeface="Arial"/>
              <a:cs typeface="Arial"/>
            </a:endParaRPr>
          </a:p>
          <a:p>
            <a:pPr marL="0" indent="0" eaLnBrk="1" hangingPunct="1">
              <a:lnSpc>
                <a:spcPct val="90000"/>
              </a:lnSpc>
              <a:buFontTx/>
              <a:buNone/>
              <a:defRPr/>
            </a:pPr>
            <a:r>
              <a:rPr lang="de-DE" sz="2800" b="1" i="1" dirty="0">
                <a:solidFill>
                  <a:srgbClr val="000090"/>
                </a:solidFill>
                <a:latin typeface="Arial"/>
                <a:cs typeface="Arial"/>
              </a:rPr>
              <a:t>Sonderwirtschaftszonen in Europa: </a:t>
            </a:r>
            <a:endParaRPr lang="de-DE" sz="2800" b="1" i="1" dirty="0" smtClean="0">
              <a:solidFill>
                <a:srgbClr val="000090"/>
              </a:solidFill>
              <a:latin typeface="Arial"/>
              <a:cs typeface="Arial"/>
            </a:endParaRPr>
          </a:p>
          <a:p>
            <a:pPr marL="0" indent="0" eaLnBrk="1" hangingPunct="1">
              <a:lnSpc>
                <a:spcPct val="90000"/>
              </a:lnSpc>
              <a:buFontTx/>
              <a:buNone/>
              <a:defRPr/>
            </a:pPr>
            <a:r>
              <a:rPr lang="de-DE" sz="2400" dirty="0" smtClean="0"/>
              <a:t>Sechs-Punkte-Plan</a:t>
            </a:r>
            <a:endParaRPr lang="de-DE" sz="2400" dirty="0"/>
          </a:p>
          <a:p>
            <a:pPr marL="0" indent="0">
              <a:buFontTx/>
              <a:buNone/>
              <a:defRPr/>
            </a:pPr>
            <a:r>
              <a:rPr lang="de-DE" sz="2400" dirty="0"/>
              <a:t>„Nach Hollandes Auftritt am Mittwoch legt Merkel jetzt ihr Gegenkonzept vor. In einem Sechs-Punkte-Plan fordert sie tiefgreifende Strukturreformen für Europa. Staatsbetriebe sollen verkauft, der Kündigungsschutz gelockert und hemmende Auflagen für Unternehmen beseitigt werden, von Sonderwirtschaftszonen ist die Rede und von Privatisierungsagenturen nach dem Vorbild der Treuhandanstalt.“ (SPIEGEL 26.6.2012)</a:t>
            </a:r>
          </a:p>
          <a:p>
            <a:endParaRPr lang="de-DE"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13</a:t>
            </a:fld>
            <a:endParaRPr lang="de-DE"/>
          </a:p>
        </p:txBody>
      </p:sp>
    </p:spTree>
    <p:extLst>
      <p:ext uri="{BB962C8B-B14F-4D97-AF65-F5344CB8AC3E}">
        <p14:creationId xmlns:p14="http://schemas.microsoft.com/office/powerpoint/2010/main" val="1328949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rgbClr val="F67B00"/>
                </a:solidFill>
                <a:effectLst>
                  <a:outerShdw blurRad="38100" dist="38100" dir="2700000" algn="tl">
                    <a:srgbClr val="000000"/>
                  </a:outerShdw>
                </a:effectLst>
                <a:latin typeface="Arial" pitchFamily="34" charset="0"/>
              </a:rPr>
              <a:t>Entwicklung in </a:t>
            </a:r>
            <a:r>
              <a:rPr lang="de-DE" dirty="0" smtClean="0">
                <a:solidFill>
                  <a:srgbClr val="F67B00"/>
                </a:solidFill>
                <a:effectLst>
                  <a:outerShdw blurRad="38100" dist="38100" dir="2700000" algn="tl">
                    <a:srgbClr val="000000"/>
                  </a:outerShdw>
                </a:effectLst>
                <a:latin typeface="Arial" pitchFamily="34" charset="0"/>
              </a:rPr>
              <a:t>Europa</a:t>
            </a:r>
            <a:endParaRPr lang="de-DE" dirty="0"/>
          </a:p>
        </p:txBody>
      </p:sp>
      <p:sp>
        <p:nvSpPr>
          <p:cNvPr id="3" name="Inhaltsplatzhalter 2"/>
          <p:cNvSpPr>
            <a:spLocks noGrp="1"/>
          </p:cNvSpPr>
          <p:nvPr>
            <p:ph idx="1"/>
          </p:nvPr>
        </p:nvSpPr>
        <p:spPr/>
        <p:txBody>
          <a:bodyPr/>
          <a:lstStyle/>
          <a:p>
            <a:pPr>
              <a:defRPr/>
            </a:pPr>
            <a:r>
              <a:rPr lang="de-DE" sz="2400" b="1" dirty="0"/>
              <a:t>Europäisches Semester (Juni 2010)</a:t>
            </a:r>
            <a:br>
              <a:rPr lang="de-DE" sz="2400" b="1" dirty="0"/>
            </a:br>
            <a:r>
              <a:rPr lang="de-DE" sz="1800" dirty="0"/>
              <a:t>im Frühjahr Haushaltspläne an Europäische Kommission für Folgejahr</a:t>
            </a:r>
            <a:br>
              <a:rPr lang="de-DE" sz="1800" dirty="0"/>
            </a:br>
            <a:endParaRPr lang="de-DE" sz="1800" dirty="0" smtClean="0"/>
          </a:p>
          <a:p>
            <a:pPr>
              <a:buFont typeface="Arial" charset="0"/>
              <a:buChar char="•"/>
              <a:defRPr/>
            </a:pPr>
            <a:r>
              <a:rPr lang="de-DE" sz="2400" b="1" dirty="0" smtClean="0"/>
              <a:t>Euro-Plus-Pakt (März 2011)</a:t>
            </a:r>
            <a:br>
              <a:rPr lang="de-DE" sz="2400" b="1" dirty="0" smtClean="0"/>
            </a:br>
            <a:r>
              <a:rPr lang="de-DE" sz="1800" dirty="0" smtClean="0"/>
              <a:t>Pakt für Wettbewerbsfähigkeit</a:t>
            </a:r>
            <a:br>
              <a:rPr lang="de-DE" sz="1800" dirty="0" smtClean="0"/>
            </a:br>
            <a:r>
              <a:rPr lang="de-DE" sz="1800" dirty="0" smtClean="0"/>
              <a:t>Vereinbarungen zur Angleichung sozialer Standards auf niedrigem Niveau</a:t>
            </a:r>
          </a:p>
          <a:p>
            <a:pPr>
              <a:buFont typeface="Arial" charset="0"/>
              <a:buChar char="•"/>
              <a:defRPr/>
            </a:pPr>
            <a:r>
              <a:rPr lang="de-DE" sz="1800" dirty="0" smtClean="0"/>
              <a:t>Beschäftigung </a:t>
            </a:r>
            <a:r>
              <a:rPr lang="de-DE" sz="1800" dirty="0"/>
              <a:t>und Wachstum durch Flexibilisierung des Arbeitsmarktes</a:t>
            </a:r>
          </a:p>
          <a:p>
            <a:pPr>
              <a:buFont typeface="Arial" charset="0"/>
              <a:buChar char="•"/>
              <a:defRPr/>
            </a:pPr>
            <a:r>
              <a:rPr lang="de-DE" sz="1800" dirty="0"/>
              <a:t>Öffentliche Finanzen – Reformen bei Sozialversicherungen </a:t>
            </a:r>
            <a:br>
              <a:rPr lang="de-DE" sz="1800" dirty="0"/>
            </a:br>
            <a:r>
              <a:rPr lang="de-DE" sz="1800" dirty="0"/>
              <a:t>und Einführung nationaler </a:t>
            </a:r>
            <a:r>
              <a:rPr lang="de-DE" sz="1800" dirty="0" smtClean="0"/>
              <a:t>Schuldenbremsen</a:t>
            </a:r>
            <a:endParaRPr lang="de-DE" sz="1800" dirty="0"/>
          </a:p>
          <a:p>
            <a:pPr>
              <a:defRPr/>
            </a:pPr>
            <a:r>
              <a:rPr lang="de-DE" sz="2400" b="1" dirty="0"/>
              <a:t>Six </a:t>
            </a:r>
            <a:r>
              <a:rPr lang="de-DE" sz="2400" b="1" dirty="0" smtClean="0"/>
              <a:t>Pack </a:t>
            </a:r>
            <a:r>
              <a:rPr lang="de-DE" sz="2400" dirty="0" smtClean="0"/>
              <a:t>- </a:t>
            </a:r>
            <a:r>
              <a:rPr lang="de-DE" sz="2400" dirty="0" err="1" smtClean="0"/>
              <a:t>Economic</a:t>
            </a:r>
            <a:r>
              <a:rPr lang="de-DE" sz="2400" dirty="0" smtClean="0"/>
              <a:t> </a:t>
            </a:r>
            <a:r>
              <a:rPr lang="de-DE" sz="2400" dirty="0" err="1" smtClean="0"/>
              <a:t>Governance</a:t>
            </a:r>
            <a:r>
              <a:rPr lang="de-DE" sz="2400" dirty="0" smtClean="0"/>
              <a:t>-Paket</a:t>
            </a:r>
            <a:r>
              <a:rPr lang="de-DE" sz="2400" dirty="0"/>
              <a:t> </a:t>
            </a:r>
            <a:r>
              <a:rPr lang="de-DE" sz="2400" b="1" dirty="0" smtClean="0"/>
              <a:t>(September </a:t>
            </a:r>
            <a:r>
              <a:rPr lang="de-DE" sz="2400" b="1" dirty="0"/>
              <a:t>2011</a:t>
            </a:r>
            <a:r>
              <a:rPr lang="de-DE" sz="2400" b="1" dirty="0" smtClean="0"/>
              <a:t>)</a:t>
            </a:r>
          </a:p>
          <a:p>
            <a:pPr>
              <a:defRPr/>
            </a:pPr>
            <a:r>
              <a:rPr lang="de-DE" sz="1200" dirty="0"/>
              <a:t>Sechs Rechtstexte, die Änderungen in zwei Bereichen vorsehen:</a:t>
            </a:r>
          </a:p>
          <a:p>
            <a:pPr>
              <a:defRPr/>
            </a:pPr>
            <a:r>
              <a:rPr lang="de-DE" sz="1200" dirty="0"/>
              <a:t>Wirtschaftliche Ungleichgewichte sollen </a:t>
            </a:r>
            <a:r>
              <a:rPr lang="de-DE" sz="1200" dirty="0" smtClean="0"/>
              <a:t>bekämpft und </a:t>
            </a:r>
            <a:r>
              <a:rPr lang="de-DE" sz="1200" dirty="0"/>
              <a:t>Regeln zur Haushaltsdisziplin verschärft werden</a:t>
            </a:r>
            <a:br>
              <a:rPr lang="de-DE" sz="1200" dirty="0"/>
            </a:br>
            <a:r>
              <a:rPr lang="de-DE" sz="1200" dirty="0" smtClean="0"/>
              <a:t>Finanzielle </a:t>
            </a:r>
            <a:r>
              <a:rPr lang="de-DE" sz="1200" dirty="0"/>
              <a:t>Sanktionen in Höhe von jährlich 0,1% des </a:t>
            </a:r>
            <a:r>
              <a:rPr lang="de-DE" sz="1200" dirty="0" smtClean="0"/>
              <a:t>Inlandsproduktes</a:t>
            </a:r>
            <a:r>
              <a:rPr lang="de-DE" sz="1200" dirty="0"/>
              <a:t/>
            </a:r>
            <a:br>
              <a:rPr lang="de-DE" sz="1200" dirty="0"/>
            </a:br>
            <a:r>
              <a:rPr lang="de-DE" sz="1200" dirty="0"/>
              <a:t>Bericht – Leistungsbilanz- Defizit 4%, Überschuss 6%</a:t>
            </a:r>
          </a:p>
          <a:p>
            <a:pPr>
              <a:defRPr/>
            </a:pPr>
            <a:endParaRPr lang="de-DE" sz="1200" b="1"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14</a:t>
            </a:fld>
            <a:endParaRPr lang="de-DE"/>
          </a:p>
        </p:txBody>
      </p:sp>
    </p:spTree>
    <p:extLst>
      <p:ext uri="{BB962C8B-B14F-4D97-AF65-F5344CB8AC3E}">
        <p14:creationId xmlns:p14="http://schemas.microsoft.com/office/powerpoint/2010/main" val="655779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rgbClr val="F67B00"/>
                </a:solidFill>
                <a:effectLst>
                  <a:outerShdw blurRad="38100" dist="38100" dir="2700000" algn="tl">
                    <a:srgbClr val="000000"/>
                  </a:outerShdw>
                </a:effectLst>
                <a:latin typeface="Arial" pitchFamily="34" charset="0"/>
              </a:rPr>
              <a:t>Entwicklung in </a:t>
            </a:r>
            <a:r>
              <a:rPr lang="de-DE" dirty="0" smtClean="0">
                <a:solidFill>
                  <a:srgbClr val="F67B00"/>
                </a:solidFill>
                <a:effectLst>
                  <a:outerShdw blurRad="38100" dist="38100" dir="2700000" algn="tl">
                    <a:srgbClr val="000000"/>
                  </a:outerShdw>
                </a:effectLst>
                <a:latin typeface="Arial" pitchFamily="34" charset="0"/>
              </a:rPr>
              <a:t>Europa</a:t>
            </a:r>
            <a:endParaRPr lang="de-DE" dirty="0"/>
          </a:p>
        </p:txBody>
      </p:sp>
      <p:sp>
        <p:nvSpPr>
          <p:cNvPr id="3" name="Inhaltsplatzhalter 2"/>
          <p:cNvSpPr>
            <a:spLocks noGrp="1"/>
          </p:cNvSpPr>
          <p:nvPr>
            <p:ph idx="1"/>
          </p:nvPr>
        </p:nvSpPr>
        <p:spPr/>
        <p:txBody>
          <a:bodyPr/>
          <a:lstStyle/>
          <a:p>
            <a:pPr>
              <a:defRPr/>
            </a:pPr>
            <a:r>
              <a:rPr lang="de-DE" sz="2400" b="1" dirty="0" smtClean="0"/>
              <a:t>Pakt für Wettbewerbsfähigkeit</a:t>
            </a:r>
          </a:p>
          <a:p>
            <a:pPr>
              <a:defRPr/>
            </a:pPr>
            <a:r>
              <a:rPr lang="de-DE" sz="1800" dirty="0" smtClean="0"/>
              <a:t>      Im Rahmen von </a:t>
            </a:r>
            <a:r>
              <a:rPr lang="de-DE" sz="1800" b="1" dirty="0" smtClean="0"/>
              <a:t>bilateralen Verträgen </a:t>
            </a:r>
            <a:r>
              <a:rPr lang="de-DE" sz="1800" dirty="0" smtClean="0"/>
              <a:t>mit der Europäischen Kommission sollen sich die Euroländer und weitere EU-Staaten zu wirtschaftspolitischen Reformen verpflichten, um die Wettbewerbsfähigkeit zu erhöhen.</a:t>
            </a:r>
            <a:endParaRPr lang="de-DE" sz="1800" dirty="0"/>
          </a:p>
          <a:p>
            <a:pPr>
              <a:defRPr/>
            </a:pPr>
            <a:r>
              <a:rPr lang="de-DE" sz="2400" b="1" dirty="0" smtClean="0"/>
              <a:t>„Fünf-Präsidenten-Bericht“</a:t>
            </a:r>
          </a:p>
          <a:p>
            <a:pPr>
              <a:defRPr/>
            </a:pPr>
            <a:r>
              <a:rPr lang="de-DE" sz="1800" dirty="0" smtClean="0"/>
              <a:t>Von </a:t>
            </a:r>
            <a:r>
              <a:rPr lang="de-DE" sz="1800" dirty="0" err="1" smtClean="0"/>
              <a:t>Draghi</a:t>
            </a:r>
            <a:r>
              <a:rPr lang="de-DE" sz="1800" dirty="0" smtClean="0"/>
              <a:t>, </a:t>
            </a:r>
            <a:r>
              <a:rPr lang="de-DE" sz="1800" dirty="0" err="1" smtClean="0"/>
              <a:t>Tusk</a:t>
            </a:r>
            <a:r>
              <a:rPr lang="de-DE" sz="1800" dirty="0" smtClean="0"/>
              <a:t>, Schulz und </a:t>
            </a:r>
            <a:r>
              <a:rPr lang="de-DE" sz="1800" smtClean="0"/>
              <a:t>Dijsselblom</a:t>
            </a:r>
            <a:endParaRPr lang="de-DE" sz="1800"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15</a:t>
            </a:fld>
            <a:endParaRPr lang="de-DE"/>
          </a:p>
        </p:txBody>
      </p:sp>
    </p:spTree>
    <p:extLst>
      <p:ext uri="{BB962C8B-B14F-4D97-AF65-F5344CB8AC3E}">
        <p14:creationId xmlns:p14="http://schemas.microsoft.com/office/powerpoint/2010/main" val="152898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solidFill>
                  <a:srgbClr val="F67B00"/>
                </a:solidFill>
                <a:effectLst>
                  <a:outerShdw blurRad="38100" dist="38100" dir="2700000" algn="tl">
                    <a:srgbClr val="000000"/>
                  </a:outerShdw>
                </a:effectLst>
                <a:latin typeface="Arial" pitchFamily="34" charset="0"/>
              </a:rPr>
              <a:t>Handelsungleichgewichte </a:t>
            </a:r>
            <a:r>
              <a:rPr lang="de-DE" sz="2800" dirty="0" smtClean="0">
                <a:solidFill>
                  <a:srgbClr val="F67B00"/>
                </a:solidFill>
                <a:effectLst>
                  <a:outerShdw blurRad="38100" dist="38100" dir="2700000" algn="tl">
                    <a:srgbClr val="000000"/>
                  </a:outerShdw>
                </a:effectLst>
                <a:latin typeface="Arial" pitchFamily="34" charset="0"/>
              </a:rPr>
              <a:t>und Zahlungsbilanz</a:t>
            </a:r>
            <a:endParaRPr lang="de-DE" sz="2800" dirty="0"/>
          </a:p>
        </p:txBody>
      </p:sp>
      <p:sp>
        <p:nvSpPr>
          <p:cNvPr id="3" name="Inhaltsplatzhalter 2"/>
          <p:cNvSpPr>
            <a:spLocks noGrp="1"/>
          </p:cNvSpPr>
          <p:nvPr>
            <p:ph idx="1"/>
          </p:nvPr>
        </p:nvSpPr>
        <p:spPr>
          <a:xfrm>
            <a:off x="457201" y="1600200"/>
            <a:ext cx="370384" cy="676672"/>
          </a:xfrm>
        </p:spPr>
        <p:txBody>
          <a:bodyPr/>
          <a:lstStyle/>
          <a:p>
            <a:endParaRPr lang="de-DE"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16</a:t>
            </a:fld>
            <a:endParaRPr lang="de-DE"/>
          </a:p>
        </p:txBody>
      </p:sp>
      <p:pic>
        <p:nvPicPr>
          <p:cNvPr id="6" name="Inhaltsplatzhalter 5"/>
          <p:cNvPicPr>
            <a:picLocks noChangeAspect="1"/>
          </p:cNvPicPr>
          <p:nvPr/>
        </p:nvPicPr>
        <p:blipFill>
          <a:blip r:embed="rId2"/>
          <a:stretch>
            <a:fillRect/>
          </a:stretch>
        </p:blipFill>
        <p:spPr bwMode="auto">
          <a:xfrm>
            <a:off x="1015097" y="1298574"/>
            <a:ext cx="6357253" cy="47947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0782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304800"/>
            <a:ext cx="8424863" cy="1323975"/>
          </a:xfrm>
        </p:spPr>
        <p:txBody>
          <a:bodyPr/>
          <a:lstStyle/>
          <a:p>
            <a:pPr>
              <a:defRPr/>
            </a:pPr>
            <a:r>
              <a:rPr lang="de-DE" dirty="0" smtClean="0">
                <a:solidFill>
                  <a:srgbClr val="F67B00"/>
                </a:solidFill>
                <a:effectLst>
                  <a:outerShdw blurRad="38100" dist="38100" dir="2700000" algn="tl">
                    <a:srgbClr val="000000"/>
                  </a:outerShdw>
                </a:effectLst>
                <a:latin typeface="Arial" pitchFamily="34" charset="0"/>
              </a:rPr>
              <a:t/>
            </a:r>
            <a:br>
              <a:rPr lang="de-DE" dirty="0" smtClean="0">
                <a:solidFill>
                  <a:srgbClr val="F67B00"/>
                </a:solidFill>
                <a:effectLst>
                  <a:outerShdw blurRad="38100" dist="38100" dir="2700000" algn="tl">
                    <a:srgbClr val="000000"/>
                  </a:outerShdw>
                </a:effectLst>
                <a:latin typeface="Arial" pitchFamily="34" charset="0"/>
              </a:rPr>
            </a:br>
            <a:r>
              <a:rPr lang="de-DE" sz="4000" dirty="0" smtClean="0">
                <a:solidFill>
                  <a:srgbClr val="F67B00"/>
                </a:solidFill>
                <a:effectLst>
                  <a:outerShdw blurRad="38100" dist="38100" dir="2700000" algn="tl">
                    <a:srgbClr val="000000"/>
                  </a:outerShdw>
                </a:effectLst>
                <a:latin typeface="Arial" pitchFamily="34" charset="0"/>
              </a:rPr>
              <a:t>Zahlungsbilanz in Mio. €</a:t>
            </a:r>
            <a:br>
              <a:rPr lang="de-DE" sz="4000" dirty="0" smtClean="0">
                <a:solidFill>
                  <a:srgbClr val="F67B00"/>
                </a:solidFill>
                <a:effectLst>
                  <a:outerShdw blurRad="38100" dist="38100" dir="2700000" algn="tl">
                    <a:srgbClr val="000000"/>
                  </a:outerShdw>
                </a:effectLst>
                <a:latin typeface="Arial" pitchFamily="34" charset="0"/>
              </a:rPr>
            </a:br>
            <a:endParaRPr lang="de-DE" dirty="0"/>
          </a:p>
        </p:txBody>
      </p:sp>
      <p:graphicFrame>
        <p:nvGraphicFramePr>
          <p:cNvPr id="6" name="Inhaltsplatzhalter 5"/>
          <p:cNvGraphicFramePr>
            <a:graphicFrameLocks noGrp="1"/>
          </p:cNvGraphicFramePr>
          <p:nvPr>
            <p:ph idx="1"/>
          </p:nvPr>
        </p:nvGraphicFramePr>
        <p:xfrm>
          <a:off x="684213" y="1989138"/>
          <a:ext cx="7704137" cy="4086225"/>
        </p:xfrm>
        <a:graphic>
          <a:graphicData uri="http://schemas.openxmlformats.org/drawingml/2006/table">
            <a:tbl>
              <a:tblPr/>
              <a:tblGrid>
                <a:gridCol w="3959225"/>
                <a:gridCol w="1152525"/>
                <a:gridCol w="1296987"/>
                <a:gridCol w="1295400"/>
              </a:tblGrid>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de-DE" altLang="de-DE" sz="1800" b="1" i="0" u="none" strike="noStrike" cap="none" normalizeH="0" baseline="0" dirty="0">
                        <a:ln>
                          <a:noFill/>
                        </a:ln>
                        <a:solidFill>
                          <a:srgbClr val="FFFFFF"/>
                        </a:solidFill>
                        <a:effectLst/>
                        <a:latin typeface="Tahoma"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1" i="0" u="none" strike="noStrike" cap="none" normalizeH="0" baseline="0">
                          <a:ln>
                            <a:noFill/>
                          </a:ln>
                          <a:solidFill>
                            <a:srgbClr val="FFFFFF"/>
                          </a:solidFill>
                          <a:effectLst/>
                          <a:latin typeface="Tahoma" charset="0"/>
                          <a:ea typeface="ＭＳ Ｐゴシック" charset="-128"/>
                        </a:rPr>
                        <a:t>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1" i="0" u="none" strike="noStrike" cap="none" normalizeH="0" baseline="0">
                          <a:ln>
                            <a:noFill/>
                          </a:ln>
                          <a:solidFill>
                            <a:srgbClr val="FFFFFF"/>
                          </a:solidFill>
                          <a:effectLst/>
                          <a:latin typeface="Tahoma" charset="0"/>
                          <a:ea typeface="ＭＳ Ｐゴシック" charset="-128"/>
                        </a:rPr>
                        <a:t>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1" i="0" u="none" strike="noStrike" cap="none" normalizeH="0" baseline="0">
                          <a:ln>
                            <a:noFill/>
                          </a:ln>
                          <a:solidFill>
                            <a:srgbClr val="FFFFFF"/>
                          </a:solidFill>
                          <a:effectLst/>
                          <a:latin typeface="Tahoma" charset="0"/>
                          <a:ea typeface="ＭＳ Ｐゴシック" charset="-128"/>
                        </a:rPr>
                        <a:t>2010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Tahoma" charset="0"/>
                          <a:ea typeface="ＭＳ Ｐゴシック" charset="-128"/>
                        </a:rPr>
                        <a:t>Warenverkehr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+59128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+178297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Tahoma" charset="0"/>
                          <a:ea typeface="ＭＳ Ｐゴシック" charset="-128"/>
                        </a:rPr>
                        <a:t>+154863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Ergänzungen zum Warenverkehr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- 9071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- 13628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marL="285750" indent="-285750"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285750" marR="0" lvl="0" indent="-285750" algn="r" defTabSz="457200" rtl="0" eaLnBrk="1" fontAlgn="base" latinLnBrk="0" hangingPunct="1">
                        <a:lnSpc>
                          <a:spcPct val="100000"/>
                        </a:lnSpc>
                        <a:spcBef>
                          <a:spcPct val="0"/>
                        </a:spcBef>
                        <a:spcAft>
                          <a:spcPct val="0"/>
                        </a:spcAft>
                        <a:buClrTx/>
                        <a:buSzTx/>
                        <a:buFontTx/>
                        <a:buChar char="-"/>
                        <a:tabLst/>
                      </a:pPr>
                      <a:r>
                        <a:rPr kumimoji="0" lang="de-DE" altLang="de-DE" sz="1800" b="0" i="0" u="none" strike="noStrike" cap="none" normalizeH="0" baseline="0">
                          <a:ln>
                            <a:noFill/>
                          </a:ln>
                          <a:solidFill>
                            <a:srgbClr val="000000"/>
                          </a:solidFill>
                          <a:effectLst/>
                          <a:latin typeface="Tahoma" charset="0"/>
                          <a:ea typeface="ＭＳ Ｐゴシック" charset="-128"/>
                        </a:rPr>
                        <a:t>11613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Dienstleistungsverkehr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- 49006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- 10258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marL="285750" indent="-285750"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285750" marR="0" lvl="0" indent="-285750" algn="r" defTabSz="457200" rtl="0" eaLnBrk="1" fontAlgn="base" latinLnBrk="0" hangingPunct="1">
                        <a:lnSpc>
                          <a:spcPct val="100000"/>
                        </a:lnSpc>
                        <a:spcBef>
                          <a:spcPct val="0"/>
                        </a:spcBef>
                        <a:spcAft>
                          <a:spcPct val="0"/>
                        </a:spcAft>
                        <a:buClrTx/>
                        <a:buSzTx/>
                        <a:buFontTx/>
                        <a:buChar char="-"/>
                        <a:tabLst/>
                      </a:pPr>
                      <a:r>
                        <a:rPr kumimoji="0" lang="de-DE" altLang="de-DE" sz="1800" b="0" i="0" u="none" strike="noStrike" cap="none" normalizeH="0" baseline="0">
                          <a:ln>
                            <a:noFill/>
                          </a:ln>
                          <a:solidFill>
                            <a:srgbClr val="000000"/>
                          </a:solidFill>
                          <a:effectLst/>
                          <a:latin typeface="Tahoma" charset="0"/>
                          <a:ea typeface="ＭＳ Ｐゴシック" charset="-128"/>
                        </a:rPr>
                        <a:t>4258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Tahoma" charset="0"/>
                          <a:ea typeface="ＭＳ Ｐゴシック" charset="-128"/>
                        </a:rPr>
                        <a:t>Erwerbs- und Vermögenseinkommen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Tahoma" charset="0"/>
                          <a:ea typeface="ＭＳ Ｐゴシック" charset="-128"/>
                        </a:rPr>
                        <a:t>- 8670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+32379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+49864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rgbClr val="E7F6EF"/>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Tahoma" charset="0"/>
                          <a:ea typeface="ＭＳ Ｐゴシック" charset="-128"/>
                        </a:rPr>
                        <a:t>Laufende Übertragungen</a:t>
                      </a: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- 27840</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- 33157</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-38187</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Leistungsbilanz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- 35459</a:t>
                      </a:r>
                    </a:p>
                  </a:txBody>
                  <a:tcPr horzOverflow="overflow">
                    <a:lnL w="12700" cap="flat" cmpd="sng" algn="ctr">
                      <a:solidFill>
                        <a:schemeClr val="bg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+ 153633</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+150668</a:t>
                      </a:r>
                    </a:p>
                  </a:txBody>
                  <a:tcPr horzOverflow="overflow">
                    <a:lnL>
                      <a:noFill/>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Vermögensübertragung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+6823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- 210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- 586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Kapitalbilanz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+34187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-173910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-147439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Nicht aufgliederbare Transaktionen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-5551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+20487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-2643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Summe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Tahoma" charset="0"/>
                          <a:ea typeface="ＭＳ Ｐゴシック" charset="-128"/>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457200" eaLnBrk="0" hangingPunct="0">
                        <a:spcBef>
                          <a:spcPct val="20000"/>
                        </a:spcBef>
                        <a:defRPr sz="2800">
                          <a:solidFill>
                            <a:schemeClr val="tx1"/>
                          </a:solidFill>
                          <a:latin typeface="Tahoma" charset="0"/>
                          <a:ea typeface="ＭＳ Ｐゴシック" charset="-128"/>
                        </a:defRPr>
                      </a:lvl1pPr>
                      <a:lvl2pPr marL="742950" indent="-285750" defTabSz="457200" eaLnBrk="0" hangingPunct="0">
                        <a:spcBef>
                          <a:spcPct val="20000"/>
                        </a:spcBef>
                        <a:defRPr sz="2400">
                          <a:solidFill>
                            <a:schemeClr val="tx1"/>
                          </a:solidFill>
                          <a:latin typeface="Tahoma" charset="0"/>
                          <a:ea typeface="ＭＳ Ｐゴシック" charset="-128"/>
                        </a:defRPr>
                      </a:lvl2pPr>
                      <a:lvl3pPr marL="1143000" indent="-228600" defTabSz="457200" eaLnBrk="0" hangingPunct="0">
                        <a:spcBef>
                          <a:spcPct val="20000"/>
                        </a:spcBef>
                        <a:defRPr sz="2000">
                          <a:solidFill>
                            <a:schemeClr val="tx1"/>
                          </a:solidFill>
                          <a:latin typeface="Tahoma" charset="0"/>
                          <a:ea typeface="ＭＳ Ｐゴシック" charset="-128"/>
                        </a:defRPr>
                      </a:lvl3pPr>
                      <a:lvl4pPr marL="1600200" indent="-228600" defTabSz="457200" eaLnBrk="0" hangingPunct="0">
                        <a:spcBef>
                          <a:spcPct val="20000"/>
                        </a:spcBef>
                        <a:defRPr>
                          <a:solidFill>
                            <a:schemeClr val="tx1"/>
                          </a:solidFill>
                          <a:latin typeface="Tahoma" charset="0"/>
                          <a:ea typeface="ＭＳ Ｐゴシック" charset="-128"/>
                        </a:defRPr>
                      </a:lvl4pPr>
                      <a:lvl5pPr marL="2057400" indent="-228600" defTabSz="457200" eaLnBrk="0" hangingPunct="0">
                        <a:spcBef>
                          <a:spcPct val="20000"/>
                        </a:spcBef>
                        <a:defRPr>
                          <a:solidFill>
                            <a:schemeClr val="tx1"/>
                          </a:solidFill>
                          <a:latin typeface="Tahoma" charset="0"/>
                          <a:ea typeface="ＭＳ Ｐゴシック" charset="-128"/>
                        </a:defRPr>
                      </a:lvl5pPr>
                      <a:lvl6pPr marL="2514600" indent="-228600" defTabSz="457200" eaLnBrk="0" fontAlgn="base" hangingPunct="0">
                        <a:spcBef>
                          <a:spcPct val="20000"/>
                        </a:spcBef>
                        <a:spcAft>
                          <a:spcPct val="0"/>
                        </a:spcAft>
                        <a:defRPr>
                          <a:solidFill>
                            <a:schemeClr val="tx1"/>
                          </a:solidFill>
                          <a:latin typeface="Tahoma" charset="0"/>
                          <a:ea typeface="ＭＳ Ｐゴシック" charset="-128"/>
                        </a:defRPr>
                      </a:lvl6pPr>
                      <a:lvl7pPr marL="2971800" indent="-228600" defTabSz="457200" eaLnBrk="0" fontAlgn="base" hangingPunct="0">
                        <a:spcBef>
                          <a:spcPct val="20000"/>
                        </a:spcBef>
                        <a:spcAft>
                          <a:spcPct val="0"/>
                        </a:spcAft>
                        <a:defRPr>
                          <a:solidFill>
                            <a:schemeClr val="tx1"/>
                          </a:solidFill>
                          <a:latin typeface="Tahoma" charset="0"/>
                          <a:ea typeface="ＭＳ Ｐゴシック" charset="-128"/>
                        </a:defRPr>
                      </a:lvl7pPr>
                      <a:lvl8pPr marL="3429000" indent="-228600" defTabSz="457200" eaLnBrk="0" fontAlgn="base" hangingPunct="0">
                        <a:spcBef>
                          <a:spcPct val="20000"/>
                        </a:spcBef>
                        <a:spcAft>
                          <a:spcPct val="0"/>
                        </a:spcAft>
                        <a:defRPr>
                          <a:solidFill>
                            <a:schemeClr val="tx1"/>
                          </a:solidFill>
                          <a:latin typeface="Tahoma" charset="0"/>
                          <a:ea typeface="ＭＳ Ｐゴシック" charset="-128"/>
                        </a:defRPr>
                      </a:lvl8pPr>
                      <a:lvl9pPr marL="3886200" indent="-228600" defTabSz="457200" eaLnBrk="0" fontAlgn="base" hangingPunct="0">
                        <a:spcBef>
                          <a:spcPct val="20000"/>
                        </a:spcBef>
                        <a:spcAft>
                          <a:spcPct val="0"/>
                        </a:spcAft>
                        <a:defRPr>
                          <a:solidFill>
                            <a:schemeClr val="tx1"/>
                          </a:solidFill>
                          <a:latin typeface="Tahoma" charset="0"/>
                          <a:ea typeface="ＭＳ Ｐゴシック"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Tahoma" charset="0"/>
                          <a:ea typeface="ＭＳ Ｐゴシック" charset="-128"/>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Fußzeilenplatzhalter 3"/>
          <p:cNvSpPr>
            <a:spLocks noGrp="1"/>
          </p:cNvSpPr>
          <p:nvPr>
            <p:ph type="ftr" sz="quarter" idx="10"/>
          </p:nvPr>
        </p:nvSpPr>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r>
              <a:rPr lang="de-DE" altLang="de-DE" sz="1400" b="1" dirty="0" smtClean="0">
                <a:latin typeface="Tahoma" charset="0"/>
              </a:rPr>
              <a:t>                   </a:t>
            </a:r>
            <a:r>
              <a:rPr lang="de-DE" altLang="de-DE" sz="1200" dirty="0" smtClean="0">
                <a:latin typeface="Tahoma" charset="0"/>
              </a:rPr>
              <a:t>Roland Süß</a:t>
            </a:r>
            <a:r>
              <a:rPr lang="de-DE" altLang="de-DE" sz="1400" b="1" dirty="0" smtClean="0">
                <a:latin typeface="Tahoma" charset="0"/>
              </a:rPr>
              <a:t>       </a:t>
            </a:r>
            <a:endParaRPr lang="de-DE" altLang="de-DE" sz="1400" dirty="0" smtClean="0">
              <a:latin typeface="Tahoma" charset="0"/>
            </a:endParaRPr>
          </a:p>
        </p:txBody>
      </p:sp>
      <p:sp>
        <p:nvSpPr>
          <p:cNvPr id="5" name="Foliennummernplatzhalter 4"/>
          <p:cNvSpPr>
            <a:spLocks noGrp="1"/>
          </p:cNvSpPr>
          <p:nvPr>
            <p:ph type="sldNum" sz="quarter" idx="11"/>
          </p:nvPr>
        </p:nvSpPr>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fld id="{DDFE22CF-8C3D-534B-931A-898EDCECEB42}" type="slidenum">
              <a:rPr lang="de-DE" altLang="de-DE" sz="1400" smtClean="0">
                <a:latin typeface="Tahoma" charset="0"/>
              </a:rPr>
              <a:pPr eaLnBrk="1" hangingPunct="1">
                <a:defRPr/>
              </a:pPr>
              <a:t>17</a:t>
            </a:fld>
            <a:endParaRPr lang="de-DE" altLang="de-DE" sz="1400" smtClean="0">
              <a:latin typeface="Tahoma" charset="0"/>
            </a:endParaRPr>
          </a:p>
        </p:txBody>
      </p:sp>
    </p:spTree>
    <p:extLst>
      <p:ext uri="{BB962C8B-B14F-4D97-AF65-F5344CB8AC3E}">
        <p14:creationId xmlns:p14="http://schemas.microsoft.com/office/powerpoint/2010/main" val="527577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solidFill>
                  <a:srgbClr val="F67B00"/>
                </a:solidFill>
                <a:effectLst>
                  <a:outerShdw blurRad="38100" dist="38100" dir="2700000" algn="tl">
                    <a:srgbClr val="000000"/>
                  </a:outerShdw>
                </a:effectLst>
                <a:latin typeface="Arial" pitchFamily="34" charset="0"/>
              </a:rPr>
              <a:t>Handelsungleichgewichte </a:t>
            </a:r>
            <a:r>
              <a:rPr lang="de-DE" sz="2800" dirty="0" smtClean="0">
                <a:solidFill>
                  <a:srgbClr val="F67B00"/>
                </a:solidFill>
                <a:effectLst>
                  <a:outerShdw blurRad="38100" dist="38100" dir="2700000" algn="tl">
                    <a:srgbClr val="000000"/>
                  </a:outerShdw>
                </a:effectLst>
                <a:latin typeface="Arial" pitchFamily="34" charset="0"/>
              </a:rPr>
              <a:t>und Zahlungsbilanz</a:t>
            </a:r>
            <a:endParaRPr lang="de-DE" sz="2800" dirty="0"/>
          </a:p>
        </p:txBody>
      </p:sp>
      <p:sp>
        <p:nvSpPr>
          <p:cNvPr id="3" name="Inhaltsplatzhalter 2"/>
          <p:cNvSpPr>
            <a:spLocks noGrp="1"/>
          </p:cNvSpPr>
          <p:nvPr>
            <p:ph idx="1"/>
          </p:nvPr>
        </p:nvSpPr>
        <p:spPr/>
        <p:txBody>
          <a:bodyPr/>
          <a:lstStyle/>
          <a:p>
            <a:pPr>
              <a:defRPr/>
            </a:pPr>
            <a:r>
              <a:rPr lang="de-DE" dirty="0"/>
              <a:t>Zahlungsbilanz (immer ausgeglichen)</a:t>
            </a:r>
          </a:p>
          <a:p>
            <a:pPr>
              <a:defRPr/>
            </a:pPr>
            <a:r>
              <a:rPr lang="de-DE" dirty="0"/>
              <a:t>Importüberschuss – Exportüberschuss</a:t>
            </a:r>
          </a:p>
          <a:p>
            <a:pPr>
              <a:defRPr/>
            </a:pPr>
            <a:r>
              <a:rPr lang="de-DE" dirty="0"/>
              <a:t> </a:t>
            </a:r>
            <a:r>
              <a:rPr lang="de-DE" dirty="0" smtClean="0"/>
              <a:t>Schulden</a:t>
            </a:r>
          </a:p>
          <a:p>
            <a:pPr>
              <a:defRPr/>
            </a:pPr>
            <a:r>
              <a:rPr lang="de-DE" dirty="0" smtClean="0"/>
              <a:t>Problem </a:t>
            </a:r>
            <a:r>
              <a:rPr lang="de-DE" smtClean="0"/>
              <a:t>- Importdefizit</a:t>
            </a:r>
            <a:endParaRPr lang="de-DE" dirty="0"/>
          </a:p>
          <a:p>
            <a:endParaRPr lang="de-DE"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18</a:t>
            </a:fld>
            <a:endParaRPr lang="de-DE"/>
          </a:p>
        </p:txBody>
      </p:sp>
    </p:spTree>
    <p:extLst>
      <p:ext uri="{BB962C8B-B14F-4D97-AF65-F5344CB8AC3E}">
        <p14:creationId xmlns:p14="http://schemas.microsoft.com/office/powerpoint/2010/main" val="13579873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0"/>
            <a:ext cx="8226425" cy="1786434"/>
          </a:xfrm>
        </p:spPr>
        <p:txBody>
          <a:bodyPr/>
          <a:lstStyle/>
          <a:p>
            <a:r>
              <a:rPr lang="de-DE" b="1" dirty="0" smtClean="0">
                <a:solidFill>
                  <a:srgbClr val="FF6600"/>
                </a:solidFill>
              </a:rPr>
              <a:t>Mit TTIP, CETA, </a:t>
            </a:r>
            <a:r>
              <a:rPr lang="de-DE" b="1" dirty="0" err="1" smtClean="0">
                <a:solidFill>
                  <a:srgbClr val="FF6600"/>
                </a:solidFill>
              </a:rPr>
              <a:t>TiSA</a:t>
            </a:r>
            <a:r>
              <a:rPr lang="de-DE" b="1" dirty="0" smtClean="0">
                <a:solidFill>
                  <a:srgbClr val="FF6600"/>
                </a:solidFill>
              </a:rPr>
              <a:t> &amp; Co. sind </a:t>
            </a:r>
            <a:r>
              <a:rPr lang="de-DE" b="1" dirty="0">
                <a:solidFill>
                  <a:srgbClr val="FF6600"/>
                </a:solidFill>
              </a:rPr>
              <a:t>die Pläne </a:t>
            </a:r>
            <a:r>
              <a:rPr lang="de-DE" b="1" dirty="0" smtClean="0">
                <a:solidFill>
                  <a:srgbClr val="FF6600"/>
                </a:solidFill>
              </a:rPr>
              <a:t>erneut </a:t>
            </a:r>
            <a:r>
              <a:rPr lang="de-DE" b="1" dirty="0">
                <a:solidFill>
                  <a:srgbClr val="FF6600"/>
                </a:solidFill>
              </a:rPr>
              <a:t>auf den </a:t>
            </a:r>
            <a:r>
              <a:rPr lang="de-DE" b="1" dirty="0" smtClean="0">
                <a:solidFill>
                  <a:srgbClr val="FF6600"/>
                </a:solidFill>
              </a:rPr>
              <a:t>Tisch</a:t>
            </a:r>
            <a:endParaRPr lang="de-DE" sz="3200" dirty="0"/>
          </a:p>
        </p:txBody>
      </p:sp>
      <p:sp>
        <p:nvSpPr>
          <p:cNvPr id="3" name="Inhaltsplatzhalter 2"/>
          <p:cNvSpPr>
            <a:spLocks noGrp="1"/>
          </p:cNvSpPr>
          <p:nvPr>
            <p:ph idx="1"/>
          </p:nvPr>
        </p:nvSpPr>
        <p:spPr>
          <a:xfrm>
            <a:off x="479296" y="2060848"/>
            <a:ext cx="8226425" cy="4357415"/>
          </a:xfrm>
        </p:spPr>
        <p:txBody>
          <a:bodyPr/>
          <a:lstStyle/>
          <a:p>
            <a:r>
              <a:rPr lang="de-DE" sz="2800" dirty="0" smtClean="0"/>
              <a:t>Die Aufnahme </a:t>
            </a:r>
            <a:r>
              <a:rPr lang="de-DE" sz="2800" dirty="0"/>
              <a:t>von Verhandlungen </a:t>
            </a:r>
            <a:r>
              <a:rPr lang="de-DE" sz="2800" dirty="0" smtClean="0"/>
              <a:t>wird </a:t>
            </a:r>
            <a:r>
              <a:rPr lang="de-DE" sz="2800" dirty="0"/>
              <a:t>vor allem vor dem Hintergrund </a:t>
            </a:r>
          </a:p>
          <a:p>
            <a:pPr>
              <a:buClr>
                <a:srgbClr val="A50021"/>
              </a:buClr>
              <a:buSzPct val="135000"/>
              <a:buFont typeface="Wingdings 3" pitchFamily="18" charset="2"/>
              <a:buChar char="_"/>
            </a:pPr>
            <a:r>
              <a:rPr lang="de-DE" sz="2800" dirty="0" smtClean="0"/>
              <a:t> der </a:t>
            </a:r>
            <a:r>
              <a:rPr lang="de-DE" sz="2800" dirty="0"/>
              <a:t>stockenden </a:t>
            </a:r>
            <a:r>
              <a:rPr lang="de-DE" sz="2800" dirty="0" smtClean="0"/>
              <a:t>Welthandelsrunde </a:t>
            </a:r>
            <a:br>
              <a:rPr lang="de-DE" sz="2800" dirty="0" smtClean="0"/>
            </a:br>
            <a:r>
              <a:rPr lang="de-DE" sz="2800" dirty="0" smtClean="0"/>
              <a:t>(</a:t>
            </a:r>
            <a:r>
              <a:rPr lang="de-DE" sz="2800" dirty="0"/>
              <a:t>Doha-Runde) im Rahmen der </a:t>
            </a:r>
            <a:r>
              <a:rPr lang="de-DE" sz="2800" dirty="0" smtClean="0"/>
              <a:t>WTO begründet</a:t>
            </a:r>
          </a:p>
          <a:p>
            <a:pPr>
              <a:buClr>
                <a:srgbClr val="A50021"/>
              </a:buClr>
              <a:buSzPct val="135000"/>
              <a:buFont typeface="Wingdings 3" pitchFamily="18" charset="2"/>
              <a:buChar char="_"/>
            </a:pPr>
            <a:r>
              <a:rPr lang="de-DE" sz="2800" dirty="0"/>
              <a:t> </a:t>
            </a:r>
            <a:r>
              <a:rPr lang="de-DE" sz="2800" dirty="0" smtClean="0"/>
              <a:t>der </a:t>
            </a:r>
            <a:r>
              <a:rPr lang="de-DE" sz="2800" dirty="0"/>
              <a:t>seit 2008 andauernden </a:t>
            </a:r>
            <a:r>
              <a:rPr lang="de-DE" sz="2800" dirty="0" smtClean="0"/>
              <a:t>Wirtschaftskrise</a:t>
            </a:r>
          </a:p>
          <a:p>
            <a:pPr>
              <a:buClr>
                <a:srgbClr val="A50021"/>
              </a:buClr>
              <a:buSzPct val="135000"/>
              <a:buFont typeface="Wingdings 3" pitchFamily="18" charset="2"/>
              <a:buChar char="_"/>
            </a:pPr>
            <a:r>
              <a:rPr lang="de-DE" sz="2800" dirty="0"/>
              <a:t> </a:t>
            </a:r>
            <a:r>
              <a:rPr lang="de-DE" sz="2800" dirty="0" smtClean="0"/>
              <a:t>und der </a:t>
            </a:r>
            <a:r>
              <a:rPr lang="de-DE" sz="2800" dirty="0"/>
              <a:t>veränderten Machtverhältnisse im Welthandel durch aufstrebende </a:t>
            </a:r>
            <a:r>
              <a:rPr lang="de-DE" sz="2800" dirty="0" smtClean="0"/>
              <a:t>Schwellenländer begründet</a:t>
            </a:r>
            <a:endParaRPr lang="de-DE" sz="2800"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19</a:t>
            </a:fld>
            <a:endParaRPr lang="de-DE"/>
          </a:p>
        </p:txBody>
      </p:sp>
    </p:spTree>
    <p:extLst>
      <p:ext uri="{BB962C8B-B14F-4D97-AF65-F5344CB8AC3E}">
        <p14:creationId xmlns:p14="http://schemas.microsoft.com/office/powerpoint/2010/main" val="1529988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sz="4000" b="1" dirty="0" smtClean="0">
                <a:solidFill>
                  <a:srgbClr val="FF6600"/>
                </a:solidFill>
              </a:rPr>
              <a:t>Neoliberalismus &amp; Freihandelsagenda</a:t>
            </a:r>
            <a:endParaRPr lang="de-DE" sz="4000" b="1" dirty="0">
              <a:solidFill>
                <a:srgbClr val="FF6600"/>
              </a:solidFill>
            </a:endParaRPr>
          </a:p>
        </p:txBody>
      </p:sp>
      <p:sp>
        <p:nvSpPr>
          <p:cNvPr id="4" name="Inhaltsplatzhalter 3"/>
          <p:cNvSpPr>
            <a:spLocks noGrp="1"/>
          </p:cNvSpPr>
          <p:nvPr>
            <p:ph idx="1"/>
          </p:nvPr>
        </p:nvSpPr>
        <p:spPr>
          <a:xfrm>
            <a:off x="179512" y="1124744"/>
            <a:ext cx="8856984" cy="4998244"/>
          </a:xfrm>
        </p:spPr>
        <p:txBody>
          <a:bodyPr/>
          <a:lstStyle/>
          <a:p>
            <a:pPr marL="0" indent="0" algn="ctr" defTabSz="914400" eaLnBrk="1" fontAlgn="auto" hangingPunct="1">
              <a:spcBef>
                <a:spcPts val="0"/>
              </a:spcBef>
              <a:spcAft>
                <a:spcPts val="0"/>
              </a:spcAft>
              <a:buClr>
                <a:srgbClr val="A50021"/>
              </a:buClr>
              <a:buSzPct val="135000"/>
            </a:pPr>
            <a:r>
              <a:rPr lang="de-DE" sz="4000" b="1" dirty="0" smtClean="0">
                <a:solidFill>
                  <a:srgbClr val="FF0000"/>
                </a:solidFill>
              </a:rPr>
              <a:t>Globalisierung</a:t>
            </a:r>
          </a:p>
          <a:p>
            <a:pPr marL="0" indent="0" defTabSz="914400" eaLnBrk="1" fontAlgn="auto" hangingPunct="1">
              <a:spcBef>
                <a:spcPts val="0"/>
              </a:spcBef>
              <a:spcAft>
                <a:spcPts val="0"/>
              </a:spcAft>
              <a:buClr>
                <a:srgbClr val="A50021"/>
              </a:buClr>
              <a:buSzPct val="135000"/>
            </a:pPr>
            <a:r>
              <a:rPr lang="de-DE" altLang="de-DE" sz="2000" b="1" dirty="0" smtClean="0">
                <a:solidFill>
                  <a:srgbClr val="FF0000"/>
                </a:solidFill>
                <a:sym typeface="Wingdings" pitchFamily="2" charset="2"/>
              </a:rPr>
              <a:t>Technische Entwicklung</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Industrialisierung</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Informations- und Kommunikationstechnologie</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Transportmittel</a:t>
            </a:r>
          </a:p>
          <a:p>
            <a:pPr lvl="1" defTabSz="914400" eaLnBrk="1" fontAlgn="auto" hangingPunct="1">
              <a:spcBef>
                <a:spcPts val="0"/>
              </a:spcBef>
              <a:spcAft>
                <a:spcPts val="0"/>
              </a:spcAft>
              <a:buClr>
                <a:srgbClr val="A50021"/>
              </a:buClr>
              <a:buSzPct val="135000"/>
              <a:buFont typeface="Arial" charset="0"/>
              <a:buChar char="•"/>
            </a:pPr>
            <a:r>
              <a:rPr lang="de-DE" altLang="de-DE" sz="1600" dirty="0">
                <a:solidFill>
                  <a:schemeClr val="tx1"/>
                </a:solidFill>
                <a:sym typeface="Wingdings" pitchFamily="2" charset="2"/>
              </a:rPr>
              <a:t>Die </a:t>
            </a:r>
            <a:r>
              <a:rPr lang="de-DE" altLang="de-DE" sz="1600" dirty="0" err="1">
                <a:solidFill>
                  <a:schemeClr val="tx1"/>
                </a:solidFill>
                <a:sym typeface="Wingdings" pitchFamily="2" charset="2"/>
              </a:rPr>
              <a:t>Containerisierung</a:t>
            </a:r>
            <a:r>
              <a:rPr lang="de-DE" altLang="de-DE" sz="1600" dirty="0">
                <a:solidFill>
                  <a:schemeClr val="tx1"/>
                </a:solidFill>
                <a:sym typeface="Wingdings" pitchFamily="2" charset="2"/>
              </a:rPr>
              <a:t> des </a:t>
            </a:r>
            <a:r>
              <a:rPr lang="de-DE" altLang="de-DE" sz="1600" dirty="0" smtClean="0">
                <a:solidFill>
                  <a:schemeClr val="tx1"/>
                </a:solidFill>
                <a:sym typeface="Wingdings" pitchFamily="2" charset="2"/>
              </a:rPr>
              <a:t>Welthandels (90%)</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Grenzüberschreitende Produktion, Wertschöpfungsketten</a:t>
            </a:r>
          </a:p>
          <a:p>
            <a:pPr marL="0" indent="0" defTabSz="914400" eaLnBrk="1" fontAlgn="auto" hangingPunct="1">
              <a:spcBef>
                <a:spcPts val="0"/>
              </a:spcBef>
              <a:spcAft>
                <a:spcPts val="0"/>
              </a:spcAft>
              <a:buClr>
                <a:srgbClr val="A50021"/>
              </a:buClr>
              <a:buSzPct val="135000"/>
            </a:pPr>
            <a:endParaRPr lang="de-DE" altLang="de-DE" sz="2000" dirty="0" smtClean="0">
              <a:solidFill>
                <a:srgbClr val="FF0000"/>
              </a:solidFill>
              <a:sym typeface="Wingdings" pitchFamily="2" charset="2"/>
            </a:endParaRPr>
          </a:p>
          <a:p>
            <a:pPr marL="0" indent="0" defTabSz="914400" eaLnBrk="1" fontAlgn="auto" hangingPunct="1">
              <a:spcBef>
                <a:spcPts val="0"/>
              </a:spcBef>
              <a:spcAft>
                <a:spcPts val="0"/>
              </a:spcAft>
              <a:buClr>
                <a:srgbClr val="A50021"/>
              </a:buClr>
              <a:buSzPct val="135000"/>
            </a:pPr>
            <a:r>
              <a:rPr lang="de-DE" altLang="de-DE" sz="2000" b="1" dirty="0" smtClean="0">
                <a:solidFill>
                  <a:srgbClr val="FF0000"/>
                </a:solidFill>
                <a:sym typeface="Wingdings" pitchFamily="2" charset="2"/>
              </a:rPr>
              <a:t>Wirtschaftliche, Politische Entwicklung</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Transatlantische Konzerne</a:t>
            </a:r>
          </a:p>
          <a:p>
            <a:pPr lvl="1" defTabSz="914400" eaLnBrk="1" fontAlgn="auto" hangingPunct="1">
              <a:spcBef>
                <a:spcPts val="0"/>
              </a:spcBef>
              <a:spcAft>
                <a:spcPts val="0"/>
              </a:spcAft>
              <a:buClr>
                <a:srgbClr val="A50021"/>
              </a:buClr>
              <a:buSzPct val="135000"/>
              <a:buFont typeface="Arial" charset="0"/>
              <a:buChar char="•"/>
            </a:pPr>
            <a:r>
              <a:rPr lang="de-DE" sz="1600" dirty="0"/>
              <a:t>2/3 des Welthandels besteht aus Handel zwischen </a:t>
            </a:r>
            <a:r>
              <a:rPr lang="de-DE" sz="1600" dirty="0" smtClean="0"/>
              <a:t>Unternehmen</a:t>
            </a:r>
            <a:endParaRPr lang="de-DE" altLang="de-DE" sz="1600" dirty="0" smtClean="0">
              <a:solidFill>
                <a:schemeClr val="tx1"/>
              </a:solidFill>
              <a:sym typeface="Wingdings" pitchFamily="2" charset="2"/>
            </a:endParaRP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GATT / WTO- System</a:t>
            </a:r>
          </a:p>
          <a:p>
            <a:pPr lvl="1" defTabSz="914400" eaLnBrk="1" fontAlgn="auto" hangingPunct="1">
              <a:spcBef>
                <a:spcPts val="0"/>
              </a:spcBef>
              <a:spcAft>
                <a:spcPts val="0"/>
              </a:spcAft>
              <a:buClr>
                <a:srgbClr val="A50021"/>
              </a:buClr>
              <a:buSzPct val="135000"/>
              <a:buFont typeface="Arial" charset="0"/>
              <a:buChar char="•"/>
            </a:pPr>
            <a:r>
              <a:rPr lang="de-DE" altLang="de-DE" sz="1600" b="1" dirty="0" smtClean="0">
                <a:solidFill>
                  <a:srgbClr val="FF0000"/>
                </a:solidFill>
                <a:sym typeface="Wingdings" pitchFamily="2" charset="2"/>
              </a:rPr>
              <a:t>Liberalisierung </a:t>
            </a:r>
            <a:r>
              <a:rPr lang="de-DE" altLang="de-DE" sz="1600" dirty="0" smtClean="0">
                <a:solidFill>
                  <a:schemeClr val="tx1"/>
                </a:solidFill>
                <a:sym typeface="Wingdings" pitchFamily="2" charset="2"/>
              </a:rPr>
              <a:t>von Märkten</a:t>
            </a:r>
          </a:p>
          <a:p>
            <a:pPr lvl="1" defTabSz="914400" eaLnBrk="1" fontAlgn="auto" hangingPunct="1">
              <a:spcBef>
                <a:spcPts val="0"/>
              </a:spcBef>
              <a:spcAft>
                <a:spcPts val="0"/>
              </a:spcAft>
              <a:buClr>
                <a:srgbClr val="A50021"/>
              </a:buClr>
              <a:buSzPct val="135000"/>
              <a:buFont typeface="Arial" charset="0"/>
              <a:buChar char="•"/>
            </a:pPr>
            <a:r>
              <a:rPr lang="de-DE" altLang="de-DE" sz="1600" b="1" dirty="0" smtClean="0">
                <a:solidFill>
                  <a:srgbClr val="FF0000"/>
                </a:solidFill>
                <a:sym typeface="Wingdings" pitchFamily="2" charset="2"/>
              </a:rPr>
              <a:t>Deregulierung</a:t>
            </a:r>
            <a:r>
              <a:rPr lang="de-DE" altLang="de-DE" sz="1600" dirty="0" smtClean="0">
                <a:solidFill>
                  <a:schemeClr val="tx1"/>
                </a:solidFill>
                <a:sym typeface="Wingdings" pitchFamily="2" charset="2"/>
              </a:rPr>
              <a:t> von politischer Regulation</a:t>
            </a:r>
          </a:p>
          <a:p>
            <a:pPr lvl="1" defTabSz="914400" eaLnBrk="1" fontAlgn="auto" hangingPunct="1">
              <a:spcBef>
                <a:spcPts val="0"/>
              </a:spcBef>
              <a:spcAft>
                <a:spcPts val="0"/>
              </a:spcAft>
              <a:buClr>
                <a:srgbClr val="A50021"/>
              </a:buClr>
              <a:buSzPct val="135000"/>
              <a:buFont typeface="Arial" charset="0"/>
              <a:buChar char="•"/>
            </a:pPr>
            <a:r>
              <a:rPr lang="de-DE" altLang="de-DE" sz="1600" b="1" dirty="0" smtClean="0">
                <a:solidFill>
                  <a:srgbClr val="FF0000"/>
                </a:solidFill>
                <a:sym typeface="Wingdings" pitchFamily="2" charset="2"/>
              </a:rPr>
              <a:t>Privatisierung</a:t>
            </a:r>
            <a:r>
              <a:rPr lang="de-DE" altLang="de-DE" sz="1600" dirty="0" smtClean="0">
                <a:solidFill>
                  <a:schemeClr val="tx1"/>
                </a:solidFill>
                <a:sym typeface="Wingdings" pitchFamily="2" charset="2"/>
              </a:rPr>
              <a:t> öffentlicher Güter und Dienstleistungen</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Entwicklung der Finanzmärkte</a:t>
            </a:r>
          </a:p>
          <a:p>
            <a:pPr defTabSz="914400" eaLnBrk="1" fontAlgn="auto" hangingPunct="1">
              <a:spcBef>
                <a:spcPts val="0"/>
              </a:spcBef>
              <a:spcAft>
                <a:spcPts val="0"/>
              </a:spcAft>
              <a:buClr>
                <a:srgbClr val="A50021"/>
              </a:buClr>
              <a:buSzPct val="135000"/>
              <a:buFont typeface="Arial" charset="0"/>
              <a:buChar char="•"/>
            </a:pPr>
            <a:r>
              <a:rPr lang="de-DE" altLang="de-DE" sz="2000" dirty="0" smtClean="0">
                <a:solidFill>
                  <a:schemeClr val="tx1"/>
                </a:solidFill>
                <a:sym typeface="Wingdings" pitchFamily="2" charset="2"/>
              </a:rPr>
              <a:t>Ökonomische Durchdringung</a:t>
            </a:r>
            <a:endParaRPr lang="de-DE" altLang="de-DE" sz="2000" dirty="0">
              <a:solidFill>
                <a:schemeClr val="tx1"/>
              </a:solidFill>
              <a:sym typeface="Wingdings" pitchFamily="2" charset="2"/>
            </a:endParaRPr>
          </a:p>
          <a:p>
            <a:pPr marL="0" indent="0" defTabSz="914400" eaLnBrk="1" fontAlgn="auto" hangingPunct="1">
              <a:spcBef>
                <a:spcPts val="0"/>
              </a:spcBef>
              <a:spcAft>
                <a:spcPts val="0"/>
              </a:spcAft>
              <a:buClr>
                <a:srgbClr val="A50021"/>
              </a:buClr>
              <a:buSzPct val="135000"/>
            </a:pPr>
            <a:endParaRPr lang="de-DE" altLang="de-DE" sz="2000" dirty="0">
              <a:solidFill>
                <a:srgbClr val="FF0000"/>
              </a:solidFill>
              <a:sym typeface="Wingdings" pitchFamily="2" charset="2"/>
            </a:endParaRPr>
          </a:p>
          <a:p>
            <a:pPr marL="0" indent="0" defTabSz="914400" eaLnBrk="1" fontAlgn="auto" hangingPunct="1">
              <a:spcBef>
                <a:spcPts val="0"/>
              </a:spcBef>
              <a:spcAft>
                <a:spcPts val="0"/>
              </a:spcAft>
              <a:buClr>
                <a:srgbClr val="A50021"/>
              </a:buClr>
              <a:buSzPct val="135000"/>
            </a:pPr>
            <a:endParaRPr lang="de-DE" altLang="de-DE" sz="2000" dirty="0" smtClean="0">
              <a:solidFill>
                <a:srgbClr val="FF0000"/>
              </a:solidFill>
              <a:sym typeface="Wingdings" pitchFamily="2" charset="2"/>
            </a:endParaRPr>
          </a:p>
        </p:txBody>
      </p:sp>
      <p:sp>
        <p:nvSpPr>
          <p:cNvPr id="2" name="Foliennummernplatzhalter 1"/>
          <p:cNvSpPr>
            <a:spLocks noGrp="1"/>
          </p:cNvSpPr>
          <p:nvPr>
            <p:ph type="sldNum" idx="11"/>
          </p:nvPr>
        </p:nvSpPr>
        <p:spPr/>
        <p:txBody>
          <a:bodyPr/>
          <a:lstStyle/>
          <a:p>
            <a:fld id="{CEE1F6A8-FEA4-40D3-AEBF-264FBC326267}" type="slidenum">
              <a:rPr lang="de-DE" smtClean="0"/>
              <a:pPr/>
              <a:t>2</a:t>
            </a:fld>
            <a:endParaRPr lang="de-DE"/>
          </a:p>
        </p:txBody>
      </p:sp>
      <p:sp>
        <p:nvSpPr>
          <p:cNvPr id="5" name="Datumsplatzhalter 4"/>
          <p:cNvSpPr>
            <a:spLocks noGrp="1"/>
          </p:cNvSpPr>
          <p:nvPr>
            <p:ph type="dt" idx="10"/>
          </p:nvPr>
        </p:nvSpPr>
        <p:spPr>
          <a:xfrm>
            <a:off x="3542505" y="6473780"/>
            <a:ext cx="2055813" cy="366712"/>
          </a:xfrm>
        </p:spPr>
        <p:txBody>
          <a:bodyPr/>
          <a:lstStyle/>
          <a:p>
            <a:r>
              <a:rPr lang="de-DE" smtClean="0"/>
              <a:t>Roland Süß </a:t>
            </a:r>
            <a:endParaRPr lang="de-DE" dirty="0"/>
          </a:p>
        </p:txBody>
      </p:sp>
    </p:spTree>
    <p:extLst>
      <p:ext uri="{BB962C8B-B14F-4D97-AF65-F5344CB8AC3E}">
        <p14:creationId xmlns:p14="http://schemas.microsoft.com/office/powerpoint/2010/main" val="306215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1" y="908720"/>
            <a:ext cx="4114800" cy="5242867"/>
          </a:xfrm>
        </p:spPr>
        <p:txBody>
          <a:bodyPr/>
          <a:lstStyle/>
          <a:p>
            <a:r>
              <a:rPr lang="de-DE" sz="2400" b="1" dirty="0" smtClean="0"/>
              <a:t>Veränderte Kräfteverhältnisse auf dem Weltmarkt</a:t>
            </a:r>
            <a:r>
              <a:rPr lang="de-DE" sz="2400" dirty="0" smtClean="0"/>
              <a:t/>
            </a:r>
            <a:br>
              <a:rPr lang="de-DE" sz="2400" dirty="0" smtClean="0"/>
            </a:br>
            <a:r>
              <a:rPr lang="de-DE" sz="1400" dirty="0" smtClean="0"/>
              <a:t> </a:t>
            </a:r>
            <a:br>
              <a:rPr lang="de-DE" sz="1400" dirty="0" smtClean="0"/>
            </a:br>
            <a:r>
              <a:rPr lang="de-DE" sz="1400" dirty="0" smtClean="0"/>
              <a:t>China und andere Schwellenländer gewinnen,</a:t>
            </a:r>
            <a:br>
              <a:rPr lang="de-DE" sz="1400" dirty="0" smtClean="0"/>
            </a:br>
            <a:r>
              <a:rPr lang="de-DE" sz="1400" dirty="0" smtClean="0"/>
              <a:t>EU und USA verlieren an Bedeutung</a:t>
            </a:r>
            <a:br>
              <a:rPr lang="de-DE" sz="1400" dirty="0" smtClean="0"/>
            </a:br>
            <a:r>
              <a:rPr lang="de-DE" sz="1400" dirty="0" smtClean="0"/>
              <a:t> </a:t>
            </a:r>
            <a:br>
              <a:rPr lang="de-DE" sz="1400" dirty="0" smtClean="0"/>
            </a:br>
            <a:r>
              <a:rPr lang="de-DE" sz="1400" dirty="0" smtClean="0"/>
              <a:t>. </a:t>
            </a:r>
            <a:br>
              <a:rPr lang="de-DE" sz="1400" dirty="0" smtClean="0"/>
            </a:br>
            <a:r>
              <a:rPr lang="de-DE" sz="1400" dirty="0" smtClean="0"/>
              <a:t/>
            </a:r>
            <a:br>
              <a:rPr lang="de-DE" sz="1400" dirty="0" smtClean="0"/>
            </a:br>
            <a:r>
              <a:rPr lang="sv-SE" sz="1400" dirty="0"/>
              <a:t>IMK Report 83, Juni 2013</a:t>
            </a:r>
            <a:r>
              <a:rPr lang="sv-SE" sz="1400" dirty="0" smtClean="0"/>
              <a:t>.</a:t>
            </a:r>
            <a:br>
              <a:rPr lang="sv-SE" sz="1400" dirty="0" smtClean="0"/>
            </a:br>
            <a:r>
              <a:rPr lang="sv-SE" sz="1000" dirty="0" smtClean="0"/>
              <a:t>Institut für Makroökonomie und Konjunkturforschung </a:t>
            </a:r>
            <a:br>
              <a:rPr lang="sv-SE" sz="1000" dirty="0" smtClean="0"/>
            </a:br>
            <a:r>
              <a:rPr lang="sv-SE" sz="1000" dirty="0" smtClean="0"/>
              <a:t/>
            </a:r>
            <a:br>
              <a:rPr lang="sv-SE" sz="1000" dirty="0" smtClean="0"/>
            </a:br>
            <a:r>
              <a:rPr lang="sv-SE" sz="2000" b="1" dirty="0" smtClean="0"/>
              <a:t>Globale Vormachtstellung absichern</a:t>
            </a:r>
            <a:br>
              <a:rPr lang="sv-SE" sz="2000" b="1" dirty="0" smtClean="0"/>
            </a:br>
            <a:r>
              <a:rPr lang="sv-SE" sz="1800" b="1" dirty="0" smtClean="0"/>
              <a:t>(gemeinsame ”Wertevorstellungen”)</a:t>
            </a:r>
            <a:br>
              <a:rPr lang="sv-SE" sz="1800" b="1" dirty="0" smtClean="0"/>
            </a:br>
            <a:r>
              <a:rPr lang="de-DE" sz="1600" dirty="0">
                <a:solidFill>
                  <a:schemeClr val="tx1"/>
                </a:solidFill>
              </a:rPr>
              <a:t>TPP (Trans-Pacific </a:t>
            </a:r>
            <a:r>
              <a:rPr lang="de-DE" sz="1600" dirty="0" err="1">
                <a:solidFill>
                  <a:schemeClr val="tx1"/>
                </a:solidFill>
              </a:rPr>
              <a:t>Partnership</a:t>
            </a:r>
            <a:r>
              <a:rPr lang="de-DE" sz="1600" dirty="0">
                <a:solidFill>
                  <a:schemeClr val="tx1"/>
                </a:solidFill>
              </a:rPr>
              <a:t>) </a:t>
            </a:r>
            <a:r>
              <a:rPr lang="de-DE" sz="1600" dirty="0" smtClean="0">
                <a:solidFill>
                  <a:schemeClr val="tx1"/>
                </a:solidFill>
              </a:rPr>
              <a:t/>
            </a:r>
            <a:br>
              <a:rPr lang="de-DE" sz="1600" dirty="0" smtClean="0">
                <a:solidFill>
                  <a:schemeClr val="tx1"/>
                </a:solidFill>
              </a:rPr>
            </a:br>
            <a:r>
              <a:rPr lang="de-DE" sz="1600" dirty="0" smtClean="0">
                <a:solidFill>
                  <a:schemeClr val="tx1"/>
                </a:solidFill>
              </a:rPr>
              <a:t>für </a:t>
            </a:r>
            <a:r>
              <a:rPr lang="de-DE" sz="1600" dirty="0">
                <a:solidFill>
                  <a:schemeClr val="tx1"/>
                </a:solidFill>
              </a:rPr>
              <a:t>den pazifischen Raum</a:t>
            </a:r>
            <a:br>
              <a:rPr lang="de-DE" sz="1600" dirty="0">
                <a:solidFill>
                  <a:schemeClr val="tx1"/>
                </a:solidFill>
              </a:rPr>
            </a:br>
            <a:r>
              <a:rPr lang="de-DE" sz="1600" dirty="0" smtClean="0">
                <a:solidFill>
                  <a:schemeClr val="tx1"/>
                </a:solidFill>
              </a:rPr>
              <a:t/>
            </a:r>
            <a:br>
              <a:rPr lang="de-DE" sz="1600" dirty="0" smtClean="0">
                <a:solidFill>
                  <a:schemeClr val="tx1"/>
                </a:solidFill>
              </a:rPr>
            </a:br>
            <a:endParaRPr lang="de-DE" sz="1600" b="1"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60032" y="908720"/>
            <a:ext cx="3067389" cy="5210492"/>
          </a:xfrm>
        </p:spPr>
      </p:pic>
      <p:sp>
        <p:nvSpPr>
          <p:cNvPr id="4" name="Foliennummernplatzhalter 3"/>
          <p:cNvSpPr>
            <a:spLocks noGrp="1"/>
          </p:cNvSpPr>
          <p:nvPr>
            <p:ph type="sldNum" idx="11"/>
          </p:nvPr>
        </p:nvSpPr>
        <p:spPr/>
        <p:txBody>
          <a:bodyPr/>
          <a:lstStyle/>
          <a:p>
            <a:fld id="{5A2739B4-96B1-4782-A317-2BB11251E961}" type="slidenum">
              <a:rPr lang="de-DE" smtClean="0"/>
              <a:pPr/>
              <a:t>20</a:t>
            </a:fld>
            <a:endParaRPr lang="de-DE" dirty="0"/>
          </a:p>
        </p:txBody>
      </p:sp>
      <p:sp>
        <p:nvSpPr>
          <p:cNvPr id="3" name="Datumsplatzhalter 2"/>
          <p:cNvSpPr>
            <a:spLocks noGrp="1"/>
          </p:cNvSpPr>
          <p:nvPr>
            <p:ph type="dt" idx="10"/>
          </p:nvPr>
        </p:nvSpPr>
        <p:spPr/>
        <p:txBody>
          <a:bodyPr/>
          <a:lstStyle/>
          <a:p>
            <a:r>
              <a:rPr lang="de-DE" smtClean="0"/>
              <a:t>Roland Süß </a:t>
            </a:r>
            <a:endParaRPr lang="de-DE"/>
          </a:p>
        </p:txBody>
      </p:sp>
    </p:spTree>
    <p:extLst>
      <p:ext uri="{BB962C8B-B14F-4D97-AF65-F5344CB8AC3E}">
        <p14:creationId xmlns:p14="http://schemas.microsoft.com/office/powerpoint/2010/main" val="200828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6375"/>
            <a:ext cx="8226425" cy="1547143"/>
          </a:xfrm>
        </p:spPr>
        <p:txBody>
          <a:bodyPr/>
          <a:lstStyle/>
          <a:p>
            <a:r>
              <a:rPr lang="de-DE" b="1" dirty="0" smtClean="0">
                <a:solidFill>
                  <a:srgbClr val="FF6600"/>
                </a:solidFill>
              </a:rPr>
              <a:t>Ein- </a:t>
            </a:r>
            <a:r>
              <a:rPr lang="de-DE" b="1" dirty="0">
                <a:solidFill>
                  <a:srgbClr val="FF6600"/>
                </a:solidFill>
              </a:rPr>
              <a:t>und Ausfuhren der EU</a:t>
            </a:r>
          </a:p>
        </p:txBody>
      </p:sp>
      <p:sp>
        <p:nvSpPr>
          <p:cNvPr id="4" name="Foliennummernplatzhalter 3"/>
          <p:cNvSpPr>
            <a:spLocks noGrp="1"/>
          </p:cNvSpPr>
          <p:nvPr>
            <p:ph type="sldNum" idx="11"/>
          </p:nvPr>
        </p:nvSpPr>
        <p:spPr/>
        <p:txBody>
          <a:bodyPr/>
          <a:lstStyle/>
          <a:p>
            <a:fld id="{5A2739B4-96B1-4782-A317-2BB11251E961}" type="slidenum">
              <a:rPr lang="de-DE" smtClean="0"/>
              <a:pPr/>
              <a:t>21</a:t>
            </a:fld>
            <a:endParaRPr lang="de-DE"/>
          </a:p>
        </p:txBody>
      </p:sp>
      <p:graphicFrame>
        <p:nvGraphicFramePr>
          <p:cNvPr id="8" name="Tabelle 7"/>
          <p:cNvGraphicFramePr>
            <a:graphicFrameLocks noGrp="1"/>
          </p:cNvGraphicFramePr>
          <p:nvPr>
            <p:extLst/>
          </p:nvPr>
        </p:nvGraphicFramePr>
        <p:xfrm>
          <a:off x="539553" y="1196752"/>
          <a:ext cx="7992887" cy="1656186"/>
        </p:xfrm>
        <a:graphic>
          <a:graphicData uri="http://schemas.openxmlformats.org/drawingml/2006/table">
            <a:tbl>
              <a:tblPr firstRow="1" firstCol="1" bandRow="1"/>
              <a:tblGrid>
                <a:gridCol w="1569597"/>
                <a:gridCol w="1069825"/>
                <a:gridCol w="1070693"/>
                <a:gridCol w="1070693"/>
                <a:gridCol w="1070693"/>
                <a:gridCol w="1070693"/>
                <a:gridCol w="1070693"/>
              </a:tblGrid>
              <a:tr h="552062">
                <a:tc>
                  <a:txBody>
                    <a:bodyPr/>
                    <a:lstStyle/>
                    <a:p>
                      <a:pPr>
                        <a:lnSpc>
                          <a:spcPct val="115000"/>
                        </a:lnSpc>
                        <a:spcAft>
                          <a:spcPts val="0"/>
                        </a:spcAft>
                      </a:pPr>
                      <a:r>
                        <a:rPr lang="de-DE" sz="1400" dirty="0">
                          <a:effectLst/>
                          <a:latin typeface="Calibri"/>
                          <a:ea typeface="Calibri"/>
                          <a:cs typeface="Times New Roman"/>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de-DE" sz="1400" dirty="0">
                          <a:effectLst/>
                          <a:latin typeface="Calibri"/>
                          <a:ea typeface="Calibri"/>
                          <a:cs typeface="Times New Roman"/>
                        </a:rPr>
                        <a:t>Anteil an den Einfuhren</a:t>
                      </a:r>
                      <a:br>
                        <a:rPr lang="de-DE" sz="1400" dirty="0">
                          <a:effectLst/>
                          <a:latin typeface="Calibri"/>
                          <a:ea typeface="Calibri"/>
                          <a:cs typeface="Times New Roman"/>
                        </a:rPr>
                      </a:br>
                      <a:r>
                        <a:rPr lang="de-DE" sz="1400" dirty="0">
                          <a:effectLst/>
                          <a:latin typeface="Calibri"/>
                          <a:ea typeface="Calibri"/>
                          <a:cs typeface="Times New Roman"/>
                        </a:rPr>
                        <a:t>aus Drittländern in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de-DE"/>
                    </a:p>
                  </a:txBody>
                  <a:tcPr/>
                </a:tc>
                <a:tc hMerge="1">
                  <a:txBody>
                    <a:bodyPr/>
                    <a:lstStyle/>
                    <a:p>
                      <a:endParaRPr lang="de-DE"/>
                    </a:p>
                  </a:txBody>
                  <a:tcPr/>
                </a:tc>
                <a:tc gridSpan="3">
                  <a:txBody>
                    <a:bodyPr/>
                    <a:lstStyle/>
                    <a:p>
                      <a:pPr algn="ctr">
                        <a:lnSpc>
                          <a:spcPct val="115000"/>
                        </a:lnSpc>
                        <a:spcAft>
                          <a:spcPts val="0"/>
                        </a:spcAft>
                      </a:pPr>
                      <a:r>
                        <a:rPr lang="de-DE" sz="1400">
                          <a:effectLst/>
                          <a:latin typeface="Calibri"/>
                          <a:ea typeface="Calibri"/>
                          <a:cs typeface="Times New Roman"/>
                        </a:rPr>
                        <a:t>Anteil an den</a:t>
                      </a:r>
                      <a:br>
                        <a:rPr lang="de-DE" sz="1400">
                          <a:effectLst/>
                          <a:latin typeface="Calibri"/>
                          <a:ea typeface="Calibri"/>
                          <a:cs typeface="Times New Roman"/>
                        </a:rPr>
                      </a:br>
                      <a:r>
                        <a:rPr lang="de-DE" sz="1400">
                          <a:effectLst/>
                          <a:latin typeface="Calibri"/>
                          <a:ea typeface="Calibri"/>
                          <a:cs typeface="Times New Roman"/>
                        </a:rPr>
                        <a:t>Gesamteinfuhren in %</a:t>
                      </a: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de-DE"/>
                    </a:p>
                  </a:txBody>
                  <a:tcPr/>
                </a:tc>
                <a:tc hMerge="1">
                  <a:txBody>
                    <a:bodyPr/>
                    <a:lstStyle/>
                    <a:p>
                      <a:endParaRPr lang="de-DE"/>
                    </a:p>
                  </a:txBody>
                  <a:tcPr/>
                </a:tc>
              </a:tr>
              <a:tr h="276031">
                <a:tc>
                  <a:txBody>
                    <a:bodyPr/>
                    <a:lstStyle/>
                    <a:p>
                      <a:pPr>
                        <a:lnSpc>
                          <a:spcPct val="115000"/>
                        </a:lnSpc>
                        <a:spcAft>
                          <a:spcPts val="0"/>
                        </a:spcAft>
                      </a:pPr>
                      <a:r>
                        <a:rPr lang="de-DE" sz="1400" b="1" dirty="0">
                          <a:effectLst/>
                          <a:latin typeface="Calibri"/>
                          <a:ea typeface="Calibri"/>
                          <a:cs typeface="Times New Roman"/>
                        </a:rPr>
                        <a:t>Einfuhren</a:t>
                      </a:r>
                      <a:endParaRPr lang="de-DE" sz="14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dirty="0">
                          <a:effectLst/>
                          <a:latin typeface="Calibri"/>
                          <a:ea typeface="Calibri"/>
                          <a:cs typeface="Times New Roman"/>
                        </a:rPr>
                        <a:t>1999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1999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2012</a:t>
                      </a: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76031">
                <a:tc>
                  <a:txBody>
                    <a:bodyPr/>
                    <a:lstStyle/>
                    <a:p>
                      <a:pPr>
                        <a:lnSpc>
                          <a:spcPct val="115000"/>
                        </a:lnSpc>
                        <a:spcAft>
                          <a:spcPts val="0"/>
                        </a:spcAft>
                      </a:pPr>
                      <a:r>
                        <a:rPr lang="de-DE" sz="1400">
                          <a:effectLst/>
                          <a:latin typeface="Calibri"/>
                          <a:ea typeface="Calibri"/>
                          <a:cs typeface="Times New Roman"/>
                        </a:rPr>
                        <a:t>EU27 Intrahandel</a:t>
                      </a: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dirty="0">
                          <a:effectLst/>
                          <a:latin typeface="Calibri"/>
                          <a:ea typeface="Calibri"/>
                          <a:cs typeface="Times New Roman"/>
                        </a:rPr>
                        <a:t>66,2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64,2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60,5</a:t>
                      </a: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76031">
                <a:tc>
                  <a:txBody>
                    <a:bodyPr/>
                    <a:lstStyle/>
                    <a:p>
                      <a:pPr>
                        <a:lnSpc>
                          <a:spcPct val="115000"/>
                        </a:lnSpc>
                        <a:spcAft>
                          <a:spcPts val="0"/>
                        </a:spcAft>
                      </a:pPr>
                      <a:r>
                        <a:rPr lang="de-DE" sz="1400">
                          <a:effectLst/>
                          <a:latin typeface="Calibri"/>
                          <a:ea typeface="Calibri"/>
                          <a:cs typeface="Times New Roman"/>
                        </a:rPr>
                        <a:t>EU27 Extrahandel</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33,8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35,8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39,5</a:t>
                      </a: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76031">
                <a:tc>
                  <a:txBody>
                    <a:bodyPr/>
                    <a:lstStyle/>
                    <a:p>
                      <a:pPr>
                        <a:lnSpc>
                          <a:spcPct val="115000"/>
                        </a:lnSpc>
                        <a:spcAft>
                          <a:spcPts val="0"/>
                        </a:spcAft>
                      </a:pPr>
                      <a:r>
                        <a:rPr lang="de-DE" sz="1400">
                          <a:effectLst/>
                          <a:latin typeface="Calibri"/>
                          <a:ea typeface="Calibri"/>
                          <a:cs typeface="Times New Roman"/>
                        </a:rPr>
                        <a:t>USA</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22,3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11,5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4,5</a:t>
                      </a: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graphicFrame>
        <p:nvGraphicFramePr>
          <p:cNvPr id="11" name="Tabelle 10"/>
          <p:cNvGraphicFramePr>
            <a:graphicFrameLocks noGrp="1"/>
          </p:cNvGraphicFramePr>
          <p:nvPr>
            <p:extLst/>
          </p:nvPr>
        </p:nvGraphicFramePr>
        <p:xfrm>
          <a:off x="539551" y="3068960"/>
          <a:ext cx="8028893" cy="1584175"/>
        </p:xfrm>
        <a:graphic>
          <a:graphicData uri="http://schemas.openxmlformats.org/drawingml/2006/table">
            <a:tbl>
              <a:tblPr firstRow="1" firstCol="1" bandRow="1"/>
              <a:tblGrid>
                <a:gridCol w="1576669"/>
                <a:gridCol w="1074644"/>
                <a:gridCol w="1075516"/>
                <a:gridCol w="1075516"/>
                <a:gridCol w="1075516"/>
                <a:gridCol w="1075516"/>
                <a:gridCol w="1075516"/>
              </a:tblGrid>
              <a:tr h="528059">
                <a:tc>
                  <a:txBody>
                    <a:bodyPr/>
                    <a:lstStyle/>
                    <a:p>
                      <a:pPr>
                        <a:lnSpc>
                          <a:spcPct val="115000"/>
                        </a:lnSpc>
                        <a:spcAft>
                          <a:spcPts val="0"/>
                        </a:spcAft>
                      </a:pPr>
                      <a:r>
                        <a:rPr lang="de-DE" sz="1400" dirty="0">
                          <a:effectLst/>
                          <a:latin typeface="Calibri"/>
                          <a:ea typeface="Calibri"/>
                          <a:cs typeface="Times New Roman"/>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ct val="115000"/>
                        </a:lnSpc>
                        <a:spcAft>
                          <a:spcPts val="0"/>
                        </a:spcAft>
                      </a:pPr>
                      <a:r>
                        <a:rPr lang="de-DE" sz="1400" dirty="0">
                          <a:effectLst/>
                          <a:latin typeface="Calibri"/>
                          <a:ea typeface="Calibri"/>
                          <a:cs typeface="Times New Roman"/>
                        </a:rPr>
                        <a:t>Anteil an den Ausfuhren</a:t>
                      </a:r>
                      <a:br>
                        <a:rPr lang="de-DE" sz="1400" dirty="0">
                          <a:effectLst/>
                          <a:latin typeface="Calibri"/>
                          <a:ea typeface="Calibri"/>
                          <a:cs typeface="Times New Roman"/>
                        </a:rPr>
                      </a:br>
                      <a:r>
                        <a:rPr lang="de-DE" sz="1400" dirty="0">
                          <a:effectLst/>
                          <a:latin typeface="Calibri"/>
                          <a:ea typeface="Calibri"/>
                          <a:cs typeface="Times New Roman"/>
                        </a:rPr>
                        <a:t>aus Drittländern in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de-DE"/>
                    </a:p>
                  </a:txBody>
                  <a:tcPr/>
                </a:tc>
                <a:tc hMerge="1">
                  <a:txBody>
                    <a:bodyPr/>
                    <a:lstStyle/>
                    <a:p>
                      <a:endParaRPr lang="de-DE"/>
                    </a:p>
                  </a:txBody>
                  <a:tcPr/>
                </a:tc>
                <a:tc gridSpan="3">
                  <a:txBody>
                    <a:bodyPr/>
                    <a:lstStyle/>
                    <a:p>
                      <a:pPr algn="ctr">
                        <a:lnSpc>
                          <a:spcPct val="115000"/>
                        </a:lnSpc>
                        <a:spcAft>
                          <a:spcPts val="0"/>
                        </a:spcAft>
                      </a:pPr>
                      <a:r>
                        <a:rPr lang="de-DE" sz="1400">
                          <a:effectLst/>
                          <a:latin typeface="Calibri"/>
                          <a:ea typeface="Calibri"/>
                          <a:cs typeface="Times New Roman"/>
                        </a:rPr>
                        <a:t>Anteil an den</a:t>
                      </a:r>
                      <a:br>
                        <a:rPr lang="de-DE" sz="1400">
                          <a:effectLst/>
                          <a:latin typeface="Calibri"/>
                          <a:ea typeface="Calibri"/>
                          <a:cs typeface="Times New Roman"/>
                        </a:rPr>
                      </a:br>
                      <a:r>
                        <a:rPr lang="de-DE" sz="1400">
                          <a:effectLst/>
                          <a:latin typeface="Calibri"/>
                          <a:ea typeface="Calibri"/>
                          <a:cs typeface="Times New Roman"/>
                        </a:rPr>
                        <a:t>Gesamtausfuhren in %</a:t>
                      </a: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de-DE"/>
                    </a:p>
                  </a:txBody>
                  <a:tcPr/>
                </a:tc>
                <a:tc hMerge="1">
                  <a:txBody>
                    <a:bodyPr/>
                    <a:lstStyle/>
                    <a:p>
                      <a:endParaRPr lang="de-DE"/>
                    </a:p>
                  </a:txBody>
                  <a:tcPr/>
                </a:tc>
              </a:tr>
              <a:tr h="264029">
                <a:tc>
                  <a:txBody>
                    <a:bodyPr/>
                    <a:lstStyle/>
                    <a:p>
                      <a:pPr>
                        <a:lnSpc>
                          <a:spcPct val="115000"/>
                        </a:lnSpc>
                        <a:spcAft>
                          <a:spcPts val="0"/>
                        </a:spcAft>
                      </a:pPr>
                      <a:r>
                        <a:rPr lang="de-DE" sz="1400" b="1">
                          <a:effectLst/>
                          <a:latin typeface="Calibri"/>
                          <a:ea typeface="Calibri"/>
                          <a:cs typeface="Times New Roman"/>
                        </a:rPr>
                        <a:t>Ausfuhren</a:t>
                      </a:r>
                      <a:endParaRPr lang="de-DE" sz="14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dirty="0">
                          <a:effectLst/>
                          <a:latin typeface="Calibri"/>
                          <a:ea typeface="Calibri"/>
                          <a:cs typeface="Times New Roman"/>
                        </a:rPr>
                        <a:t>1999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dirty="0">
                          <a:effectLst/>
                          <a:latin typeface="Calibri"/>
                          <a:ea typeface="Calibri"/>
                          <a:cs typeface="Times New Roman"/>
                        </a:rPr>
                        <a:t>2012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1999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de-DE" sz="1400">
                          <a:effectLst/>
                          <a:latin typeface="Calibri"/>
                          <a:ea typeface="Calibri"/>
                          <a:cs typeface="Times New Roman"/>
                        </a:rPr>
                        <a:t>2012</a:t>
                      </a: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264029">
                <a:tc>
                  <a:txBody>
                    <a:bodyPr/>
                    <a:lstStyle/>
                    <a:p>
                      <a:pPr>
                        <a:lnSpc>
                          <a:spcPct val="115000"/>
                        </a:lnSpc>
                        <a:spcAft>
                          <a:spcPts val="0"/>
                        </a:spcAft>
                      </a:pPr>
                      <a:r>
                        <a:rPr lang="de-DE" sz="1400">
                          <a:effectLst/>
                          <a:latin typeface="Calibri"/>
                          <a:ea typeface="Calibri"/>
                          <a:cs typeface="Times New Roman"/>
                        </a:rPr>
                        <a:t>EU27 Intrahandel</a:t>
                      </a: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69,1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68,2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de-DE" sz="1400">
                          <a:effectLst/>
                          <a:latin typeface="Calibri"/>
                          <a:ea typeface="Calibri"/>
                          <a:cs typeface="Times New Roman"/>
                        </a:rPr>
                        <a:t>62,6</a:t>
                      </a: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64029">
                <a:tc>
                  <a:txBody>
                    <a:bodyPr/>
                    <a:lstStyle/>
                    <a:p>
                      <a:pPr>
                        <a:lnSpc>
                          <a:spcPct val="115000"/>
                        </a:lnSpc>
                        <a:spcAft>
                          <a:spcPts val="0"/>
                        </a:spcAft>
                      </a:pPr>
                      <a:r>
                        <a:rPr lang="de-DE" sz="1400" dirty="0">
                          <a:effectLst/>
                          <a:latin typeface="Calibri"/>
                          <a:ea typeface="Calibri"/>
                          <a:cs typeface="Times New Roman"/>
                        </a:rPr>
                        <a:t>EU27 Extrahandel</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30,9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31,8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37,4</a:t>
                      </a: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r h="264029">
                <a:tc>
                  <a:txBody>
                    <a:bodyPr/>
                    <a:lstStyle/>
                    <a:p>
                      <a:pPr>
                        <a:lnSpc>
                          <a:spcPct val="115000"/>
                        </a:lnSpc>
                        <a:spcAft>
                          <a:spcPts val="0"/>
                        </a:spcAft>
                      </a:pPr>
                      <a:r>
                        <a:rPr lang="de-DE" sz="1400">
                          <a:effectLst/>
                          <a:latin typeface="Calibri"/>
                          <a:ea typeface="Calibri"/>
                          <a:cs typeface="Times New Roman"/>
                        </a:rPr>
                        <a:t>USA</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27,4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a:effectLst/>
                          <a:latin typeface="Calibri"/>
                          <a:ea typeface="Calibri"/>
                          <a:cs typeface="Times New Roman"/>
                        </a:rPr>
                        <a:t>20,9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17,3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8,5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6,6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de-DE" sz="1400" dirty="0">
                          <a:effectLst/>
                          <a:latin typeface="Calibri"/>
                          <a:ea typeface="Calibri"/>
                          <a:cs typeface="Times New Roman"/>
                        </a:rPr>
                        <a:t>6,5</a:t>
                      </a: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12" name="Textfeld 11"/>
          <p:cNvSpPr txBox="1"/>
          <p:nvPr/>
        </p:nvSpPr>
        <p:spPr>
          <a:xfrm>
            <a:off x="619538" y="5229200"/>
            <a:ext cx="7920880" cy="954107"/>
          </a:xfrm>
          <a:prstGeom prst="rect">
            <a:avLst/>
          </a:prstGeom>
          <a:noFill/>
        </p:spPr>
        <p:txBody>
          <a:bodyPr wrap="square" rtlCol="0">
            <a:spAutoFit/>
          </a:bodyPr>
          <a:lstStyle/>
          <a:p>
            <a:r>
              <a:rPr lang="de-DE" sz="1400" dirty="0" smtClean="0">
                <a:solidFill>
                  <a:srgbClr val="000000"/>
                </a:solidFill>
              </a:rPr>
              <a:t>1999 entfiel ein knappes Drittel der gesamten Warenausfuhr der EU auf den Extrahandel.</a:t>
            </a:r>
          </a:p>
          <a:p>
            <a:endParaRPr lang="de-DE" sz="1400" dirty="0" smtClean="0">
              <a:solidFill>
                <a:srgbClr val="000000"/>
              </a:solidFill>
            </a:endParaRPr>
          </a:p>
          <a:p>
            <a:r>
              <a:rPr lang="de-DE" sz="1400" dirty="0" smtClean="0">
                <a:solidFill>
                  <a:srgbClr val="000000"/>
                </a:solidFill>
              </a:rPr>
              <a:t>Die USA haben einen Anteil von 4,5 % an den Gesamteinfuhren und 6,5 % an den Gesamtausfuhren der EU27. </a:t>
            </a:r>
            <a:endParaRPr lang="de-DE" sz="1400" dirty="0">
              <a:solidFill>
                <a:srgbClr val="000000"/>
              </a:solidFill>
            </a:endParaRPr>
          </a:p>
        </p:txBody>
      </p:sp>
      <p:sp>
        <p:nvSpPr>
          <p:cNvPr id="3" name="Textfeld 2"/>
          <p:cNvSpPr txBox="1"/>
          <p:nvPr/>
        </p:nvSpPr>
        <p:spPr>
          <a:xfrm>
            <a:off x="6804248" y="4859868"/>
            <a:ext cx="1880186" cy="276999"/>
          </a:xfrm>
          <a:prstGeom prst="rect">
            <a:avLst/>
          </a:prstGeom>
          <a:noFill/>
        </p:spPr>
        <p:txBody>
          <a:bodyPr wrap="square" rtlCol="0">
            <a:spAutoFit/>
          </a:bodyPr>
          <a:lstStyle/>
          <a:p>
            <a:r>
              <a:rPr lang="de-DE" sz="1200" dirty="0" smtClean="0">
                <a:solidFill>
                  <a:srgbClr val="000000"/>
                </a:solidFill>
              </a:rPr>
              <a:t>Quelle: IMK Report 83</a:t>
            </a:r>
            <a:endParaRPr lang="de-DE" sz="1200" dirty="0">
              <a:solidFill>
                <a:srgbClr val="000000"/>
              </a:solidFill>
            </a:endParaRPr>
          </a:p>
        </p:txBody>
      </p:sp>
      <p:sp>
        <p:nvSpPr>
          <p:cNvPr id="5" name="Datumsplatzhalter 4"/>
          <p:cNvSpPr>
            <a:spLocks noGrp="1"/>
          </p:cNvSpPr>
          <p:nvPr>
            <p:ph type="dt" idx="10"/>
          </p:nvPr>
        </p:nvSpPr>
        <p:spPr/>
        <p:txBody>
          <a:bodyPr/>
          <a:lstStyle/>
          <a:p>
            <a:r>
              <a:rPr lang="de-DE" smtClean="0"/>
              <a:t>Roland Süß </a:t>
            </a:r>
            <a:endParaRPr lang="de-DE"/>
          </a:p>
        </p:txBody>
      </p:sp>
    </p:spTree>
    <p:extLst>
      <p:ext uri="{BB962C8B-B14F-4D97-AF65-F5344CB8AC3E}">
        <p14:creationId xmlns:p14="http://schemas.microsoft.com/office/powerpoint/2010/main" val="20232568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457200" y="548680"/>
            <a:ext cx="8226425" cy="5574308"/>
          </a:xfrm>
        </p:spPr>
        <p:txBody>
          <a:bodyPr/>
          <a:lstStyle/>
          <a:p>
            <a:r>
              <a:rPr lang="de-DE" sz="2000" dirty="0" smtClean="0"/>
              <a:t>      Ralf </a:t>
            </a:r>
            <a:r>
              <a:rPr lang="de-DE" sz="2000" dirty="0"/>
              <a:t>Breuer, Ex-Vorstandsvorsitzender der Deutschen Bank meinte schon 2004 in der Zeit: </a:t>
            </a:r>
            <a:r>
              <a:rPr lang="de-DE" sz="2000" b="1" dirty="0"/>
              <a:t>„Anleger müssen sich nicht mehr nach den Anlagemöglichkeiten richten, die ihnen ihre Regierungen einräumt, vielmehr müssen sich die Regierungen nach den Wünschen der Anleger richten.“ </a:t>
            </a:r>
            <a:r>
              <a:rPr lang="de-DE" sz="2000" dirty="0">
                <a:solidFill>
                  <a:srgbClr val="FF0000"/>
                </a:solidFill>
              </a:rPr>
              <a:t>Gleichzeitig entziehen sich die Konzerne und Investoren als Akteure des Marktes weitgehend jeglicher sozialen Verantwortung</a:t>
            </a:r>
            <a:r>
              <a:rPr lang="de-DE" sz="2000" dirty="0" smtClean="0">
                <a:solidFill>
                  <a:srgbClr val="FF0000"/>
                </a:solidFill>
              </a:rPr>
              <a:t>.</a:t>
            </a:r>
          </a:p>
          <a:p>
            <a:r>
              <a:rPr lang="de-DE" sz="2000" dirty="0" smtClean="0"/>
              <a:t>       Schon 1944 </a:t>
            </a:r>
            <a:r>
              <a:rPr lang="de-DE" sz="2000" dirty="0"/>
              <a:t>beschrieb der Historiker und Anthropologe </a:t>
            </a:r>
            <a:r>
              <a:rPr lang="de-DE" sz="2000" b="1" dirty="0"/>
              <a:t>Karl Polanyi </a:t>
            </a:r>
            <a:r>
              <a:rPr lang="de-DE" sz="2000" dirty="0"/>
              <a:t>in seinem Buch „The Great Transformation“ wie auch damals sich der Markt und damit die Akteure des Marktes aus der gesellschaftlichen Verantwortung „</a:t>
            </a:r>
            <a:r>
              <a:rPr lang="de-DE" sz="2000" dirty="0" err="1"/>
              <a:t>entbetten</a:t>
            </a:r>
            <a:r>
              <a:rPr lang="de-DE" sz="2000" dirty="0"/>
              <a:t>“. Er beschrieb die Gesellschaft als </a:t>
            </a:r>
            <a:r>
              <a:rPr lang="de-DE" sz="2000" dirty="0" smtClean="0"/>
              <a:t>Anhängsel </a:t>
            </a:r>
            <a:r>
              <a:rPr lang="de-DE" sz="2000" dirty="0"/>
              <a:t>des Marktes: </a:t>
            </a:r>
            <a:r>
              <a:rPr lang="de-DE" sz="2000" b="1" dirty="0"/>
              <a:t>„Die Wirtschaft ist nicht mehr in die sozialen Beziehungen eingebettet, sondern die sozialen Beziehungen sind in das Wirtschaftssystem eigebettet.“</a:t>
            </a:r>
            <a:r>
              <a:rPr lang="de-DE" sz="2000" dirty="0"/>
              <a:t> </a:t>
            </a:r>
            <a:endParaRPr lang="de-DE" sz="2000" dirty="0" smtClean="0"/>
          </a:p>
          <a:p>
            <a:r>
              <a:rPr lang="de-DE" sz="2000" dirty="0" smtClean="0"/>
              <a:t>       Er </a:t>
            </a:r>
            <a:r>
              <a:rPr lang="de-DE" sz="2000" dirty="0"/>
              <a:t>kam zu dem Schluss </a:t>
            </a:r>
            <a:r>
              <a:rPr lang="de-DE" sz="2000" b="1" dirty="0"/>
              <a:t>„Aus einer solchen gefährlichen Sackgasse entstand im 20. Jahrhundert die faschistische Krise.“</a:t>
            </a:r>
          </a:p>
          <a:p>
            <a:endParaRPr lang="de-DE" sz="2000" dirty="0"/>
          </a:p>
          <a:p>
            <a:endParaRPr lang="de-DE" sz="2000"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22</a:t>
            </a:fld>
            <a:endParaRPr lang="de-DE"/>
          </a:p>
        </p:txBody>
      </p:sp>
    </p:spTree>
    <p:extLst>
      <p:ext uri="{BB962C8B-B14F-4D97-AF65-F5344CB8AC3E}">
        <p14:creationId xmlns:p14="http://schemas.microsoft.com/office/powerpoint/2010/main" val="138833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4664"/>
            <a:ext cx="8226425" cy="2656035"/>
          </a:xfrm>
        </p:spPr>
        <p:txBody>
          <a:bodyPr/>
          <a:lstStyle/>
          <a:p>
            <a:r>
              <a:rPr lang="de-DE" b="1" dirty="0" smtClean="0">
                <a:solidFill>
                  <a:srgbClr val="FF6600"/>
                </a:solidFill>
              </a:rPr>
              <a:t>„</a:t>
            </a:r>
            <a:r>
              <a:rPr lang="de-DE" sz="4000" b="1" dirty="0" smtClean="0">
                <a:solidFill>
                  <a:srgbClr val="FF6600"/>
                </a:solidFill>
              </a:rPr>
              <a:t>Auch </a:t>
            </a:r>
            <a:r>
              <a:rPr lang="de-DE" sz="4000" b="1" dirty="0">
                <a:solidFill>
                  <a:srgbClr val="FF6600"/>
                </a:solidFill>
              </a:rPr>
              <a:t>wir haben nichts gegen Freihandel - aber fair muss er sein</a:t>
            </a:r>
            <a:r>
              <a:rPr lang="de-DE" sz="4000" b="1" dirty="0" smtClean="0">
                <a:solidFill>
                  <a:srgbClr val="FF6600"/>
                </a:solidFill>
              </a:rPr>
              <a:t>!“</a:t>
            </a:r>
            <a:br>
              <a:rPr lang="de-DE" sz="4000" b="1" dirty="0" smtClean="0">
                <a:solidFill>
                  <a:srgbClr val="FF6600"/>
                </a:solidFill>
              </a:rPr>
            </a:br>
            <a:r>
              <a:rPr lang="de-DE" sz="1000" b="1" dirty="0" smtClean="0">
                <a:solidFill>
                  <a:srgbClr val="FF6600"/>
                </a:solidFill>
              </a:rPr>
              <a:t>-</a:t>
            </a:r>
            <a:r>
              <a:rPr lang="de-DE" sz="4000" b="1" dirty="0">
                <a:solidFill>
                  <a:srgbClr val="FF6600"/>
                </a:solidFill>
              </a:rPr>
              <a:t/>
            </a:r>
            <a:br>
              <a:rPr lang="de-DE" sz="4000" b="1" dirty="0">
                <a:solidFill>
                  <a:srgbClr val="FF6600"/>
                </a:solidFill>
              </a:rPr>
            </a:br>
            <a:r>
              <a:rPr lang="de-DE" sz="4000" b="1" dirty="0">
                <a:solidFill>
                  <a:srgbClr val="FF6600"/>
                </a:solidFill>
              </a:rPr>
              <a:t>Freihandel ist nicht gerechtigkeitsfähig</a:t>
            </a:r>
          </a:p>
        </p:txBody>
      </p:sp>
      <p:sp>
        <p:nvSpPr>
          <p:cNvPr id="3" name="Inhaltsplatzhalter 2"/>
          <p:cNvSpPr>
            <a:spLocks noGrp="1"/>
          </p:cNvSpPr>
          <p:nvPr>
            <p:ph idx="1"/>
          </p:nvPr>
        </p:nvSpPr>
        <p:spPr>
          <a:xfrm>
            <a:off x="457200" y="3429000"/>
            <a:ext cx="8226425" cy="2693988"/>
          </a:xfrm>
        </p:spPr>
        <p:txBody>
          <a:bodyPr/>
          <a:lstStyle/>
          <a:p>
            <a:r>
              <a:rPr lang="de-DE" sz="1800" dirty="0" smtClean="0"/>
              <a:t>       </a:t>
            </a:r>
            <a:r>
              <a:rPr lang="de-DE" sz="1600" dirty="0" smtClean="0"/>
              <a:t>Es ist </a:t>
            </a:r>
            <a:r>
              <a:rPr lang="de-DE" sz="1600" dirty="0"/>
              <a:t>ein Irrglaube</a:t>
            </a:r>
            <a:r>
              <a:rPr lang="de-DE" sz="1600" dirty="0" smtClean="0"/>
              <a:t>,</a:t>
            </a:r>
            <a:br>
              <a:rPr lang="de-DE" sz="1600" dirty="0" smtClean="0"/>
            </a:br>
            <a:r>
              <a:rPr lang="de-DE" sz="1600" dirty="0" smtClean="0"/>
              <a:t>dass </a:t>
            </a:r>
            <a:r>
              <a:rPr lang="de-DE" sz="1600" dirty="0"/>
              <a:t>der selbstregulierende Markt Wohlstand erzeugen würde, der allen zu gute kommt. Nicht nur die letzten Jahrzehnte erzählen eine andere Geschichte. Die Neoliberale Politik von Deregulierung und Privatisierung, von der „Entlastung“ der Wirtschaft zur Sicherung der „Wettbewerbsfähigkeit“, mit der Folge von Lohnzurückhaltung und den Einschnitten bei den Sozialausgaben, führt nicht nur zu einer ungerechten Verteilung des Reichtums und zu einer Zerstörung der sozialen Sicherungssysteme. </a:t>
            </a:r>
            <a:r>
              <a:rPr lang="de-DE" sz="1600" b="1" dirty="0"/>
              <a:t>Sie erhebt Konzerninteressen zum entscheidenden Maßstab politischer Entscheidungen</a:t>
            </a:r>
            <a:r>
              <a:rPr lang="de-DE" sz="1600" b="1" dirty="0" smtClean="0"/>
              <a:t>.</a:t>
            </a:r>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23</a:t>
            </a:fld>
            <a:endParaRPr lang="de-DE"/>
          </a:p>
        </p:txBody>
      </p:sp>
    </p:spTree>
    <p:extLst>
      <p:ext uri="{BB962C8B-B14F-4D97-AF65-F5344CB8AC3E}">
        <p14:creationId xmlns:p14="http://schemas.microsoft.com/office/powerpoint/2010/main" val="972503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sz="4000" dirty="0">
                <a:solidFill>
                  <a:srgbClr val="F67B00"/>
                </a:solidFill>
                <a:effectLst>
                  <a:outerShdw blurRad="38100" dist="38100" dir="2700000" algn="tl">
                    <a:srgbClr val="000000"/>
                  </a:outerShdw>
                </a:effectLst>
                <a:latin typeface="Arial" charset="0"/>
                <a:cs typeface="Arial" charset="0"/>
              </a:rPr>
              <a:t>Globalisierung</a:t>
            </a:r>
            <a:br>
              <a:rPr lang="de-DE" sz="4000" dirty="0">
                <a:solidFill>
                  <a:srgbClr val="F67B00"/>
                </a:solidFill>
                <a:effectLst>
                  <a:outerShdw blurRad="38100" dist="38100" dir="2700000" algn="tl">
                    <a:srgbClr val="000000"/>
                  </a:outerShdw>
                </a:effectLst>
                <a:latin typeface="Arial" charset="0"/>
                <a:cs typeface="Arial" charset="0"/>
              </a:rPr>
            </a:br>
            <a:r>
              <a:rPr lang="de-DE" sz="4000" dirty="0">
                <a:solidFill>
                  <a:srgbClr val="F67B00"/>
                </a:solidFill>
                <a:effectLst>
                  <a:outerShdw blurRad="38100" dist="38100" dir="2700000" algn="tl">
                    <a:srgbClr val="000000"/>
                  </a:outerShdw>
                </a:effectLst>
                <a:latin typeface="Arial" charset="0"/>
                <a:cs typeface="Arial" charset="0"/>
              </a:rPr>
              <a:t> und ökonomische Durchdringung</a:t>
            </a:r>
            <a:endParaRPr lang="de-DE" sz="4000" b="1" dirty="0">
              <a:solidFill>
                <a:srgbClr val="FF6600"/>
              </a:solidFill>
            </a:endParaRPr>
          </a:p>
        </p:txBody>
      </p:sp>
      <p:sp>
        <p:nvSpPr>
          <p:cNvPr id="4" name="Inhaltsplatzhalter 3"/>
          <p:cNvSpPr>
            <a:spLocks noGrp="1"/>
          </p:cNvSpPr>
          <p:nvPr>
            <p:ph idx="1"/>
          </p:nvPr>
        </p:nvSpPr>
        <p:spPr>
          <a:xfrm>
            <a:off x="179512" y="1412776"/>
            <a:ext cx="8856984" cy="4710212"/>
          </a:xfrm>
        </p:spPr>
        <p:txBody>
          <a:bodyPr/>
          <a:lstStyle/>
          <a:p>
            <a:pPr eaLnBrk="1" hangingPunct="1"/>
            <a:r>
              <a:rPr lang="de-DE" altLang="de-DE" sz="2400" dirty="0" smtClean="0">
                <a:latin typeface="Arial" charset="0"/>
                <a:ea typeface="Arial" charset="0"/>
                <a:cs typeface="Arial" charset="0"/>
              </a:rPr>
              <a:t>Territoriale </a:t>
            </a:r>
            <a:r>
              <a:rPr lang="de-DE" altLang="de-DE" sz="2400" dirty="0">
                <a:latin typeface="Arial" charset="0"/>
                <a:ea typeface="Arial" charset="0"/>
                <a:cs typeface="Arial" charset="0"/>
              </a:rPr>
              <a:t>Durchdringung</a:t>
            </a:r>
          </a:p>
          <a:p>
            <a:pPr lvl="1" eaLnBrk="1" hangingPunct="1"/>
            <a:r>
              <a:rPr lang="de-DE" altLang="de-DE" sz="2000" dirty="0">
                <a:latin typeface="Arial" charset="0"/>
                <a:ea typeface="Arial" charset="0"/>
                <a:cs typeface="Arial" charset="0"/>
              </a:rPr>
              <a:t>Die weltweite Expansion der Märkte stößt an ihre Grenzen</a:t>
            </a:r>
          </a:p>
          <a:p>
            <a:pPr lvl="1" eaLnBrk="1" hangingPunct="1"/>
            <a:r>
              <a:rPr lang="de-DE" altLang="de-DE" sz="2000" dirty="0">
                <a:latin typeface="Arial" charset="0"/>
                <a:ea typeface="Arial" charset="0"/>
                <a:cs typeface="Arial" charset="0"/>
              </a:rPr>
              <a:t>Akkumulationskrise der globalen Wirtschaft</a:t>
            </a:r>
            <a:br>
              <a:rPr lang="de-DE" altLang="de-DE" sz="2000" dirty="0">
                <a:latin typeface="Arial" charset="0"/>
                <a:ea typeface="Arial" charset="0"/>
                <a:cs typeface="Arial" charset="0"/>
              </a:rPr>
            </a:br>
            <a:endParaRPr lang="de-DE" altLang="de-DE" sz="2000" dirty="0">
              <a:latin typeface="Arial" charset="0"/>
              <a:ea typeface="Arial" charset="0"/>
              <a:cs typeface="Arial" charset="0"/>
            </a:endParaRPr>
          </a:p>
          <a:p>
            <a:pPr eaLnBrk="1" hangingPunct="1"/>
            <a:r>
              <a:rPr lang="de-DE" altLang="de-DE" sz="2400" dirty="0">
                <a:latin typeface="Arial" charset="0"/>
                <a:ea typeface="Arial" charset="0"/>
                <a:cs typeface="Arial" charset="0"/>
              </a:rPr>
              <a:t>Alle Lebensbereiche wurden zur Ware</a:t>
            </a:r>
            <a:br>
              <a:rPr lang="de-DE" altLang="de-DE" sz="2400" dirty="0">
                <a:latin typeface="Arial" charset="0"/>
                <a:ea typeface="Arial" charset="0"/>
                <a:cs typeface="Arial" charset="0"/>
              </a:rPr>
            </a:br>
            <a:r>
              <a:rPr lang="de-DE" altLang="de-DE" sz="2400" dirty="0">
                <a:latin typeface="Arial" charset="0"/>
                <a:ea typeface="Arial" charset="0"/>
                <a:cs typeface="Arial" charset="0"/>
              </a:rPr>
              <a:t> </a:t>
            </a:r>
            <a:endParaRPr lang="de-DE" altLang="de-DE" sz="2400" dirty="0" smtClean="0">
              <a:latin typeface="Arial" charset="0"/>
              <a:ea typeface="Arial" charset="0"/>
              <a:cs typeface="Arial" charset="0"/>
            </a:endParaRPr>
          </a:p>
          <a:p>
            <a:pPr eaLnBrk="1" hangingPunct="1"/>
            <a:r>
              <a:rPr lang="de-DE" altLang="de-DE" sz="2400" dirty="0" smtClean="0">
                <a:latin typeface="Arial" charset="0"/>
                <a:ea typeface="Arial" charset="0"/>
                <a:cs typeface="Arial" charset="0"/>
              </a:rPr>
              <a:t>Die </a:t>
            </a:r>
            <a:r>
              <a:rPr lang="de-DE" altLang="de-DE" sz="2400" dirty="0">
                <a:latin typeface="Arial" charset="0"/>
                <a:ea typeface="Arial" charset="0"/>
                <a:cs typeface="Arial" charset="0"/>
              </a:rPr>
              <a:t>neuen Akteure</a:t>
            </a:r>
            <a:br>
              <a:rPr lang="de-DE" altLang="de-DE" sz="2400" dirty="0">
                <a:latin typeface="Arial" charset="0"/>
                <a:ea typeface="Arial" charset="0"/>
                <a:cs typeface="Arial" charset="0"/>
              </a:rPr>
            </a:br>
            <a:r>
              <a:rPr lang="de-DE" altLang="de-DE" sz="2000" dirty="0">
                <a:latin typeface="Arial" charset="0"/>
                <a:ea typeface="Arial" charset="0"/>
                <a:cs typeface="Arial" charset="0"/>
              </a:rPr>
              <a:t>die transnationalen Konzerne, die internationalen Institutionen wie IWF, Weltbank, WTO, G8 G20 und andere Netzwerke versetzen die Staaten in einen gegenseitigen Wettbewerb um die günstigsten Bedingungen.</a:t>
            </a:r>
            <a:endParaRPr lang="de-DE" altLang="de-DE" sz="2000" dirty="0"/>
          </a:p>
          <a:p>
            <a:pPr marL="0" indent="0" defTabSz="914400" eaLnBrk="1" fontAlgn="auto" hangingPunct="1">
              <a:spcBef>
                <a:spcPts val="0"/>
              </a:spcBef>
              <a:spcAft>
                <a:spcPts val="0"/>
              </a:spcAft>
              <a:buClr>
                <a:srgbClr val="A50021"/>
              </a:buClr>
              <a:buSzPct val="135000"/>
            </a:pPr>
            <a:endParaRPr lang="de-DE" altLang="de-DE" sz="2000" dirty="0" smtClean="0">
              <a:solidFill>
                <a:srgbClr val="FF0000"/>
              </a:solidFill>
              <a:sym typeface="Wingdings" pitchFamily="2" charset="2"/>
            </a:endParaRPr>
          </a:p>
        </p:txBody>
      </p:sp>
      <p:sp>
        <p:nvSpPr>
          <p:cNvPr id="2" name="Foliennummernplatzhalter 1"/>
          <p:cNvSpPr>
            <a:spLocks noGrp="1"/>
          </p:cNvSpPr>
          <p:nvPr>
            <p:ph type="sldNum" idx="11"/>
          </p:nvPr>
        </p:nvSpPr>
        <p:spPr/>
        <p:txBody>
          <a:bodyPr/>
          <a:lstStyle/>
          <a:p>
            <a:fld id="{CEE1F6A8-FEA4-40D3-AEBF-264FBC326267}" type="slidenum">
              <a:rPr lang="de-DE" smtClean="0"/>
              <a:pPr/>
              <a:t>3</a:t>
            </a:fld>
            <a:endParaRPr lang="de-DE"/>
          </a:p>
        </p:txBody>
      </p:sp>
      <p:sp>
        <p:nvSpPr>
          <p:cNvPr id="5" name="Datumsplatzhalter 4"/>
          <p:cNvSpPr>
            <a:spLocks noGrp="1"/>
          </p:cNvSpPr>
          <p:nvPr>
            <p:ph type="dt" idx="10"/>
          </p:nvPr>
        </p:nvSpPr>
        <p:spPr>
          <a:xfrm>
            <a:off x="3542505" y="6473780"/>
            <a:ext cx="2055813" cy="366712"/>
          </a:xfrm>
        </p:spPr>
        <p:txBody>
          <a:bodyPr/>
          <a:lstStyle/>
          <a:p>
            <a:r>
              <a:rPr lang="de-DE" smtClean="0"/>
              <a:t>Roland Süß </a:t>
            </a:r>
            <a:endParaRPr lang="de-DE" dirty="0"/>
          </a:p>
        </p:txBody>
      </p:sp>
    </p:spTree>
    <p:extLst>
      <p:ext uri="{BB962C8B-B14F-4D97-AF65-F5344CB8AC3E}">
        <p14:creationId xmlns:p14="http://schemas.microsoft.com/office/powerpoint/2010/main" val="1394416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a:xfrm>
            <a:off x="457200" y="0"/>
            <a:ext cx="8226425" cy="1196752"/>
          </a:xfrm>
        </p:spPr>
        <p:txBody>
          <a:bodyPr/>
          <a:lstStyle/>
          <a:p>
            <a:r>
              <a:rPr lang="de-DE" sz="3600" b="1" dirty="0" smtClean="0">
                <a:solidFill>
                  <a:srgbClr val="FF6600"/>
                </a:solidFill>
              </a:rPr>
              <a:t>Freihandel und Wachstumsversprechen</a:t>
            </a:r>
            <a:endParaRPr lang="de-DE" sz="3600" b="1" dirty="0">
              <a:solidFill>
                <a:srgbClr val="FF6600"/>
              </a:solidFill>
            </a:endParaRPr>
          </a:p>
        </p:txBody>
      </p:sp>
      <p:sp>
        <p:nvSpPr>
          <p:cNvPr id="37891" name="Rectangle 1027"/>
          <p:cNvSpPr>
            <a:spLocks noGrp="1" noChangeArrowheads="1"/>
          </p:cNvSpPr>
          <p:nvPr>
            <p:ph type="body" idx="1"/>
          </p:nvPr>
        </p:nvSpPr>
        <p:spPr>
          <a:xfrm>
            <a:off x="490123" y="980728"/>
            <a:ext cx="8226425" cy="5328592"/>
          </a:xfrm>
        </p:spPr>
        <p:txBody>
          <a:bodyPr/>
          <a:lstStyle/>
          <a:p>
            <a:pPr>
              <a:lnSpc>
                <a:spcPct val="90000"/>
              </a:lnSpc>
            </a:pPr>
            <a:r>
              <a:rPr lang="de-DE" sz="2400" b="1" dirty="0" smtClean="0"/>
              <a:t>Die klassischen Ökonomen Adam Smith und David Ricardo</a:t>
            </a:r>
          </a:p>
          <a:p>
            <a:pPr>
              <a:lnSpc>
                <a:spcPct val="90000"/>
              </a:lnSpc>
            </a:pPr>
            <a:r>
              <a:rPr lang="de-DE" sz="2400" b="1" dirty="0" smtClean="0"/>
              <a:t>Die Ideologie des Freihandels ist 250 Jahre alt</a:t>
            </a:r>
            <a:br>
              <a:rPr lang="de-DE" sz="2400" b="1" dirty="0" smtClean="0"/>
            </a:br>
            <a:r>
              <a:rPr lang="de-DE" sz="2000" b="1" dirty="0" smtClean="0"/>
              <a:t>gegen Merkantilismus gerichtet</a:t>
            </a:r>
          </a:p>
          <a:p>
            <a:pPr>
              <a:lnSpc>
                <a:spcPct val="90000"/>
              </a:lnSpc>
            </a:pPr>
            <a:r>
              <a:rPr lang="de-DE" sz="2000" b="1" dirty="0" smtClean="0"/>
              <a:t>Wirtschaftspolitik des Merkantilismus:</a:t>
            </a:r>
            <a:endParaRPr lang="de-DE" sz="2000" b="1" dirty="0"/>
          </a:p>
          <a:p>
            <a:pPr marL="457200" indent="-457200">
              <a:lnSpc>
                <a:spcPct val="90000"/>
              </a:lnSpc>
              <a:buFont typeface="Arial" panose="020B0604020202020204" pitchFamily="34" charset="0"/>
              <a:buChar char="•"/>
            </a:pPr>
            <a:r>
              <a:rPr lang="de-DE" sz="2000" b="1" dirty="0"/>
              <a:t>Erwirtschaftung von Überschüssen im Außenhandel. </a:t>
            </a:r>
            <a:r>
              <a:rPr lang="de-DE" sz="2000" b="1" dirty="0" smtClean="0"/>
              <a:t/>
            </a:r>
            <a:br>
              <a:rPr lang="de-DE" sz="2000" b="1" dirty="0" smtClean="0"/>
            </a:br>
            <a:r>
              <a:rPr lang="de-DE" sz="2000" b="1" dirty="0" smtClean="0"/>
              <a:t>Regierende fördern den Exporte und hemmten den Import</a:t>
            </a:r>
            <a:br>
              <a:rPr lang="de-DE" sz="2000" b="1" dirty="0" smtClean="0"/>
            </a:br>
            <a:r>
              <a:rPr lang="de-DE" sz="2000" b="1" dirty="0" smtClean="0"/>
              <a:t>um Devisen zu erwirtschaften </a:t>
            </a:r>
            <a:r>
              <a:rPr lang="de-DE" sz="1400" b="1" dirty="0" smtClean="0"/>
              <a:t>(um das teure Leben der Herrschenden zu finanzieren)</a:t>
            </a:r>
            <a:r>
              <a:rPr lang="de-DE" sz="2000" b="1" dirty="0" smtClean="0"/>
              <a:t/>
            </a:r>
            <a:br>
              <a:rPr lang="de-DE" sz="2000" b="1" dirty="0" smtClean="0"/>
            </a:br>
            <a:r>
              <a:rPr lang="de-DE" sz="2000" b="1" dirty="0" smtClean="0"/>
              <a:t>Umverteilung </a:t>
            </a:r>
            <a:r>
              <a:rPr lang="de-DE" sz="2000" dirty="0" smtClean="0"/>
              <a:t>durch Abgaben und Steuern</a:t>
            </a:r>
          </a:p>
          <a:p>
            <a:pPr marL="0" indent="0">
              <a:lnSpc>
                <a:spcPct val="90000"/>
              </a:lnSpc>
            </a:pPr>
            <a:r>
              <a:rPr lang="de-DE" sz="2000" dirty="0" smtClean="0"/>
              <a:t>Freihandel sollte diese Missstände beseitigen</a:t>
            </a:r>
          </a:p>
          <a:p>
            <a:pPr marL="0" indent="0">
              <a:lnSpc>
                <a:spcPct val="90000"/>
              </a:lnSpc>
            </a:pPr>
            <a:r>
              <a:rPr lang="de-DE" sz="2000" dirty="0" smtClean="0"/>
              <a:t>Die Versprechen:</a:t>
            </a:r>
          </a:p>
          <a:p>
            <a:pPr marL="457200" indent="-457200">
              <a:lnSpc>
                <a:spcPct val="90000"/>
              </a:lnSpc>
              <a:buFont typeface="Arial" panose="020B0604020202020204" pitchFamily="34" charset="0"/>
              <a:buChar char="•"/>
            </a:pPr>
            <a:r>
              <a:rPr lang="de-DE" sz="2000" b="1" dirty="0" smtClean="0"/>
              <a:t>Freihandel</a:t>
            </a:r>
            <a:r>
              <a:rPr lang="de-DE" sz="2000" dirty="0" smtClean="0"/>
              <a:t> vermehrt den Wohlstand aller</a:t>
            </a:r>
          </a:p>
          <a:p>
            <a:pPr marL="457200" indent="-457200">
              <a:lnSpc>
                <a:spcPct val="90000"/>
              </a:lnSpc>
              <a:buFont typeface="Arial" panose="020B0604020202020204" pitchFamily="34" charset="0"/>
              <a:buChar char="•"/>
            </a:pPr>
            <a:r>
              <a:rPr lang="de-DE" sz="2000" b="1" dirty="0"/>
              <a:t>Bei Öffnung der Grenzen für den internationalen Handel steigt das Volkseinkommen aller Länder, die sich daran </a:t>
            </a:r>
            <a:r>
              <a:rPr lang="de-DE" sz="2000" b="1" dirty="0" smtClean="0"/>
              <a:t>beteiligen</a:t>
            </a:r>
            <a:r>
              <a:rPr lang="de-DE" sz="2000" b="1" dirty="0"/>
              <a:t>.</a:t>
            </a:r>
            <a:endParaRPr lang="de-DE" sz="2000" dirty="0" smtClean="0"/>
          </a:p>
          <a:p>
            <a:pPr marL="457200" indent="-457200">
              <a:lnSpc>
                <a:spcPct val="90000"/>
              </a:lnSpc>
              <a:buFont typeface="Arial" panose="020B0604020202020204" pitchFamily="34" charset="0"/>
              <a:buChar char="•"/>
            </a:pPr>
            <a:r>
              <a:rPr lang="de-DE" sz="2000" b="1" dirty="0" smtClean="0"/>
              <a:t>Adam Smith</a:t>
            </a:r>
            <a:r>
              <a:rPr lang="de-DE" sz="2000" dirty="0" smtClean="0"/>
              <a:t>: Die </a:t>
            </a:r>
            <a:r>
              <a:rPr lang="de-DE" sz="2000" b="1" dirty="0" smtClean="0"/>
              <a:t>unsichtbare Hand der Märkte </a:t>
            </a:r>
            <a:r>
              <a:rPr lang="de-DE" sz="2000" dirty="0" smtClean="0"/>
              <a:t>sorgt für das optimale wirtschaftliche Ergebnis.</a:t>
            </a:r>
            <a:br>
              <a:rPr lang="de-DE" sz="2000" dirty="0" smtClean="0"/>
            </a:br>
            <a:r>
              <a:rPr lang="de-DE" sz="2000" dirty="0" smtClean="0"/>
              <a:t>Die </a:t>
            </a:r>
            <a:r>
              <a:rPr lang="de-DE" sz="2000" b="1" dirty="0" smtClean="0"/>
              <a:t>sichtbare Hand des Staates </a:t>
            </a:r>
            <a:r>
              <a:rPr lang="de-DE" sz="2000" dirty="0" smtClean="0"/>
              <a:t>- Marktversagen</a:t>
            </a:r>
          </a:p>
        </p:txBody>
      </p:sp>
      <p:sp>
        <p:nvSpPr>
          <p:cNvPr id="2" name="Foliennummernplatzhalter 1"/>
          <p:cNvSpPr>
            <a:spLocks noGrp="1"/>
          </p:cNvSpPr>
          <p:nvPr>
            <p:ph type="sldNum" idx="11"/>
          </p:nvPr>
        </p:nvSpPr>
        <p:spPr/>
        <p:txBody>
          <a:bodyPr/>
          <a:lstStyle/>
          <a:p>
            <a:fld id="{5A2739B4-96B1-4782-A317-2BB11251E961}" type="slidenum">
              <a:rPr lang="de-DE" smtClean="0"/>
              <a:pPr/>
              <a:t>4</a:t>
            </a:fld>
            <a:endParaRPr lang="de-DE"/>
          </a:p>
        </p:txBody>
      </p:sp>
      <p:sp>
        <p:nvSpPr>
          <p:cNvPr id="3" name="Datumsplatzhalter 2"/>
          <p:cNvSpPr>
            <a:spLocks noGrp="1"/>
          </p:cNvSpPr>
          <p:nvPr>
            <p:ph type="dt" idx="10"/>
          </p:nvPr>
        </p:nvSpPr>
        <p:spPr/>
        <p:txBody>
          <a:bodyPr/>
          <a:lstStyle/>
          <a:p>
            <a:r>
              <a:rPr lang="de-DE" smtClean="0"/>
              <a:t>Roland Süß </a:t>
            </a:r>
            <a:endParaRPr lang="de-DE"/>
          </a:p>
        </p:txBody>
      </p:sp>
    </p:spTree>
    <p:extLst>
      <p:ext uri="{BB962C8B-B14F-4D97-AF65-F5344CB8AC3E}">
        <p14:creationId xmlns:p14="http://schemas.microsoft.com/office/powerpoint/2010/main" val="1737199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a:xfrm>
            <a:off x="457200" y="0"/>
            <a:ext cx="8226425" cy="1196752"/>
          </a:xfrm>
        </p:spPr>
        <p:txBody>
          <a:bodyPr/>
          <a:lstStyle/>
          <a:p>
            <a:r>
              <a:rPr lang="de-DE" sz="3600" b="1" dirty="0" smtClean="0">
                <a:solidFill>
                  <a:srgbClr val="FF6600"/>
                </a:solidFill>
              </a:rPr>
              <a:t>Freihandel und Wachstumsversprechen</a:t>
            </a:r>
            <a:endParaRPr lang="de-DE" sz="3600" b="1" dirty="0">
              <a:solidFill>
                <a:srgbClr val="FF6600"/>
              </a:solidFill>
            </a:endParaRPr>
          </a:p>
        </p:txBody>
      </p:sp>
      <p:sp>
        <p:nvSpPr>
          <p:cNvPr id="37891" name="Rectangle 1027"/>
          <p:cNvSpPr>
            <a:spLocks noGrp="1" noChangeArrowheads="1"/>
          </p:cNvSpPr>
          <p:nvPr>
            <p:ph type="body" idx="1"/>
          </p:nvPr>
        </p:nvSpPr>
        <p:spPr>
          <a:xfrm>
            <a:off x="490123" y="1196752"/>
            <a:ext cx="8226425" cy="4350172"/>
          </a:xfrm>
        </p:spPr>
        <p:txBody>
          <a:bodyPr/>
          <a:lstStyle/>
          <a:p>
            <a:pPr>
              <a:lnSpc>
                <a:spcPct val="90000"/>
              </a:lnSpc>
            </a:pPr>
            <a:r>
              <a:rPr lang="de-DE" sz="2400" b="1" dirty="0" smtClean="0"/>
              <a:t>Die klassischen Ökonomen Adam Smith und David Ricardo</a:t>
            </a:r>
          </a:p>
          <a:p>
            <a:pPr>
              <a:lnSpc>
                <a:spcPct val="90000"/>
              </a:lnSpc>
            </a:pPr>
            <a:endParaRPr lang="de-DE" sz="2400" b="1" dirty="0" smtClean="0"/>
          </a:p>
          <a:p>
            <a:pPr>
              <a:lnSpc>
                <a:spcPct val="90000"/>
              </a:lnSpc>
              <a:buFont typeface="Arial" panose="020B0604020202020204" pitchFamily="34" charset="0"/>
              <a:buChar char="•"/>
            </a:pPr>
            <a:r>
              <a:rPr lang="de-DE" sz="2000" b="1" dirty="0" smtClean="0"/>
              <a:t>Ricardos Komparativer </a:t>
            </a:r>
            <a:r>
              <a:rPr lang="de-DE" sz="2000" b="1" dirty="0"/>
              <a:t>(vergleichsweise) </a:t>
            </a:r>
            <a:r>
              <a:rPr lang="de-DE" sz="2000" b="1" dirty="0" smtClean="0"/>
              <a:t>Kostenvorteil </a:t>
            </a:r>
            <a:r>
              <a:rPr lang="de-DE" sz="2000" b="1" dirty="0"/>
              <a:t>(Wein-Tuch)</a:t>
            </a:r>
            <a:br>
              <a:rPr lang="de-DE" sz="2000" b="1" dirty="0"/>
            </a:br>
            <a:r>
              <a:rPr lang="de-DE" sz="2000" b="1" dirty="0"/>
              <a:t>Jedes Land profitiert, wenn es sich auf Produktion und Export jener Güter spezialisiert, die es zu relativ niedrigen Kosten herstellen kann</a:t>
            </a:r>
            <a:r>
              <a:rPr lang="de-DE" sz="2000" b="1" dirty="0" smtClean="0"/>
              <a:t>.</a:t>
            </a:r>
          </a:p>
          <a:p>
            <a:pPr>
              <a:lnSpc>
                <a:spcPct val="90000"/>
              </a:lnSpc>
              <a:buFont typeface="Arial" panose="020B0604020202020204" pitchFamily="34" charset="0"/>
              <a:buChar char="•"/>
            </a:pPr>
            <a:r>
              <a:rPr lang="de-DE" sz="2000" b="1" dirty="0" smtClean="0"/>
              <a:t>„Nachholende Entwicklung“ </a:t>
            </a:r>
            <a:br>
              <a:rPr lang="de-DE" sz="2000" b="1" dirty="0" smtClean="0"/>
            </a:br>
            <a:r>
              <a:rPr lang="de-DE" sz="2000" dirty="0" smtClean="0"/>
              <a:t>Spezialisierung </a:t>
            </a:r>
            <a:r>
              <a:rPr lang="de-DE" sz="2000" dirty="0" smtClean="0">
                <a:sym typeface="Wingdings" panose="05000000000000000000" pitchFamily="2" charset="2"/>
              </a:rPr>
              <a:t> Verschuldung  Strukturanpassungsprogramme</a:t>
            </a:r>
            <a:br>
              <a:rPr lang="de-DE" sz="2000" dirty="0" smtClean="0">
                <a:sym typeface="Wingdings" panose="05000000000000000000" pitchFamily="2" charset="2"/>
              </a:rPr>
            </a:br>
            <a:r>
              <a:rPr lang="de-DE" sz="2000" dirty="0" smtClean="0">
                <a:sym typeface="Wingdings" panose="05000000000000000000" pitchFamily="2" charset="2"/>
              </a:rPr>
              <a:t>Krise in Europa</a:t>
            </a:r>
          </a:p>
        </p:txBody>
      </p:sp>
      <p:sp>
        <p:nvSpPr>
          <p:cNvPr id="2" name="Foliennummernplatzhalter 1"/>
          <p:cNvSpPr>
            <a:spLocks noGrp="1"/>
          </p:cNvSpPr>
          <p:nvPr>
            <p:ph type="sldNum" idx="11"/>
          </p:nvPr>
        </p:nvSpPr>
        <p:spPr/>
        <p:txBody>
          <a:bodyPr/>
          <a:lstStyle/>
          <a:p>
            <a:fld id="{5A2739B4-96B1-4782-A317-2BB11251E961}" type="slidenum">
              <a:rPr lang="de-DE" smtClean="0"/>
              <a:pPr/>
              <a:t>5</a:t>
            </a:fld>
            <a:endParaRPr lang="de-DE"/>
          </a:p>
        </p:txBody>
      </p:sp>
      <p:sp>
        <p:nvSpPr>
          <p:cNvPr id="3" name="Datumsplatzhalter 2"/>
          <p:cNvSpPr>
            <a:spLocks noGrp="1"/>
          </p:cNvSpPr>
          <p:nvPr>
            <p:ph type="dt" idx="10"/>
          </p:nvPr>
        </p:nvSpPr>
        <p:spPr/>
        <p:txBody>
          <a:bodyPr/>
          <a:lstStyle/>
          <a:p>
            <a:r>
              <a:rPr lang="de-DE" smtClean="0"/>
              <a:t>Roland Süß </a:t>
            </a:r>
            <a:endParaRPr lang="de-DE"/>
          </a:p>
        </p:txBody>
      </p:sp>
    </p:spTree>
    <p:extLst>
      <p:ext uri="{BB962C8B-B14F-4D97-AF65-F5344CB8AC3E}">
        <p14:creationId xmlns:p14="http://schemas.microsoft.com/office/powerpoint/2010/main" val="941904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556792"/>
            <a:ext cx="8226425" cy="4566196"/>
          </a:xfrm>
        </p:spPr>
        <p:txBody>
          <a:bodyPr/>
          <a:lstStyle/>
          <a:p>
            <a:r>
              <a:rPr lang="de-DE" altLang="de-DE" sz="1800" i="1" dirty="0"/>
              <a:t> </a:t>
            </a:r>
            <a:r>
              <a:rPr lang="de-DE" altLang="de-DE" sz="1800" i="1" dirty="0" smtClean="0"/>
              <a:t>    </a:t>
            </a:r>
            <a:r>
              <a:rPr lang="de-DE" altLang="de-DE" sz="1800" b="1" i="1" dirty="0" smtClean="0"/>
              <a:t>„</a:t>
            </a:r>
            <a:r>
              <a:rPr lang="de-DE" altLang="de-DE" sz="1800" b="1" i="1" dirty="0"/>
              <a:t>Jahrhundertelang hat England auf den Zollschutz vertraut und ihn bis zu den letzten Konsequenzen entwickelt und hierdurch zufriedenstellende Ergebnisse erzielt. Es besteht kein Zweifel darüber, dass es seine derzeitige Macht diesem System verdankt. Nach zwei Jahrhunderten hat es England für günstig befunden, den Freihandel zu wählen, da es der Ansicht ist, dass der Zollschutz ihm nichts mehr zu bieten hat. Nun gut, meine Herren; die Kenntnis, die ich über mein Land besitze, veranlasst mich zu dem Glauben, dass in zweihundert Jahren Amerika, wenn es aus dem Zollschutz alles erhalten haben wird, was dieser ihm bieten kann, ebenfalls den Freihandel wählen wird</a:t>
            </a:r>
            <a:r>
              <a:rPr lang="de-DE" altLang="de-DE" sz="1800" b="1" i="1" dirty="0" smtClean="0"/>
              <a:t>“.</a:t>
            </a:r>
          </a:p>
          <a:p>
            <a:r>
              <a:rPr lang="de-DE" altLang="de-DE" sz="2000" dirty="0" smtClean="0"/>
              <a:t>Ulysses </a:t>
            </a:r>
            <a:r>
              <a:rPr lang="de-DE" altLang="de-DE" sz="2000" b="1" dirty="0"/>
              <a:t>Grant</a:t>
            </a:r>
            <a:r>
              <a:rPr lang="de-DE" altLang="de-DE" sz="2000" dirty="0"/>
              <a:t> 1865, der kurz darauf Präsident der Vereinigten Staaten wurde.</a:t>
            </a:r>
          </a:p>
          <a:p>
            <a:r>
              <a:rPr lang="de-DE" altLang="de-DE" sz="1400" dirty="0"/>
              <a:t>Zitiert von Andre </a:t>
            </a:r>
            <a:r>
              <a:rPr lang="de-DE" altLang="de-DE" sz="1400" dirty="0" err="1"/>
              <a:t>Grunder</a:t>
            </a:r>
            <a:r>
              <a:rPr lang="de-DE" altLang="de-DE" sz="1400" dirty="0"/>
              <a:t> Frank, „</a:t>
            </a:r>
            <a:r>
              <a:rPr lang="de-DE" altLang="de-DE" sz="1400" dirty="0" err="1"/>
              <a:t>Capitalism</a:t>
            </a:r>
            <a:r>
              <a:rPr lang="de-DE" altLang="de-DE" sz="1400" dirty="0"/>
              <a:t> </a:t>
            </a:r>
            <a:r>
              <a:rPr lang="de-DE" altLang="de-DE" sz="1400" dirty="0" err="1"/>
              <a:t>and</a:t>
            </a:r>
            <a:r>
              <a:rPr lang="de-DE" altLang="de-DE" sz="1400" dirty="0"/>
              <a:t> </a:t>
            </a:r>
            <a:r>
              <a:rPr lang="de-DE" altLang="de-DE" sz="1400" dirty="0" err="1"/>
              <a:t>Underdevelopment</a:t>
            </a:r>
            <a:r>
              <a:rPr lang="de-DE" altLang="de-DE" sz="1400" dirty="0"/>
              <a:t> in </a:t>
            </a:r>
            <a:r>
              <a:rPr lang="de-DE" altLang="de-DE" sz="1400" dirty="0" err="1"/>
              <a:t>Latin</a:t>
            </a:r>
            <a:r>
              <a:rPr lang="de-DE" altLang="de-DE" sz="1400" dirty="0"/>
              <a:t> Amerika“, New </a:t>
            </a:r>
            <a:r>
              <a:rPr lang="de-DE" altLang="de-DE" sz="1400" dirty="0" err="1"/>
              <a:t>Jork</a:t>
            </a:r>
            <a:r>
              <a:rPr lang="de-DE" altLang="de-DE" sz="1400" dirty="0"/>
              <a:t>, 1967</a:t>
            </a:r>
          </a:p>
          <a:p>
            <a:r>
              <a:rPr lang="de-DE" altLang="de-DE" sz="1400" dirty="0"/>
              <a:t>Aus: Die offenen Adern Lateinamerikas von Eduardo </a:t>
            </a:r>
            <a:r>
              <a:rPr lang="de-DE" altLang="de-DE" sz="1400" dirty="0" err="1"/>
              <a:t>Galeano</a:t>
            </a:r>
            <a:r>
              <a:rPr lang="de-DE" altLang="de-DE" sz="1400" dirty="0"/>
              <a:t> </a:t>
            </a:r>
            <a:r>
              <a:rPr lang="de-DE" altLang="de-DE" sz="1400" dirty="0" smtClean="0"/>
              <a:t>S.228</a:t>
            </a:r>
          </a:p>
          <a:p>
            <a:pPr marL="0" indent="0" algn="ctr">
              <a:lnSpc>
                <a:spcPct val="90000"/>
              </a:lnSpc>
            </a:pPr>
            <a:r>
              <a:rPr lang="de-DE" sz="2000" b="1" dirty="0" smtClean="0"/>
              <a:t>Freihandel </a:t>
            </a:r>
            <a:r>
              <a:rPr lang="de-DE" sz="2000" b="1" dirty="0"/>
              <a:t>hilft meist nur den ökonomisch </a:t>
            </a:r>
            <a:r>
              <a:rPr lang="de-DE" sz="2000" b="1" dirty="0" smtClean="0"/>
              <a:t>Starken</a:t>
            </a:r>
          </a:p>
          <a:p>
            <a:pPr marL="0" indent="0" algn="ctr">
              <a:lnSpc>
                <a:spcPct val="90000"/>
              </a:lnSpc>
            </a:pPr>
            <a:r>
              <a:rPr lang="de-DE" sz="2000" b="1" dirty="0" smtClean="0"/>
              <a:t>Freihandel ist eine Ideologie der Mächtigen</a:t>
            </a:r>
            <a:endParaRPr lang="de-DE" sz="2000"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6</a:t>
            </a:fld>
            <a:endParaRPr lang="de-DE"/>
          </a:p>
        </p:txBody>
      </p:sp>
      <p:sp>
        <p:nvSpPr>
          <p:cNvPr id="2" name="Textfeld 1"/>
          <p:cNvSpPr txBox="1"/>
          <p:nvPr/>
        </p:nvSpPr>
        <p:spPr>
          <a:xfrm>
            <a:off x="395536" y="620688"/>
            <a:ext cx="8280920" cy="830997"/>
          </a:xfrm>
          <a:prstGeom prst="rect">
            <a:avLst/>
          </a:prstGeom>
          <a:noFill/>
        </p:spPr>
        <p:txBody>
          <a:bodyPr wrap="square" rtlCol="0">
            <a:spAutoFit/>
          </a:bodyPr>
          <a:lstStyle/>
          <a:p>
            <a:pPr algn="ctr"/>
            <a:r>
              <a:rPr lang="de-DE" sz="2400" b="1" dirty="0" smtClean="0">
                <a:solidFill>
                  <a:srgbClr val="FF6600"/>
                </a:solidFill>
              </a:rPr>
              <a:t>Historische Erfahrung: Industrieländer wurden durch Protektionismus reich, nicht durch Freihandel</a:t>
            </a:r>
            <a:endParaRPr lang="de-DE" sz="2400" dirty="0">
              <a:solidFill>
                <a:srgbClr val="FF6600"/>
              </a:solidFill>
            </a:endParaRPr>
          </a:p>
        </p:txBody>
      </p:sp>
    </p:spTree>
    <p:extLst>
      <p:ext uri="{BB962C8B-B14F-4D97-AF65-F5344CB8AC3E}">
        <p14:creationId xmlns:p14="http://schemas.microsoft.com/office/powerpoint/2010/main" val="2110019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FF6600"/>
                </a:solidFill>
              </a:rPr>
              <a:t>20 Jahre NAFTA</a:t>
            </a:r>
            <a:endParaRPr lang="de-DE" dirty="0"/>
          </a:p>
        </p:txBody>
      </p:sp>
      <p:sp>
        <p:nvSpPr>
          <p:cNvPr id="3" name="Inhaltsplatzhalter 2"/>
          <p:cNvSpPr>
            <a:spLocks noGrp="1"/>
          </p:cNvSpPr>
          <p:nvPr>
            <p:ph idx="1"/>
          </p:nvPr>
        </p:nvSpPr>
        <p:spPr>
          <a:xfrm>
            <a:off x="457200" y="980728"/>
            <a:ext cx="8226425" cy="2232248"/>
          </a:xfrm>
        </p:spPr>
        <p:txBody>
          <a:bodyPr/>
          <a:lstStyle/>
          <a:p>
            <a:pPr algn="ctr"/>
            <a:r>
              <a:rPr lang="de-DE" sz="2400" dirty="0" smtClean="0"/>
              <a:t>Nordatlantische Freihandelszone</a:t>
            </a:r>
          </a:p>
          <a:p>
            <a:pPr marL="457200" indent="-457200">
              <a:buFont typeface="Arial" panose="020B0604020202020204" pitchFamily="34" charset="0"/>
              <a:buChar char="•"/>
            </a:pPr>
            <a:r>
              <a:rPr lang="de-DE" sz="1800" dirty="0" smtClean="0"/>
              <a:t>Am 1. Januar 1994 trat das Abkommen in Kraft</a:t>
            </a:r>
          </a:p>
          <a:p>
            <a:pPr marL="457200" indent="-457200">
              <a:buFont typeface="Arial" panose="020B0604020202020204" pitchFamily="34" charset="0"/>
              <a:buChar char="•"/>
            </a:pPr>
            <a:r>
              <a:rPr lang="de-DE" sz="1800" dirty="0" smtClean="0"/>
              <a:t>Der Handel zwischen den Mitgliedern hat sich erhöht</a:t>
            </a:r>
          </a:p>
          <a:p>
            <a:pPr marL="457200" indent="-457200">
              <a:buFont typeface="Arial" panose="020B0604020202020204" pitchFamily="34" charset="0"/>
              <a:buChar char="•"/>
            </a:pPr>
            <a:r>
              <a:rPr lang="de-DE" sz="1800" dirty="0" smtClean="0"/>
              <a:t>Hochsubventionierter US-Mais führt zum Ruin vieler Kleinbauern in Mexiko</a:t>
            </a:r>
          </a:p>
          <a:p>
            <a:pPr marL="457200" indent="-457200">
              <a:buFont typeface="Arial" panose="020B0604020202020204" pitchFamily="34" charset="0"/>
              <a:buChar char="•"/>
            </a:pPr>
            <a:r>
              <a:rPr lang="de-DE" sz="1800" dirty="0" smtClean="0"/>
              <a:t>Statt neue Arbeitsplätze in der USA zu schaffen, vernichtete NAFTA 700.000 Arbeitsplätze  (</a:t>
            </a:r>
            <a:r>
              <a:rPr lang="de-DE" sz="1800" dirty="0" err="1" smtClean="0"/>
              <a:t>Economic</a:t>
            </a:r>
            <a:r>
              <a:rPr lang="de-DE" sz="1800" dirty="0" smtClean="0"/>
              <a:t> </a:t>
            </a:r>
            <a:r>
              <a:rPr lang="de-DE" sz="1800" dirty="0" err="1" smtClean="0"/>
              <a:t>Policy</a:t>
            </a:r>
            <a:r>
              <a:rPr lang="de-DE" sz="1800" dirty="0" smtClean="0"/>
              <a:t> Institute)</a:t>
            </a:r>
          </a:p>
          <a:p>
            <a:pPr marL="0" indent="0"/>
            <a:endParaRPr lang="de-DE" sz="2000" dirty="0"/>
          </a:p>
        </p:txBody>
      </p:sp>
      <p:sp>
        <p:nvSpPr>
          <p:cNvPr id="4" name="Datumsplatzhalter 3"/>
          <p:cNvSpPr>
            <a:spLocks noGrp="1"/>
          </p:cNvSpPr>
          <p:nvPr>
            <p:ph type="dt" idx="10"/>
          </p:nvPr>
        </p:nvSpPr>
        <p:spPr/>
        <p:txBody>
          <a:bodyPr/>
          <a:lstStyle/>
          <a:p>
            <a:r>
              <a:rPr lang="de-DE" smtClean="0"/>
              <a:t>Roland Süß </a:t>
            </a:r>
            <a:endParaRPr lang="de-DE"/>
          </a:p>
        </p:txBody>
      </p:sp>
      <p:sp>
        <p:nvSpPr>
          <p:cNvPr id="5" name="Foliennummernplatzhalter 4"/>
          <p:cNvSpPr>
            <a:spLocks noGrp="1"/>
          </p:cNvSpPr>
          <p:nvPr>
            <p:ph type="sldNum" idx="11"/>
          </p:nvPr>
        </p:nvSpPr>
        <p:spPr/>
        <p:txBody>
          <a:bodyPr/>
          <a:lstStyle/>
          <a:p>
            <a:fld id="{5A2739B4-96B1-4782-A317-2BB11251E961}" type="slidenum">
              <a:rPr lang="de-DE" smtClean="0"/>
              <a:pPr/>
              <a:t>7</a:t>
            </a:fld>
            <a:endParaRPr lang="de-D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3645024"/>
            <a:ext cx="4462463"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2565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b="1" dirty="0" smtClean="0">
                <a:solidFill>
                  <a:srgbClr val="FF6600"/>
                </a:solidFill>
              </a:rPr>
              <a:t>Entwicklung Freihandel</a:t>
            </a:r>
            <a:endParaRPr lang="de-DE" b="1" dirty="0">
              <a:solidFill>
                <a:srgbClr val="FF6600"/>
              </a:solidFill>
            </a:endParaRPr>
          </a:p>
        </p:txBody>
      </p:sp>
      <p:sp>
        <p:nvSpPr>
          <p:cNvPr id="4" name="Inhaltsplatzhalter 3"/>
          <p:cNvSpPr>
            <a:spLocks noGrp="1"/>
          </p:cNvSpPr>
          <p:nvPr>
            <p:ph idx="1"/>
          </p:nvPr>
        </p:nvSpPr>
        <p:spPr>
          <a:xfrm>
            <a:off x="179512" y="1412776"/>
            <a:ext cx="8856984" cy="4710212"/>
          </a:xfrm>
        </p:spPr>
        <p:txBody>
          <a:bodyPr/>
          <a:lstStyle/>
          <a:p>
            <a:pPr>
              <a:buClr>
                <a:srgbClr val="A50021"/>
              </a:buClr>
              <a:buSzPct val="135000"/>
              <a:buFont typeface="Wingdings 3" pitchFamily="18" charset="2"/>
              <a:buChar char="_"/>
            </a:pPr>
            <a:r>
              <a:rPr lang="de-DE" sz="2000" b="1" dirty="0" smtClean="0">
                <a:solidFill>
                  <a:srgbClr val="C00000"/>
                </a:solidFill>
                <a:latin typeface="Arial" panose="020B0604020202020204" pitchFamily="34" charset="0"/>
                <a:cs typeface="Arial" panose="020B0604020202020204" pitchFamily="34" charset="0"/>
              </a:rPr>
              <a:t>1944</a:t>
            </a:r>
            <a:r>
              <a:rPr lang="de-DE" sz="2000" b="1" dirty="0">
                <a:solidFill>
                  <a:srgbClr val="C00000"/>
                </a:solidFill>
                <a:latin typeface="Arial" panose="020B0604020202020204" pitchFamily="34" charset="0"/>
                <a:cs typeface="Arial" panose="020B0604020202020204" pitchFamily="34" charset="0"/>
              </a:rPr>
              <a:t>:</a:t>
            </a:r>
            <a:r>
              <a:rPr lang="de-DE" sz="2000" dirty="0">
                <a:latin typeface="Arial" panose="020B0604020202020204" pitchFamily="34" charset="0"/>
                <a:cs typeface="Arial" panose="020B0604020202020204" pitchFamily="34" charset="0"/>
              </a:rPr>
              <a:t> </a:t>
            </a:r>
            <a:r>
              <a:rPr lang="de-DE" altLang="de-DE" sz="2000" dirty="0"/>
              <a:t>Gründung </a:t>
            </a:r>
            <a:r>
              <a:rPr lang="de-DE" altLang="de-DE" sz="2000" b="1" dirty="0"/>
              <a:t>IWF und Weltbank</a:t>
            </a:r>
            <a:r>
              <a:rPr lang="de-DE" altLang="de-DE" sz="2000" dirty="0"/>
              <a:t>, </a:t>
            </a:r>
            <a:br>
              <a:rPr lang="de-DE" altLang="de-DE" sz="2000" dirty="0"/>
            </a:br>
            <a:r>
              <a:rPr lang="de-DE" altLang="de-DE" sz="2000" dirty="0"/>
              <a:t>	International Trade Organisation (</a:t>
            </a:r>
            <a:r>
              <a:rPr lang="de-DE" altLang="de-DE" sz="2000" b="1" dirty="0"/>
              <a:t>ITO</a:t>
            </a:r>
            <a:r>
              <a:rPr lang="de-DE" altLang="de-DE" sz="2000" dirty="0"/>
              <a:t>) </a:t>
            </a:r>
            <a:r>
              <a:rPr lang="de-DE" altLang="de-DE" sz="2000" dirty="0" smtClean="0"/>
              <a:t>angestrebt</a:t>
            </a:r>
            <a:endParaRPr lang="de-DE" sz="2000" dirty="0" smtClean="0">
              <a:latin typeface="Arial" panose="020B0604020202020204" pitchFamily="34" charset="0"/>
              <a:cs typeface="Arial" panose="020B0604020202020204" pitchFamily="34" charset="0"/>
            </a:endParaRPr>
          </a:p>
          <a:p>
            <a:pPr>
              <a:buClr>
                <a:srgbClr val="A50021"/>
              </a:buClr>
              <a:buSzPct val="135000"/>
              <a:buFont typeface="Wingdings 3" pitchFamily="18" charset="2"/>
              <a:buChar char="_"/>
            </a:pPr>
            <a:r>
              <a:rPr lang="de-DE" sz="2000" b="1" dirty="0" smtClean="0">
                <a:solidFill>
                  <a:srgbClr val="C00000"/>
                </a:solidFill>
                <a:latin typeface="Arial" panose="020B0604020202020204" pitchFamily="34" charset="0"/>
                <a:cs typeface="Arial" panose="020B0604020202020204" pitchFamily="34" charset="0"/>
              </a:rPr>
              <a:t>1948:</a:t>
            </a:r>
            <a:r>
              <a:rPr lang="de-DE" sz="2000" dirty="0" smtClean="0">
                <a:latin typeface="Arial" panose="020B0604020202020204" pitchFamily="34" charset="0"/>
                <a:cs typeface="Arial" panose="020B0604020202020204" pitchFamily="34" charset="0"/>
              </a:rPr>
              <a:t> </a:t>
            </a:r>
            <a:r>
              <a:rPr lang="de-DE" altLang="de-DE" sz="2000" b="1" dirty="0" smtClean="0"/>
              <a:t>GATT </a:t>
            </a:r>
            <a:r>
              <a:rPr lang="de-DE" altLang="de-DE" sz="2000" dirty="0" smtClean="0"/>
              <a:t>(General Agreement on </a:t>
            </a:r>
            <a:r>
              <a:rPr lang="de-DE" altLang="de-DE" sz="2000" dirty="0" err="1" smtClean="0"/>
              <a:t>Tariffs</a:t>
            </a:r>
            <a:r>
              <a:rPr lang="de-DE" altLang="de-DE" sz="2000" dirty="0" smtClean="0"/>
              <a:t> </a:t>
            </a:r>
            <a:r>
              <a:rPr lang="de-DE" altLang="de-DE" sz="2000" dirty="0" err="1" smtClean="0"/>
              <a:t>and</a:t>
            </a:r>
            <a:r>
              <a:rPr lang="de-DE" altLang="de-DE" sz="2000" dirty="0" smtClean="0"/>
              <a:t> Trade) =</a:t>
            </a:r>
            <a:r>
              <a:rPr lang="de-DE" altLang="de-DE" sz="2000" dirty="0" smtClean="0">
                <a:sym typeface="Wingdings" pitchFamily="2" charset="2"/>
              </a:rPr>
              <a:t> </a:t>
            </a:r>
            <a:br>
              <a:rPr lang="de-DE" altLang="de-DE" sz="2000" dirty="0" smtClean="0">
                <a:sym typeface="Wingdings" pitchFamily="2" charset="2"/>
              </a:rPr>
            </a:br>
            <a:r>
              <a:rPr lang="de-DE" altLang="de-DE" sz="2000" dirty="0" smtClean="0">
                <a:sym typeface="Wingdings" pitchFamily="2" charset="2"/>
              </a:rPr>
              <a:t>	Allgemeine Zoll- und Handelsabkommen - Handel Liberalisieren</a:t>
            </a:r>
          </a:p>
          <a:p>
            <a:pPr>
              <a:buClr>
                <a:srgbClr val="A50021"/>
              </a:buClr>
              <a:buSzPct val="135000"/>
              <a:buFont typeface="Wingdings 3" pitchFamily="18" charset="2"/>
              <a:buNone/>
            </a:pPr>
            <a:r>
              <a:rPr lang="de-DE" altLang="de-DE" sz="2000" dirty="0"/>
              <a:t>		</a:t>
            </a:r>
            <a:r>
              <a:rPr lang="de-DE" altLang="de-DE" sz="2000" dirty="0">
                <a:sym typeface="Wingdings" pitchFamily="2" charset="2"/>
              </a:rPr>
              <a:t> Zollsenkung, </a:t>
            </a:r>
            <a:r>
              <a:rPr lang="de-DE" altLang="de-DE" sz="2000" dirty="0" smtClean="0">
                <a:sym typeface="Wingdings" pitchFamily="2" charset="2"/>
              </a:rPr>
              <a:t>Marktöffnung</a:t>
            </a:r>
          </a:p>
          <a:p>
            <a:pPr>
              <a:buClr>
                <a:srgbClr val="A50021"/>
              </a:buClr>
              <a:buSzPct val="135000"/>
              <a:buFont typeface="Wingdings 3" pitchFamily="18" charset="2"/>
              <a:buChar char="_"/>
            </a:pPr>
            <a:r>
              <a:rPr lang="de-DE" altLang="de-DE" sz="2000" dirty="0">
                <a:sym typeface="Wingdings" pitchFamily="2" charset="2"/>
              </a:rPr>
              <a:t> 	</a:t>
            </a:r>
            <a:r>
              <a:rPr lang="de-DE" altLang="de-DE" sz="2000" b="1" dirty="0">
                <a:solidFill>
                  <a:srgbClr val="C00000"/>
                </a:solidFill>
                <a:latin typeface="Arial" panose="020B0604020202020204" pitchFamily="34" charset="0"/>
                <a:cs typeface="Arial" panose="020B0604020202020204" pitchFamily="34" charset="0"/>
                <a:sym typeface="Wingdings" pitchFamily="2" charset="2"/>
              </a:rPr>
              <a:t>1964: </a:t>
            </a:r>
            <a:r>
              <a:rPr lang="de-DE" altLang="de-DE" sz="2000" b="1" dirty="0">
                <a:sym typeface="Wingdings" pitchFamily="2" charset="2"/>
              </a:rPr>
              <a:t>UNCTAD</a:t>
            </a:r>
            <a:r>
              <a:rPr lang="de-DE" altLang="de-DE" sz="2000" dirty="0">
                <a:sym typeface="Wingdings" pitchFamily="2" charset="2"/>
              </a:rPr>
              <a:t> United </a:t>
            </a:r>
            <a:r>
              <a:rPr lang="de-DE" altLang="de-DE" sz="2000" dirty="0" err="1">
                <a:sym typeface="Wingdings" pitchFamily="2" charset="2"/>
              </a:rPr>
              <a:t>Nations</a:t>
            </a:r>
            <a:r>
              <a:rPr lang="de-DE" altLang="de-DE" sz="2000" dirty="0">
                <a:sym typeface="Wingdings" pitchFamily="2" charset="2"/>
              </a:rPr>
              <a:t> Conference on Trade </a:t>
            </a:r>
            <a:r>
              <a:rPr lang="de-DE" altLang="de-DE" sz="2000" dirty="0" err="1">
                <a:sym typeface="Wingdings" pitchFamily="2" charset="2"/>
              </a:rPr>
              <a:t>and</a:t>
            </a:r>
            <a:r>
              <a:rPr lang="de-DE" altLang="de-DE" sz="2000" dirty="0">
                <a:sym typeface="Wingdings" pitchFamily="2" charset="2"/>
              </a:rPr>
              <a:t> Development</a:t>
            </a:r>
          </a:p>
          <a:p>
            <a:pPr lvl="1">
              <a:buClr>
                <a:srgbClr val="A50021"/>
              </a:buClr>
              <a:buSzPct val="135000"/>
              <a:buFont typeface="Wingdings 3" pitchFamily="18" charset="2"/>
              <a:buChar char="_"/>
            </a:pPr>
            <a:r>
              <a:rPr lang="de-DE" altLang="de-DE" sz="1600" dirty="0">
                <a:sym typeface="Wingdings" pitchFamily="2" charset="2"/>
              </a:rPr>
              <a:t>   Welthandels- und </a:t>
            </a:r>
            <a:r>
              <a:rPr lang="de-DE" altLang="de-DE" sz="1600" dirty="0" smtClean="0">
                <a:sym typeface="Wingdings" pitchFamily="2" charset="2"/>
              </a:rPr>
              <a:t>Entwicklungskonferenz</a:t>
            </a:r>
          </a:p>
          <a:p>
            <a:pPr lvl="1">
              <a:buClr>
                <a:srgbClr val="A50021"/>
              </a:buClr>
              <a:buSzPct val="135000"/>
              <a:buFont typeface="Wingdings 3" pitchFamily="18" charset="2"/>
              <a:buChar char="_"/>
            </a:pPr>
            <a:r>
              <a:rPr lang="de-DE" altLang="de-DE" sz="1600" dirty="0" smtClean="0">
                <a:sym typeface="Wingdings" pitchFamily="2" charset="2"/>
              </a:rPr>
              <a:t>    Ziel: Neue Weltwirtschaftsordnung</a:t>
            </a:r>
          </a:p>
          <a:p>
            <a:pPr marL="457200" lvl="1" indent="0">
              <a:buClr>
                <a:srgbClr val="A50021"/>
              </a:buClr>
              <a:buSzPct val="135000"/>
            </a:pPr>
            <a:endParaRPr lang="de-DE" altLang="de-DE" sz="1600" dirty="0">
              <a:sym typeface="Wingdings" pitchFamily="2" charset="2"/>
            </a:endParaRPr>
          </a:p>
          <a:p>
            <a:pPr>
              <a:buClr>
                <a:srgbClr val="A50021"/>
              </a:buClr>
              <a:buSzPct val="135000"/>
              <a:buFont typeface="Wingdings 3" pitchFamily="18" charset="2"/>
              <a:buChar char="_"/>
            </a:pPr>
            <a:r>
              <a:rPr lang="de-DE" altLang="de-DE" sz="2000" b="1" dirty="0" smtClean="0">
                <a:sym typeface="Wingdings" pitchFamily="2" charset="2"/>
              </a:rPr>
              <a:t>Wirtschaftskrise</a:t>
            </a:r>
            <a:r>
              <a:rPr lang="de-DE" altLang="de-DE" sz="2000" dirty="0" smtClean="0">
                <a:sym typeface="Wingdings" pitchFamily="2" charset="2"/>
              </a:rPr>
              <a:t> der </a:t>
            </a:r>
            <a:r>
              <a:rPr lang="de-DE" altLang="de-DE" sz="2000" b="1" dirty="0" smtClean="0">
                <a:solidFill>
                  <a:srgbClr val="C00000"/>
                </a:solidFill>
                <a:latin typeface="Arial" panose="020B0604020202020204" pitchFamily="34" charset="0"/>
                <a:cs typeface="Arial" panose="020B0604020202020204" pitchFamily="34" charset="0"/>
                <a:sym typeface="Wingdings" pitchFamily="2" charset="2"/>
              </a:rPr>
              <a:t>1970er</a:t>
            </a:r>
            <a:r>
              <a:rPr lang="de-DE" altLang="de-DE" sz="2000" dirty="0" smtClean="0">
                <a:sym typeface="Wingdings" pitchFamily="2" charset="2"/>
              </a:rPr>
              <a:t>, </a:t>
            </a:r>
            <a:r>
              <a:rPr lang="de-DE" altLang="de-DE" sz="2000" b="1" dirty="0" smtClean="0">
                <a:sym typeface="Wingdings" pitchFamily="2" charset="2"/>
              </a:rPr>
              <a:t>Schuldenkrise</a:t>
            </a:r>
            <a:r>
              <a:rPr lang="de-DE" altLang="de-DE" sz="2000" dirty="0" smtClean="0">
                <a:sym typeface="Wingdings" pitchFamily="2" charset="2"/>
              </a:rPr>
              <a:t> </a:t>
            </a:r>
            <a:r>
              <a:rPr lang="de-DE" altLang="de-DE" sz="2000" dirty="0">
                <a:sym typeface="Wingdings" pitchFamily="2" charset="2"/>
              </a:rPr>
              <a:t>der </a:t>
            </a:r>
            <a:r>
              <a:rPr lang="de-DE" altLang="de-DE" sz="2000" b="1" dirty="0">
                <a:solidFill>
                  <a:srgbClr val="C00000"/>
                </a:solidFill>
                <a:latin typeface="Arial" panose="020B0604020202020204" pitchFamily="34" charset="0"/>
                <a:cs typeface="Arial" panose="020B0604020202020204" pitchFamily="34" charset="0"/>
                <a:sym typeface="Wingdings" pitchFamily="2" charset="2"/>
              </a:rPr>
              <a:t>1980er</a:t>
            </a:r>
            <a:r>
              <a:rPr lang="de-DE" altLang="de-DE" sz="2000" dirty="0" smtClean="0">
                <a:sym typeface="Wingdings" pitchFamily="2" charset="2"/>
              </a:rPr>
              <a:t> Jahre</a:t>
            </a:r>
            <a:endParaRPr lang="de-DE" altLang="de-DE" sz="2000" b="1" dirty="0" smtClean="0">
              <a:solidFill>
                <a:srgbClr val="A50021"/>
              </a:solidFill>
              <a:latin typeface="Arial" panose="020B0604020202020204" pitchFamily="34" charset="0"/>
              <a:cs typeface="Arial" panose="020B0604020202020204" pitchFamily="34" charset="0"/>
              <a:sym typeface="Wingdings" pitchFamily="2" charset="2"/>
            </a:endParaRPr>
          </a:p>
          <a:p>
            <a:pPr>
              <a:buClr>
                <a:srgbClr val="A50021"/>
              </a:buClr>
              <a:buSzPct val="135000"/>
              <a:buFont typeface="Wingdings 3" pitchFamily="18" charset="2"/>
              <a:buChar char="_"/>
            </a:pPr>
            <a:r>
              <a:rPr lang="de-DE" altLang="de-DE" sz="2000" b="1" dirty="0" smtClean="0">
                <a:solidFill>
                  <a:srgbClr val="A50021"/>
                </a:solidFill>
                <a:latin typeface="Arial" panose="020B0604020202020204" pitchFamily="34" charset="0"/>
                <a:cs typeface="Arial" panose="020B0604020202020204" pitchFamily="34" charset="0"/>
                <a:sym typeface="Wingdings" pitchFamily="2" charset="2"/>
              </a:rPr>
              <a:t>1986-1994</a:t>
            </a:r>
            <a:r>
              <a:rPr lang="de-DE" altLang="de-DE" sz="2000" b="1" dirty="0">
                <a:solidFill>
                  <a:srgbClr val="A50021"/>
                </a:solidFill>
                <a:latin typeface="Arial" panose="020B0604020202020204" pitchFamily="34" charset="0"/>
                <a:cs typeface="Arial" panose="020B0604020202020204" pitchFamily="34" charset="0"/>
                <a:sym typeface="Wingdings" pitchFamily="2" charset="2"/>
              </a:rPr>
              <a:t>:</a:t>
            </a:r>
            <a:r>
              <a:rPr lang="de-DE" altLang="de-DE" sz="2000" dirty="0">
                <a:sym typeface="Wingdings" pitchFamily="2" charset="2"/>
              </a:rPr>
              <a:t> </a:t>
            </a:r>
            <a:r>
              <a:rPr lang="de-DE" altLang="de-DE" sz="2000" b="1" dirty="0">
                <a:sym typeface="Wingdings" pitchFamily="2" charset="2"/>
              </a:rPr>
              <a:t>Uruguay </a:t>
            </a:r>
            <a:r>
              <a:rPr lang="de-DE" altLang="de-DE" sz="2000" dirty="0">
                <a:sym typeface="Wingdings" pitchFamily="2" charset="2"/>
              </a:rPr>
              <a:t>Verhandlungsrunde </a:t>
            </a:r>
            <a:br>
              <a:rPr lang="de-DE" altLang="de-DE" sz="2000" dirty="0">
                <a:sym typeface="Wingdings" pitchFamily="2" charset="2"/>
              </a:rPr>
            </a:br>
            <a:r>
              <a:rPr lang="de-DE" altLang="de-DE" sz="2000" dirty="0">
                <a:sym typeface="Wingdings" pitchFamily="2" charset="2"/>
              </a:rPr>
              <a:t>	 Gründung der WTO wird </a:t>
            </a:r>
            <a:r>
              <a:rPr lang="de-DE" altLang="de-DE" sz="2000" dirty="0" smtClean="0">
                <a:sym typeface="Wingdings" pitchFamily="2" charset="2"/>
              </a:rPr>
              <a:t>beschlossen</a:t>
            </a:r>
          </a:p>
        </p:txBody>
      </p:sp>
      <p:sp>
        <p:nvSpPr>
          <p:cNvPr id="2" name="Foliennummernplatzhalter 1"/>
          <p:cNvSpPr>
            <a:spLocks noGrp="1"/>
          </p:cNvSpPr>
          <p:nvPr>
            <p:ph type="sldNum" idx="11"/>
          </p:nvPr>
        </p:nvSpPr>
        <p:spPr/>
        <p:txBody>
          <a:bodyPr/>
          <a:lstStyle/>
          <a:p>
            <a:fld id="{CEE1F6A8-FEA4-40D3-AEBF-264FBC326267}" type="slidenum">
              <a:rPr lang="de-DE" smtClean="0"/>
              <a:pPr/>
              <a:t>8</a:t>
            </a:fld>
            <a:endParaRPr lang="de-DE"/>
          </a:p>
        </p:txBody>
      </p:sp>
      <p:sp>
        <p:nvSpPr>
          <p:cNvPr id="5" name="Datumsplatzhalter 4"/>
          <p:cNvSpPr>
            <a:spLocks noGrp="1"/>
          </p:cNvSpPr>
          <p:nvPr>
            <p:ph type="dt" idx="10"/>
          </p:nvPr>
        </p:nvSpPr>
        <p:spPr>
          <a:xfrm>
            <a:off x="3542505" y="6473780"/>
            <a:ext cx="2055813" cy="366712"/>
          </a:xfrm>
        </p:spPr>
        <p:txBody>
          <a:bodyPr/>
          <a:lstStyle/>
          <a:p>
            <a:r>
              <a:rPr lang="de-DE" smtClean="0"/>
              <a:t>Roland Süß </a:t>
            </a:r>
            <a:endParaRPr lang="de-DE" dirty="0"/>
          </a:p>
        </p:txBody>
      </p:sp>
    </p:spTree>
    <p:extLst>
      <p:ext uri="{BB962C8B-B14F-4D97-AF65-F5344CB8AC3E}">
        <p14:creationId xmlns:p14="http://schemas.microsoft.com/office/powerpoint/2010/main" val="1650217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206375"/>
            <a:ext cx="8226425" cy="1547143"/>
          </a:xfrm>
        </p:spPr>
        <p:txBody>
          <a:bodyPr/>
          <a:lstStyle/>
          <a:p>
            <a:r>
              <a:rPr lang="de-DE" b="1" dirty="0" smtClean="0">
                <a:solidFill>
                  <a:srgbClr val="FF6600"/>
                </a:solidFill>
              </a:rPr>
              <a:t>Entwicklung Freihandel</a:t>
            </a:r>
            <a:endParaRPr lang="de-DE" b="1" dirty="0">
              <a:solidFill>
                <a:srgbClr val="FF6600"/>
              </a:solidFill>
            </a:endParaRPr>
          </a:p>
        </p:txBody>
      </p:sp>
      <p:sp>
        <p:nvSpPr>
          <p:cNvPr id="4" name="Inhaltsplatzhalter 3"/>
          <p:cNvSpPr>
            <a:spLocks noGrp="1"/>
          </p:cNvSpPr>
          <p:nvPr>
            <p:ph idx="1"/>
          </p:nvPr>
        </p:nvSpPr>
        <p:spPr>
          <a:xfrm>
            <a:off x="179512" y="1340768"/>
            <a:ext cx="8856984" cy="4782220"/>
          </a:xfrm>
        </p:spPr>
        <p:txBody>
          <a:bodyPr/>
          <a:lstStyle/>
          <a:p>
            <a:pPr>
              <a:buClr>
                <a:srgbClr val="A50021"/>
              </a:buClr>
              <a:buSzPct val="135000"/>
              <a:buFont typeface="Wingdings 3" pitchFamily="18" charset="2"/>
              <a:buChar char="_"/>
            </a:pPr>
            <a:r>
              <a:rPr lang="de-DE" altLang="de-DE" sz="2000" b="1" dirty="0" smtClean="0">
                <a:solidFill>
                  <a:srgbClr val="A50021"/>
                </a:solidFill>
                <a:latin typeface="Arial" panose="020B0604020202020204" pitchFamily="34" charset="0"/>
                <a:cs typeface="Arial" panose="020B0604020202020204" pitchFamily="34" charset="0"/>
                <a:sym typeface="Wingdings" pitchFamily="2" charset="2"/>
              </a:rPr>
              <a:t>  1.1.1995</a:t>
            </a:r>
            <a:r>
              <a:rPr lang="de-DE" altLang="de-DE" sz="2000" b="1" dirty="0">
                <a:solidFill>
                  <a:srgbClr val="A50021"/>
                </a:solidFill>
                <a:latin typeface="Arial" panose="020B0604020202020204" pitchFamily="34" charset="0"/>
                <a:cs typeface="Arial" panose="020B0604020202020204" pitchFamily="34" charset="0"/>
                <a:sym typeface="Wingdings" pitchFamily="2" charset="2"/>
              </a:rPr>
              <a:t>:</a:t>
            </a:r>
            <a:r>
              <a:rPr lang="de-DE" altLang="de-DE" sz="2000" dirty="0">
                <a:sym typeface="Wingdings" pitchFamily="2" charset="2"/>
              </a:rPr>
              <a:t> </a:t>
            </a:r>
            <a:r>
              <a:rPr lang="de-DE" altLang="de-DE" sz="2000" b="1" dirty="0">
                <a:sym typeface="Wingdings" pitchFamily="2" charset="2"/>
              </a:rPr>
              <a:t>WTO</a:t>
            </a:r>
            <a:r>
              <a:rPr lang="de-DE" altLang="de-DE" sz="2000" dirty="0">
                <a:sym typeface="Wingdings" pitchFamily="2" charset="2"/>
              </a:rPr>
              <a:t> Rechtsordnung tritt in Kraft </a:t>
            </a:r>
            <a:r>
              <a:rPr lang="de-DE" altLang="de-DE" sz="2000" dirty="0" smtClean="0">
                <a:sym typeface="Wingdings" pitchFamily="2" charset="2"/>
              </a:rPr>
              <a:t/>
            </a:r>
            <a:br>
              <a:rPr lang="de-DE" altLang="de-DE" sz="2000" dirty="0" smtClean="0">
                <a:sym typeface="Wingdings" pitchFamily="2" charset="2"/>
              </a:rPr>
            </a:br>
            <a:r>
              <a:rPr lang="de-DE" altLang="de-DE" sz="2000" dirty="0" smtClean="0">
                <a:sym typeface="Wingdings" pitchFamily="2" charset="2"/>
              </a:rPr>
              <a:t>         und </a:t>
            </a:r>
            <a:r>
              <a:rPr lang="de-DE" altLang="de-DE" sz="2000" dirty="0">
                <a:sym typeface="Wingdings" pitchFamily="2" charset="2"/>
              </a:rPr>
              <a:t>die Organisation 	nimmt ihre Arbeit </a:t>
            </a:r>
            <a:r>
              <a:rPr lang="de-DE" altLang="de-DE" sz="2000" dirty="0" smtClean="0">
                <a:sym typeface="Wingdings" pitchFamily="2" charset="2"/>
              </a:rPr>
              <a:t>auf</a:t>
            </a:r>
          </a:p>
          <a:p>
            <a:pPr>
              <a:buClr>
                <a:srgbClr val="A50021"/>
              </a:buClr>
              <a:buSzPct val="135000"/>
              <a:buFont typeface="Wingdings 3" pitchFamily="18" charset="2"/>
              <a:buChar char="_"/>
            </a:pPr>
            <a:r>
              <a:rPr lang="de-DE" altLang="de-DE" sz="2000" dirty="0">
                <a:sym typeface="Wingdings" pitchFamily="2" charset="2"/>
              </a:rPr>
              <a:t>	</a:t>
            </a:r>
            <a:r>
              <a:rPr lang="de-DE" altLang="de-DE" sz="2000" b="1" dirty="0">
                <a:solidFill>
                  <a:srgbClr val="C00000"/>
                </a:solidFill>
                <a:latin typeface="Arial" panose="020B0604020202020204" pitchFamily="34" charset="0"/>
                <a:cs typeface="Arial" panose="020B0604020202020204" pitchFamily="34" charset="0"/>
                <a:sym typeface="Wingdings" pitchFamily="2" charset="2"/>
              </a:rPr>
              <a:t>1.1.1994:</a:t>
            </a:r>
            <a:r>
              <a:rPr lang="de-DE" altLang="de-DE" sz="2000" dirty="0">
                <a:sym typeface="Wingdings" pitchFamily="2" charset="2"/>
              </a:rPr>
              <a:t> NAFTA Nordatlantische Freihandelszone</a:t>
            </a:r>
          </a:p>
          <a:p>
            <a:pPr lvl="1">
              <a:buClr>
                <a:srgbClr val="A50021"/>
              </a:buClr>
              <a:buSzPct val="135000"/>
              <a:buFont typeface="Wingdings 3" pitchFamily="18" charset="2"/>
              <a:buChar char="_"/>
            </a:pPr>
            <a:r>
              <a:rPr lang="de-DE" altLang="de-DE" sz="1600" dirty="0"/>
              <a:t>Gesamtamerikanische Freihandelszone FTAA </a:t>
            </a:r>
            <a:r>
              <a:rPr lang="en-US" altLang="de-DE" sz="1200" dirty="0"/>
              <a:t>Free Trade Area of the Americas </a:t>
            </a:r>
            <a:r>
              <a:rPr lang="de-DE" altLang="de-DE" sz="1200" dirty="0" smtClean="0"/>
              <a:t>(</a:t>
            </a:r>
            <a:r>
              <a:rPr lang="de-DE" altLang="de-DE" sz="1200" dirty="0"/>
              <a:t>gescheitert</a:t>
            </a:r>
            <a:r>
              <a:rPr lang="de-DE" altLang="de-DE" sz="1200" dirty="0" smtClean="0"/>
              <a:t>)</a:t>
            </a:r>
            <a:endParaRPr lang="de-DE" altLang="de-DE" sz="2000" b="1" dirty="0" smtClean="0">
              <a:solidFill>
                <a:srgbClr val="A50021"/>
              </a:solidFill>
              <a:latin typeface="Arial" panose="020B0604020202020204" pitchFamily="34" charset="0"/>
              <a:cs typeface="Arial" panose="020B0604020202020204" pitchFamily="34" charset="0"/>
              <a:sym typeface="Wingdings" pitchFamily="2" charset="2"/>
            </a:endParaRPr>
          </a:p>
          <a:p>
            <a:pPr>
              <a:buClr>
                <a:srgbClr val="A50021"/>
              </a:buClr>
              <a:buSzPct val="135000"/>
              <a:buFont typeface="Wingdings 3" pitchFamily="18" charset="2"/>
              <a:buChar char="_"/>
            </a:pPr>
            <a:r>
              <a:rPr lang="de-DE" altLang="de-DE" sz="2000" b="1" dirty="0" smtClean="0">
                <a:solidFill>
                  <a:srgbClr val="A50021"/>
                </a:solidFill>
                <a:latin typeface="Arial" panose="020B0604020202020204" pitchFamily="34" charset="0"/>
                <a:cs typeface="Arial" panose="020B0604020202020204" pitchFamily="34" charset="0"/>
                <a:sym typeface="Wingdings" pitchFamily="2" charset="2"/>
              </a:rPr>
              <a:t> 1995-1998</a:t>
            </a:r>
            <a:r>
              <a:rPr lang="de-DE" altLang="de-DE" sz="2000" b="1" dirty="0">
                <a:solidFill>
                  <a:srgbClr val="A50021"/>
                </a:solidFill>
                <a:latin typeface="Arial" panose="020B0604020202020204" pitchFamily="34" charset="0"/>
                <a:cs typeface="Arial" panose="020B0604020202020204" pitchFamily="34" charset="0"/>
                <a:sym typeface="Wingdings" pitchFamily="2" charset="2"/>
              </a:rPr>
              <a:t>:</a:t>
            </a:r>
            <a:r>
              <a:rPr lang="de-DE" altLang="de-DE" sz="2000" dirty="0">
                <a:sym typeface="Wingdings" pitchFamily="2" charset="2"/>
              </a:rPr>
              <a:t> </a:t>
            </a:r>
            <a:r>
              <a:rPr lang="de-DE" altLang="de-DE" sz="2000" b="1" dirty="0">
                <a:sym typeface="Wingdings" pitchFamily="2" charset="2"/>
              </a:rPr>
              <a:t>MAI </a:t>
            </a:r>
            <a:r>
              <a:rPr lang="de-DE" sz="2000" dirty="0">
                <a:cs typeface="Arial" panose="020B0604020202020204" pitchFamily="34" charset="0"/>
              </a:rPr>
              <a:t>(</a:t>
            </a:r>
            <a:r>
              <a:rPr lang="de-DE" sz="2000" i="1" dirty="0">
                <a:cs typeface="Arial" panose="020B0604020202020204" pitchFamily="34" charset="0"/>
              </a:rPr>
              <a:t>Multilateral Agreement on Investment)</a:t>
            </a:r>
          </a:p>
          <a:p>
            <a:pPr lvl="1">
              <a:buClr>
                <a:srgbClr val="A50021"/>
              </a:buClr>
              <a:buSzPct val="135000"/>
              <a:buFont typeface="Wingdings 3" pitchFamily="18" charset="2"/>
              <a:buChar char="_"/>
            </a:pPr>
            <a:r>
              <a:rPr lang="de-DE" sz="1600" dirty="0">
                <a:cs typeface="Arial" panose="020B0604020202020204" pitchFamily="34" charset="0"/>
              </a:rPr>
              <a:t>Heimliches OECD-Projekt</a:t>
            </a:r>
          </a:p>
          <a:p>
            <a:pPr lvl="1">
              <a:buClr>
                <a:srgbClr val="A50021"/>
              </a:buClr>
              <a:buSzPct val="135000"/>
              <a:buFont typeface="Wingdings 3" pitchFamily="18" charset="2"/>
              <a:buChar char="_"/>
            </a:pPr>
            <a:r>
              <a:rPr lang="de-DE" sz="1600" dirty="0">
                <a:cs typeface="Arial" panose="020B0604020202020204" pitchFamily="34" charset="0"/>
              </a:rPr>
              <a:t>Weitgehende Klagerechte für Konzerne vorgesehen</a:t>
            </a:r>
          </a:p>
          <a:p>
            <a:pPr lvl="1">
              <a:buClr>
                <a:srgbClr val="A50021"/>
              </a:buClr>
              <a:buSzPct val="135000"/>
              <a:buFont typeface="Wingdings 3" pitchFamily="18" charset="2"/>
              <a:buChar char="_"/>
            </a:pPr>
            <a:r>
              <a:rPr lang="de-DE" sz="1600" dirty="0">
                <a:cs typeface="Arial" panose="020B0604020202020204" pitchFamily="34" charset="0"/>
              </a:rPr>
              <a:t>Von der Bewegung veröffentlicht – Abkommen scheiterte</a:t>
            </a:r>
            <a:br>
              <a:rPr lang="de-DE" sz="1600" dirty="0">
                <a:cs typeface="Arial" panose="020B0604020202020204" pitchFamily="34" charset="0"/>
              </a:rPr>
            </a:br>
            <a:r>
              <a:rPr lang="de-DE" sz="1600" b="1" dirty="0">
                <a:cs typeface="Arial" panose="020B0604020202020204" pitchFamily="34" charset="0"/>
              </a:rPr>
              <a:t>Masterplan </a:t>
            </a:r>
            <a:r>
              <a:rPr lang="de-DE" sz="1600" dirty="0">
                <a:cs typeface="Arial" panose="020B0604020202020204" pitchFamily="34" charset="0"/>
              </a:rPr>
              <a:t>für neoliberalen „Freihandel“</a:t>
            </a:r>
          </a:p>
          <a:p>
            <a:pPr>
              <a:buClr>
                <a:srgbClr val="A50021"/>
              </a:buClr>
              <a:buSzPct val="135000"/>
              <a:buFont typeface="Wingdings 3" pitchFamily="18" charset="2"/>
              <a:buChar char="_"/>
            </a:pPr>
            <a:r>
              <a:rPr lang="de-DE" altLang="de-DE" sz="2000" b="1" dirty="0" smtClean="0">
                <a:solidFill>
                  <a:srgbClr val="A50021"/>
                </a:solidFill>
                <a:latin typeface="Arial" panose="020B0604020202020204" pitchFamily="34" charset="0"/>
                <a:cs typeface="Arial" panose="020B0604020202020204" pitchFamily="34" charset="0"/>
                <a:sym typeface="Wingdings" pitchFamily="2" charset="2"/>
              </a:rPr>
              <a:t>  1999</a:t>
            </a:r>
            <a:r>
              <a:rPr lang="de-DE" altLang="de-DE" sz="2000" dirty="0" smtClean="0">
                <a:sym typeface="Wingdings" pitchFamily="2" charset="2"/>
              </a:rPr>
              <a:t> Seattle scheitert</a:t>
            </a:r>
          </a:p>
          <a:p>
            <a:pPr>
              <a:buClr>
                <a:srgbClr val="A50021"/>
              </a:buClr>
              <a:buSzPct val="135000"/>
              <a:buFont typeface="Wingdings 3" pitchFamily="18" charset="2"/>
              <a:buChar char="_"/>
            </a:pPr>
            <a:r>
              <a:rPr lang="de-DE" altLang="de-DE" sz="2000" b="1" dirty="0" smtClean="0">
                <a:solidFill>
                  <a:srgbClr val="C00000"/>
                </a:solidFill>
                <a:latin typeface="Arial" panose="020B0604020202020204" pitchFamily="34" charset="0"/>
                <a:cs typeface="Arial" panose="020B0604020202020204" pitchFamily="34" charset="0"/>
                <a:sym typeface="Wingdings" pitchFamily="2" charset="2"/>
              </a:rPr>
              <a:t>  2000</a:t>
            </a:r>
            <a:r>
              <a:rPr lang="de-DE" altLang="de-DE" sz="2000" dirty="0" smtClean="0">
                <a:sym typeface="Wingdings" pitchFamily="2" charset="2"/>
              </a:rPr>
              <a:t> </a:t>
            </a:r>
            <a:r>
              <a:rPr lang="de-DE" altLang="de-DE" sz="2000" b="1" dirty="0" smtClean="0">
                <a:sym typeface="Wingdings" pitchFamily="2" charset="2"/>
              </a:rPr>
              <a:t>GATS</a:t>
            </a:r>
            <a:r>
              <a:rPr lang="de-DE" altLang="de-DE" sz="2000" dirty="0" smtClean="0">
                <a:sym typeface="Wingdings" pitchFamily="2" charset="2"/>
              </a:rPr>
              <a:t> Neuverhandlungen in der WTO</a:t>
            </a:r>
          </a:p>
          <a:p>
            <a:pPr>
              <a:buClr>
                <a:srgbClr val="A50021"/>
              </a:buClr>
              <a:buSzPct val="135000"/>
              <a:buFont typeface="Wingdings 3" pitchFamily="18" charset="2"/>
              <a:buChar char="_"/>
            </a:pPr>
            <a:r>
              <a:rPr lang="de-DE" altLang="de-DE" sz="2000" dirty="0">
                <a:sym typeface="Wingdings" pitchFamily="2" charset="2"/>
              </a:rPr>
              <a:t> </a:t>
            </a:r>
            <a:r>
              <a:rPr lang="de-DE" altLang="de-DE" sz="2000" dirty="0" smtClean="0">
                <a:sym typeface="Wingdings" pitchFamily="2" charset="2"/>
              </a:rPr>
              <a:t>  </a:t>
            </a:r>
            <a:r>
              <a:rPr lang="de-DE" altLang="de-DE" sz="2000" b="1" dirty="0" smtClean="0">
                <a:solidFill>
                  <a:srgbClr val="A50021"/>
                </a:solidFill>
                <a:latin typeface="Arial" panose="020B0604020202020204" pitchFamily="34" charset="0"/>
                <a:cs typeface="Arial" panose="020B0604020202020204" pitchFamily="34" charset="0"/>
                <a:sym typeface="Wingdings" pitchFamily="2" charset="2"/>
              </a:rPr>
              <a:t>2001</a:t>
            </a:r>
            <a:r>
              <a:rPr lang="de-DE" altLang="de-DE" sz="2000" dirty="0" smtClean="0">
                <a:sym typeface="Wingdings" pitchFamily="2" charset="2"/>
              </a:rPr>
              <a:t> </a:t>
            </a:r>
            <a:r>
              <a:rPr lang="de-DE" altLang="de-DE" sz="2000" b="1" dirty="0" smtClean="0">
                <a:sym typeface="Wingdings" pitchFamily="2" charset="2"/>
              </a:rPr>
              <a:t>Doha</a:t>
            </a:r>
            <a:r>
              <a:rPr lang="de-DE" altLang="de-DE" sz="2000" dirty="0" smtClean="0">
                <a:sym typeface="Wingdings" pitchFamily="2" charset="2"/>
              </a:rPr>
              <a:t>-Runde</a:t>
            </a:r>
          </a:p>
          <a:p>
            <a:pPr>
              <a:buClr>
                <a:srgbClr val="A50021"/>
              </a:buClr>
              <a:buSzPct val="135000"/>
              <a:buFont typeface="Wingdings 3" pitchFamily="18" charset="2"/>
              <a:buChar char="_"/>
            </a:pPr>
            <a:r>
              <a:rPr lang="de-DE" altLang="de-DE" sz="2000" b="1" dirty="0" smtClean="0">
                <a:solidFill>
                  <a:srgbClr val="C00000"/>
                </a:solidFill>
                <a:latin typeface="Arial" panose="020B0604020202020204" pitchFamily="34" charset="0"/>
                <a:cs typeface="Arial" panose="020B0604020202020204" pitchFamily="34" charset="0"/>
                <a:sym typeface="Wingdings" pitchFamily="2" charset="2"/>
              </a:rPr>
              <a:t>  2002</a:t>
            </a:r>
            <a:r>
              <a:rPr lang="de-DE" altLang="de-DE" sz="2000" b="1" dirty="0">
                <a:solidFill>
                  <a:srgbClr val="A50021"/>
                </a:solidFill>
                <a:latin typeface="Arial" panose="020B0604020202020204" pitchFamily="34" charset="0"/>
                <a:cs typeface="Arial" panose="020B0604020202020204" pitchFamily="34" charset="0"/>
                <a:sym typeface="Wingdings" pitchFamily="2" charset="2"/>
              </a:rPr>
              <a:t>:</a:t>
            </a:r>
            <a:r>
              <a:rPr lang="de-DE" altLang="de-DE" sz="2000" dirty="0">
                <a:sym typeface="Wingdings" pitchFamily="2" charset="2"/>
              </a:rPr>
              <a:t> </a:t>
            </a:r>
            <a:r>
              <a:rPr lang="de-DE" altLang="de-DE" sz="2000" b="1" dirty="0">
                <a:sym typeface="Wingdings" pitchFamily="2" charset="2"/>
              </a:rPr>
              <a:t>EPA-</a:t>
            </a:r>
            <a:r>
              <a:rPr lang="de-DE" altLang="de-DE" sz="2000" dirty="0">
                <a:sym typeface="Wingdings" pitchFamily="2" charset="2"/>
              </a:rPr>
              <a:t>Verhandlungen der EU mit den AKP-Staaten</a:t>
            </a:r>
          </a:p>
          <a:p>
            <a:pPr marL="0" indent="0"/>
            <a:r>
              <a:rPr lang="de-DE" sz="2000" dirty="0" smtClean="0">
                <a:latin typeface="Arial" panose="020B0604020202020204" pitchFamily="34" charset="0"/>
                <a:cs typeface="Arial" panose="020B0604020202020204" pitchFamily="34" charset="0"/>
              </a:rPr>
              <a:t/>
            </a:r>
            <a:br>
              <a:rPr lang="de-DE" sz="2000" dirty="0" smtClean="0">
                <a:latin typeface="Arial" panose="020B0604020202020204" pitchFamily="34" charset="0"/>
                <a:cs typeface="Arial" panose="020B0604020202020204" pitchFamily="34" charset="0"/>
              </a:rPr>
            </a:br>
            <a:r>
              <a:rPr lang="de-DE" sz="1000" dirty="0" smtClean="0">
                <a:latin typeface="Arial" panose="020B0604020202020204" pitchFamily="34" charset="0"/>
                <a:cs typeface="Arial" panose="020B0604020202020204" pitchFamily="34" charset="0"/>
              </a:rPr>
              <a:t> </a:t>
            </a:r>
            <a:r>
              <a:rPr lang="de-DE" sz="2000" dirty="0" smtClean="0">
                <a:latin typeface="Arial" panose="020B0604020202020204" pitchFamily="34" charset="0"/>
                <a:cs typeface="Arial" panose="020B0604020202020204" pitchFamily="34" charset="0"/>
              </a:rPr>
              <a:t/>
            </a:r>
            <a:br>
              <a:rPr lang="de-DE" sz="2000" dirty="0" smtClean="0">
                <a:latin typeface="Arial" panose="020B0604020202020204" pitchFamily="34" charset="0"/>
                <a:cs typeface="Arial" panose="020B0604020202020204" pitchFamily="34" charset="0"/>
              </a:rPr>
            </a:br>
            <a:endParaRPr lang="de-DE" sz="20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de-DE" sz="1000" dirty="0" smtClean="0">
              <a:latin typeface="Arial" panose="020B0604020202020204" pitchFamily="34" charset="0"/>
              <a:cs typeface="Arial" panose="020B0604020202020204" pitchFamily="34" charset="0"/>
            </a:endParaRPr>
          </a:p>
        </p:txBody>
      </p:sp>
      <p:sp>
        <p:nvSpPr>
          <p:cNvPr id="2" name="Foliennummernplatzhalter 1"/>
          <p:cNvSpPr>
            <a:spLocks noGrp="1"/>
          </p:cNvSpPr>
          <p:nvPr>
            <p:ph type="sldNum" idx="11"/>
          </p:nvPr>
        </p:nvSpPr>
        <p:spPr/>
        <p:txBody>
          <a:bodyPr/>
          <a:lstStyle/>
          <a:p>
            <a:fld id="{CEE1F6A8-FEA4-40D3-AEBF-264FBC326267}" type="slidenum">
              <a:rPr lang="de-DE" smtClean="0"/>
              <a:pPr/>
              <a:t>9</a:t>
            </a:fld>
            <a:endParaRPr lang="de-DE"/>
          </a:p>
        </p:txBody>
      </p:sp>
      <p:sp>
        <p:nvSpPr>
          <p:cNvPr id="5" name="Datumsplatzhalter 4"/>
          <p:cNvSpPr>
            <a:spLocks noGrp="1"/>
          </p:cNvSpPr>
          <p:nvPr>
            <p:ph type="dt" idx="10"/>
          </p:nvPr>
        </p:nvSpPr>
        <p:spPr>
          <a:xfrm>
            <a:off x="3542505" y="6473780"/>
            <a:ext cx="2055813" cy="366712"/>
          </a:xfrm>
        </p:spPr>
        <p:txBody>
          <a:bodyPr/>
          <a:lstStyle/>
          <a:p>
            <a:r>
              <a:rPr lang="de-DE" smtClean="0"/>
              <a:t>Roland Süß </a:t>
            </a:r>
            <a:endParaRPr lang="de-DE" dirty="0"/>
          </a:p>
        </p:txBody>
      </p:sp>
    </p:spTree>
    <p:extLst>
      <p:ext uri="{BB962C8B-B14F-4D97-AF65-F5344CB8AC3E}">
        <p14:creationId xmlns:p14="http://schemas.microsoft.com/office/powerpoint/2010/main" val="2541005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Calibri"/>
        <a:ea typeface="DejaVu Sans"/>
        <a:cs typeface="DejaVu Sans"/>
      </a:majorFont>
      <a:minorFont>
        <a:latin typeface="Calibri"/>
        <a:ea typeface="DejaVu Sans"/>
        <a:cs typeface="DejaVu Sans"/>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1040</Words>
  <Application>Microsoft Macintosh PowerPoint</Application>
  <PresentationFormat>Bildschirmpräsentation (4:3)</PresentationFormat>
  <Paragraphs>320</Paragraphs>
  <Slides>23</Slides>
  <Notes>8</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23</vt:i4>
      </vt:variant>
    </vt:vector>
  </HeadingPairs>
  <TitlesOfParts>
    <vt:vector size="32" baseType="lpstr">
      <vt:lpstr>Calibri</vt:lpstr>
      <vt:lpstr>DejaVu Sans</vt:lpstr>
      <vt:lpstr>ＭＳ Ｐゴシック</vt:lpstr>
      <vt:lpstr>Tahoma</vt:lpstr>
      <vt:lpstr>Times New Roman</vt:lpstr>
      <vt:lpstr>Wingdings</vt:lpstr>
      <vt:lpstr>Wingdings 3</vt:lpstr>
      <vt:lpstr>Arial</vt:lpstr>
      <vt:lpstr>Standarddesign</vt:lpstr>
      <vt:lpstr>PowerPoint-Präsentation</vt:lpstr>
      <vt:lpstr>Neoliberalismus &amp; Freihandelsagenda</vt:lpstr>
      <vt:lpstr>Globalisierung  und ökonomische Durchdringung</vt:lpstr>
      <vt:lpstr>Freihandel und Wachstumsversprechen</vt:lpstr>
      <vt:lpstr>Freihandel und Wachstumsversprechen</vt:lpstr>
      <vt:lpstr>PowerPoint-Präsentation</vt:lpstr>
      <vt:lpstr>20 Jahre NAFTA</vt:lpstr>
      <vt:lpstr>Entwicklung Freihandel</vt:lpstr>
      <vt:lpstr>Entwicklung Freihandel</vt:lpstr>
      <vt:lpstr>WTO seit 1995</vt:lpstr>
      <vt:lpstr>PowerPoint-Präsentation</vt:lpstr>
      <vt:lpstr>PowerPoint-Präsentation</vt:lpstr>
      <vt:lpstr>Die Handelspolitik der EU:  Konkurrenz um jeden Preis!? Binnenmarkt und Außenwirtschaft:  zwei Seiten derselben Medaille</vt:lpstr>
      <vt:lpstr>Entwicklung in Europa</vt:lpstr>
      <vt:lpstr>Entwicklung in Europa</vt:lpstr>
      <vt:lpstr>Handelsungleichgewichte und Zahlungsbilanz</vt:lpstr>
      <vt:lpstr> Zahlungsbilanz in Mio. € </vt:lpstr>
      <vt:lpstr>Handelsungleichgewichte und Zahlungsbilanz</vt:lpstr>
      <vt:lpstr>Mit TTIP, CETA, TiSA &amp; Co. sind die Pläne erneut auf den Tisch</vt:lpstr>
      <vt:lpstr>Veränderte Kräfteverhältnisse auf dem Weltmarkt   China und andere Schwellenländer gewinnen, EU und USA verlieren an Bedeutung   .   IMK Report 83, Juni 2013. Institut für Makroökonomie und Konjunkturforschung   Globale Vormachtstellung absichern (gemeinsame ”Wertevorstellungen”) TPP (Trans-Pacific Partnership)  für den pazifischen Raum  </vt:lpstr>
      <vt:lpstr>Ein- und Ausfuhren der EU</vt:lpstr>
      <vt:lpstr>PowerPoint-Präsentation</vt:lpstr>
      <vt:lpstr>„Auch wir haben nichts gegen Freihandel - aber fair muss er sein!“ - Freihandel ist nicht gerechtigkeitsfähig</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Problem mit dem Wirtschafts-Wachstum</dc:title>
  <dc:creator>Roland</dc:creator>
  <cp:lastModifiedBy>Roland Süß</cp:lastModifiedBy>
  <cp:revision>648</cp:revision>
  <cp:lastPrinted>2016-08-04T02:56:34Z</cp:lastPrinted>
  <dcterms:created xsi:type="dcterms:W3CDTF">1601-01-01T00:00:00Z</dcterms:created>
  <dcterms:modified xsi:type="dcterms:W3CDTF">2016-08-09T12:09:38Z</dcterms:modified>
</cp:coreProperties>
</file>