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711" r:id="rId2"/>
    <p:sldId id="424" r:id="rId3"/>
    <p:sldId id="715" r:id="rId4"/>
    <p:sldId id="730" r:id="rId5"/>
    <p:sldId id="687" r:id="rId6"/>
    <p:sldId id="705" r:id="rId7"/>
    <p:sldId id="704" r:id="rId8"/>
    <p:sldId id="390" r:id="rId9"/>
    <p:sldId id="726" r:id="rId10"/>
    <p:sldId id="684" r:id="rId11"/>
    <p:sldId id="706" r:id="rId12"/>
    <p:sldId id="729" r:id="rId13"/>
    <p:sldId id="389" r:id="rId14"/>
    <p:sldId id="717" r:id="rId15"/>
    <p:sldId id="534" r:id="rId16"/>
    <p:sldId id="727" r:id="rId17"/>
    <p:sldId id="702" r:id="rId18"/>
    <p:sldId id="523" r:id="rId19"/>
    <p:sldId id="668" r:id="rId20"/>
    <p:sldId id="731" r:id="rId21"/>
    <p:sldId id="725" r:id="rId22"/>
    <p:sldId id="593" r:id="rId23"/>
    <p:sldId id="696" r:id="rId24"/>
    <p:sldId id="592" r:id="rId25"/>
    <p:sldId id="683" r:id="rId26"/>
    <p:sldId id="718" r:id="rId27"/>
    <p:sldId id="448" r:id="rId28"/>
    <p:sldId id="444" r:id="rId29"/>
    <p:sldId id="721" r:id="rId30"/>
    <p:sldId id="722" r:id="rId31"/>
    <p:sldId id="723" r:id="rId32"/>
    <p:sldId id="449" r:id="rId33"/>
    <p:sldId id="524" r:id="rId34"/>
    <p:sldId id="724" r:id="rId35"/>
    <p:sldId id="435" r:id="rId36"/>
    <p:sldId id="703" r:id="rId37"/>
    <p:sldId id="404" r:id="rId38"/>
    <p:sldId id="708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Hagedorn" initials="GH" lastIdx="21" clrIdx="0">
    <p:extLst>
      <p:ext uri="{19B8F6BF-5375-455C-9EA6-DF929625EA0E}">
        <p15:presenceInfo xmlns:p15="http://schemas.microsoft.com/office/powerpoint/2012/main" userId="Gregor Hagedo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0AE"/>
    <a:srgbClr val="A8E0C6"/>
    <a:srgbClr val="A3E9A7"/>
    <a:srgbClr val="9CE19D"/>
    <a:srgbClr val="3F7BA8"/>
    <a:srgbClr val="347D7F"/>
    <a:srgbClr val="4A8CBC"/>
    <a:srgbClr val="6D9EBC"/>
    <a:srgbClr val="57A0BC"/>
    <a:srgbClr val="1B7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35" autoAdjust="0"/>
    <p:restoredTop sz="91456" autoAdjust="0"/>
  </p:normalViewPr>
  <p:slideViewPr>
    <p:cSldViewPr snapToGrid="0">
      <p:cViewPr varScale="1">
        <p:scale>
          <a:sx n="73" d="100"/>
          <a:sy n="73" d="100"/>
        </p:scale>
        <p:origin x="232" y="224"/>
      </p:cViewPr>
      <p:guideLst/>
    </p:cSldViewPr>
  </p:slideViewPr>
  <p:outlineViewPr>
    <p:cViewPr>
      <p:scale>
        <a:sx n="33" d="100"/>
        <a:sy n="33" d="100"/>
      </p:scale>
      <p:origin x="0" y="-28816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1616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5736885344868"/>
          <c:y val="0.1437306954688406"/>
          <c:w val="0.44613302887266071"/>
          <c:h val="0.7745274020046255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Quellen der Treibhausgase in Deutschland 2017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B-144A-A7D7-7BE8C9475E02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  <a:alpha val="5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B-144A-A7D7-7BE8C9475E0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3B-144A-A7D7-7BE8C9475E02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3B-144A-A7D7-7BE8C9475E02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93B-144A-A7D7-7BE8C9475E02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93B-144A-A7D7-7BE8C9475E02}"/>
              </c:ext>
            </c:extLst>
          </c:dPt>
          <c:dLbls>
            <c:dLbl>
              <c:idx val="0"/>
              <c:layout>
                <c:manualLayout>
                  <c:x val="4.6027324222573121E-2"/>
                  <c:y val="0.16524177266303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137F73-0929-3A4E-92EA-7B7E23684DDC}" type="PERCENTAGE">
                      <a:rPr lang="en-US" sz="2800" smtClean="0"/>
                      <a:pPr algn="l">
                        <a:defRPr sz="24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Energie</a:t>
                    </a:r>
                    <a:endParaRPr lang="en-US" sz="2800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24% </a:t>
                    </a:r>
                    <a:r>
                      <a:rPr lang="en-US" dirty="0" err="1"/>
                      <a:t>Kohle</a:t>
                    </a:r>
                    <a:endParaRPr lang="en-US" dirty="0"/>
                  </a:p>
                  <a:p>
                    <a:pPr algn="l">
                      <a:defRPr sz="2400" b="1"/>
                    </a:pPr>
                    <a:r>
                      <a:rPr lang="en-US" baseline="0" dirty="0"/>
                      <a:t>	4% Gas 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3B-144A-A7D7-7BE8C9475E02}"/>
                </c:ext>
              </c:extLst>
            </c:dLbl>
            <c:dLbl>
              <c:idx val="1"/>
              <c:layout>
                <c:manualLayout>
                  <c:x val="7.2266197799403339E-2"/>
                  <c:y val="-0.13199205868497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B5435A-B6B8-524C-9830-9E74F1FC98CC}" type="PERCENTAGE">
                      <a:rPr lang="en-US" sz="2800" smtClean="0"/>
                      <a:pPr algn="l">
                        <a:defRPr sz="24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Verkehr</a:t>
                    </a:r>
                    <a:endParaRPr lang="en-US" sz="2800" dirty="0"/>
                  </a:p>
                  <a:p>
                    <a:pPr algn="l">
                      <a:defRPr sz="2400" b="1"/>
                    </a:pPr>
                    <a:r>
                      <a:rPr lang="en-US"/>
                      <a:t>	18% Straße</a:t>
                    </a:r>
                  </a:p>
                  <a:p>
                    <a:pPr algn="l">
                      <a:defRPr sz="2400" b="1"/>
                    </a:pPr>
                    <a:r>
                      <a:rPr lang="en-US"/>
                      <a:t>	3%</a:t>
                    </a:r>
                    <a:r>
                      <a:rPr lang="en-US" baseline="0"/>
                      <a:t> Flugzeug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3B-144A-A7D7-7BE8C9475E02}"/>
                </c:ext>
              </c:extLst>
            </c:dLbl>
            <c:dLbl>
              <c:idx val="2"/>
              <c:layout>
                <c:manualLayout>
                  <c:x val="-9.0291183300204775E-2"/>
                  <c:y val="-8.1099006356371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85B3C3-CBB2-054B-B5BD-DEBBD1000634}" type="PERCENTAGE">
                      <a:rPr lang="en-US" sz="2800" smtClean="0"/>
                      <a:pPr algn="l">
                        <a:defRPr sz="24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Hauswärme</a:t>
                    </a:r>
                    <a:endParaRPr lang="en-US" sz="2800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8% Gas</a:t>
                    </a:r>
                  </a:p>
                  <a:p>
                    <a:pPr algn="l">
                      <a:defRPr sz="2400" b="1"/>
                    </a:pPr>
                    <a:r>
                      <a:rPr lang="en-US" dirty="0"/>
                      <a:t>	5% </a:t>
                    </a:r>
                    <a:r>
                      <a:rPr lang="en-US" dirty="0" err="1"/>
                      <a:t>Öl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3B-144A-A7D7-7BE8C9475E02}"/>
                </c:ext>
              </c:extLst>
            </c:dLbl>
            <c:dLbl>
              <c:idx val="3"/>
              <c:layout>
                <c:manualLayout>
                  <c:x val="-4.5044788531495829E-2"/>
                  <c:y val="7.33349553374255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881AD1-C566-644B-AB2E-10026E8C60C6}" type="PERCENTAGE">
                      <a:rPr lang="en-US" sz="2800" smtClean="0"/>
                      <a:pPr algn="l">
                        <a:defRPr sz="24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Industrie</a:t>
                    </a:r>
                    <a:endParaRPr lang="en-US" sz="2800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8% </a:t>
                    </a:r>
                    <a:r>
                      <a:rPr lang="en-US" dirty="0" err="1"/>
                      <a:t>Kraftwerke</a:t>
                    </a:r>
                    <a:endParaRPr lang="en-US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6% </a:t>
                    </a:r>
                    <a:r>
                      <a:rPr lang="en-US" dirty="0" err="1"/>
                      <a:t>Metall</a:t>
                    </a:r>
                    <a:endParaRPr lang="en-US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4% </a:t>
                    </a:r>
                    <a:r>
                      <a:rPr lang="en-US" dirty="0" err="1"/>
                      <a:t>Zement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u.a.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3B-144A-A7D7-7BE8C9475E02}"/>
                </c:ext>
              </c:extLst>
            </c:dLbl>
            <c:dLbl>
              <c:idx val="4"/>
              <c:layout>
                <c:manualLayout>
                  <c:x val="-3.9967040792013513E-2"/>
                  <c:y val="3.52778537127690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9EDF79-825A-3A48-805F-A57C8D8819FF}" type="PERCENTAGE">
                      <a:rPr lang="en-US" sz="2800" smtClean="0"/>
                      <a:pPr algn="l">
                        <a:defRPr sz="24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Landwirtschaft</a:t>
                    </a:r>
                    <a:r>
                      <a:rPr lang="en-US" sz="2800" baseline="0" dirty="0"/>
                      <a:t> + Boden</a:t>
                    </a:r>
                  </a:p>
                  <a:p>
                    <a:pPr algn="l">
                      <a:defRPr sz="2400" b="1"/>
                    </a:pPr>
                    <a:r>
                      <a:rPr lang="en-US" baseline="0" dirty="0"/>
                      <a:t>	3% </a:t>
                    </a:r>
                    <a:r>
                      <a:rPr lang="en-US" baseline="0" dirty="0" err="1"/>
                      <a:t>Rinder</a:t>
                    </a:r>
                    <a:endParaRPr lang="en-US" baseline="0" dirty="0"/>
                  </a:p>
                  <a:p>
                    <a:pPr algn="l">
                      <a:defRPr sz="2400" b="1"/>
                    </a:pPr>
                    <a:r>
                      <a:rPr lang="en-US" baseline="0" dirty="0"/>
                      <a:t>	3% </a:t>
                    </a:r>
                    <a:r>
                      <a:rPr lang="en-US" baseline="0" dirty="0" err="1"/>
                      <a:t>Nitrat</a:t>
                    </a:r>
                    <a:endParaRPr lang="en-US" baseline="0" dirty="0"/>
                  </a:p>
                  <a:p>
                    <a:pPr algn="l">
                      <a:defRPr sz="2400" b="1"/>
                    </a:pPr>
                    <a:r>
                      <a:rPr lang="en-US" dirty="0"/>
                      <a:t>	4% Moore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9897700032622"/>
                      <c:h val="0.29834619308068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3B-144A-A7D7-7BE8C9475E02}"/>
                </c:ext>
              </c:extLst>
            </c:dLbl>
            <c:dLbl>
              <c:idx val="5"/>
              <c:layout>
                <c:manualLayout>
                  <c:x val="0.16693994977975077"/>
                  <c:y val="5.2845030995532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9D15D7-0369-6A40-BF8F-509CCE117A32}" type="PERCENTAGE">
                      <a:rPr lang="en-US" sz="2800" smtClean="0"/>
                      <a:pPr algn="l">
                        <a:defRPr sz="2800" b="1"/>
                      </a:pPr>
                      <a:t>[PROZENTSATZ]</a:t>
                    </a:fld>
                    <a:r>
                      <a:rPr lang="en-US" sz="2800" dirty="0"/>
                      <a:t> </a:t>
                    </a:r>
                    <a:r>
                      <a:rPr lang="en-US" sz="2800" dirty="0" err="1"/>
                      <a:t>Abfall</a:t>
                    </a: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215358574062"/>
                      <c:h val="9.58207359770039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93B-144A-A7D7-7BE8C9475E02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03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Energiewirtschaft - Kraftwerke</c:v>
                </c:pt>
                <c:pt idx="1">
                  <c:v>Verkehr</c:v>
                </c:pt>
                <c:pt idx="2">
                  <c:v>Wärme für Gebäude</c:v>
                </c:pt>
                <c:pt idx="3">
                  <c:v>Industrie </c:v>
                </c:pt>
                <c:pt idx="4">
                  <c:v>Landwirtschaft + Bodennutzung</c:v>
                </c:pt>
                <c:pt idx="5">
                  <c:v>Abfallwirtschaft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298.3</c:v>
                </c:pt>
                <c:pt idx="1">
                  <c:v>221.3</c:v>
                </c:pt>
                <c:pt idx="2">
                  <c:v>126.7</c:v>
                </c:pt>
                <c:pt idx="3">
                  <c:v>214</c:v>
                </c:pt>
                <c:pt idx="4">
                  <c:v>118.4</c:v>
                </c:pt>
                <c:pt idx="5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3B-144A-A7D7-7BE8C9475E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26385353214048E-2"/>
          <c:y val="8.3723588487513559E-2"/>
          <c:w val="0.74072209159465974"/>
          <c:h val="0.8030994218660246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1,5 Grad, 67 %, einfach</c:v>
                </c:pt>
              </c:strCache>
            </c:strRef>
          </c:tx>
          <c:spPr>
            <a:ln w="825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800</c:v>
                </c:pt>
                <c:pt idx="1">
                  <c:v>250</c:v>
                </c:pt>
                <c:pt idx="2">
                  <c:v>40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3F-D144-8A4F-96AE51A6763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 Grad, 67 %, einfach</c:v>
                </c:pt>
              </c:strCache>
            </c:strRef>
          </c:tx>
          <c:spPr>
            <a:ln w="8255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810</c:v>
                </c:pt>
                <c:pt idx="1">
                  <c:v>640</c:v>
                </c:pt>
                <c:pt idx="2">
                  <c:v>460</c:v>
                </c:pt>
                <c:pt idx="3">
                  <c:v>330</c:v>
                </c:pt>
                <c:pt idx="4">
                  <c:v>200</c:v>
                </c:pt>
                <c:pt idx="5">
                  <c:v>120</c:v>
                </c:pt>
                <c:pt idx="6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3F-D144-8A4F-96AE51A6763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 Politik alte Bundesregierung</c:v>
                </c:pt>
              </c:strCache>
            </c:strRef>
          </c:tx>
          <c:spPr>
            <a:ln w="825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800</c:v>
                </c:pt>
                <c:pt idx="1">
                  <c:v>656</c:v>
                </c:pt>
                <c:pt idx="2">
                  <c:v>563</c:v>
                </c:pt>
                <c:pt idx="3">
                  <c:v>469</c:v>
                </c:pt>
                <c:pt idx="4">
                  <c:v>375</c:v>
                </c:pt>
                <c:pt idx="5">
                  <c:v>218</c:v>
                </c:pt>
                <c:pt idx="6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3F-D144-8A4F-96AE51A6763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BDI 2018 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815</c:v>
                </c:pt>
                <c:pt idx="1">
                  <c:v>676</c:v>
                </c:pt>
                <c:pt idx="2">
                  <c:v>537.5</c:v>
                </c:pt>
                <c:pt idx="3">
                  <c:v>419</c:v>
                </c:pt>
                <c:pt idx="4">
                  <c:v>300</c:v>
                </c:pt>
                <c:pt idx="5">
                  <c:v>182</c:v>
                </c:pt>
                <c:pt idx="6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3F-D144-8A4F-96AE51A6763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 Handbuch Klimaschutz 2020</c:v>
                </c:pt>
              </c:strCache>
            </c:strRef>
          </c:tx>
          <c:spPr>
            <a:ln w="762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810</c:v>
                </c:pt>
                <c:pt idx="1">
                  <c:v>530</c:v>
                </c:pt>
                <c:pt idx="2">
                  <c:v>225</c:v>
                </c:pt>
                <c:pt idx="3">
                  <c:v>55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3F-D144-8A4F-96AE51A67633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 Neues KSG</c:v>
                </c:pt>
              </c:strCache>
            </c:strRef>
          </c:tx>
          <c:spPr>
            <a:ln w="762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Tabelle1!$G$2:$G$8</c:f>
              <c:numCache>
                <c:formatCode>General</c:formatCode>
                <c:ptCount val="7"/>
                <c:pt idx="0">
                  <c:v>813</c:v>
                </c:pt>
                <c:pt idx="1">
                  <c:v>636</c:v>
                </c:pt>
                <c:pt idx="2">
                  <c:v>438</c:v>
                </c:pt>
                <c:pt idx="3">
                  <c:v>305</c:v>
                </c:pt>
                <c:pt idx="4">
                  <c:v>159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3F-D144-8A4F-96AE51A67633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 Wuppertal (FFF) 2020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Tabelle1!$H$2:$H$8</c:f>
              <c:numCache>
                <c:formatCode>General</c:formatCode>
                <c:ptCount val="7"/>
                <c:pt idx="0">
                  <c:v>800</c:v>
                </c:pt>
                <c:pt idx="1">
                  <c:v>300</c:v>
                </c:pt>
                <c:pt idx="2">
                  <c:v>170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3F-D144-8A4F-96AE51A67633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Koalitionsvertrag</c:v>
                </c:pt>
              </c:strCache>
            </c:strRef>
          </c:tx>
          <c:spPr>
            <a:ln w="76200" cap="rnd">
              <a:solidFill>
                <a:srgbClr val="B148FF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Tabelle1!$I$2:$I$8</c:f>
              <c:numCache>
                <c:formatCode>General</c:formatCode>
                <c:ptCount val="7"/>
                <c:pt idx="0">
                  <c:v>800</c:v>
                </c:pt>
                <c:pt idx="1">
                  <c:v>580</c:v>
                </c:pt>
                <c:pt idx="2">
                  <c:v>350</c:v>
                </c:pt>
                <c:pt idx="3">
                  <c:v>180</c:v>
                </c:pt>
                <c:pt idx="4">
                  <c:v>90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3F-D144-8A4F-96AE51A67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39216"/>
        <c:axId val="660443840"/>
      </c:lineChart>
      <c:catAx>
        <c:axId val="1975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0443840"/>
        <c:crosses val="autoZero"/>
        <c:auto val="1"/>
        <c:lblAlgn val="ctr"/>
        <c:lblOffset val="100"/>
        <c:noMultiLvlLbl val="0"/>
      </c:catAx>
      <c:valAx>
        <c:axId val="66044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753921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233370435095086"/>
          <c:y val="8.070545624218399E-2"/>
          <c:w val="0.32658224512698952"/>
          <c:h val="0.58664364932833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0.42347</cdr:x>
      <cdr:y>0.34126</cdr:y>
    </cdr:from>
    <cdr:to>
      <cdr:x>0.49321</cdr:x>
      <cdr:y>0.47974</cdr:y>
    </cdr:to>
    <cdr:pic>
      <cdr:nvPicPr>
        <cdr:cNvPr id="3" name="Grafik 2" descr="Ladender Akku">
          <a:extLst xmlns:a="http://schemas.openxmlformats.org/drawingml/2006/main">
            <a:ext uri="{FF2B5EF4-FFF2-40B4-BE49-F238E27FC236}">
              <a16:creationId xmlns:a16="http://schemas.microsoft.com/office/drawing/2014/main" id="{596E9FFC-22C6-5DF2-4C66-DD999308455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826574" y="2088522"/>
          <a:ext cx="1124260" cy="84749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58863-F32B-D448-8CDD-598F1389433A}" type="datetimeFigureOut">
              <a:rPr lang="de-DE" smtClean="0"/>
              <a:t>29.05.24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C3F80-7229-1746-88B7-9F4D9ABC4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76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rif.org/2017/07/27/germany-sets-a-poor-example-the-case-of-attac-in-light-of-globally-closing-civic-space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d/3.0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sludgeulper/3426740867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ihr-verheizt-unsere-zukunft-zwei-madchen-mit-schilden-fur-klimaschutz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-im-unterricht.de/unterrichtsvorschlaege/projektideen-klimawandel-und-massnahmen-zum-klimaschutz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.at/wiki/Wasserkraftwer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Mein Credo im Team war: Ihr schreibt nur das, was Ihr belegen könnt.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haben eher großzügig kalkuliert - Beispiel: Energieeinsparungen im Wohnungsbereich 50 % - da ist auch 75 % drin.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Es wurde Wissenschaftlern fast aller renommierten Institute vorgelegt, mit vielen Experten diskutiert und zahlreiche Rückmeldungen eingearbeitet.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können also nach bestem Wissen und Gewissen sagen: Dies ist der Stand der Klimaforschung.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930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Spitzensteuersatz unter Kennedy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24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74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5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20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84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F7621-76C7-8012-B8C6-58EE30B8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8E8848-106E-3353-4183-88B15A01A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571488-5E72-F59B-5C41-EFF413835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12D524-2C97-9DAB-297B-0FDD50073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A117-6F90-FFE8-E131-B1AAF9CEE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C648BF-6C2B-CEC7-03DC-58178D801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3ACAFC-861E-9439-28D4-F6F95D0BC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"</a:t>
            </a:r>
            <a:r>
              <a:rPr lang="de-DE" sz="1200" dirty="0">
                <a:hlinkClick r:id="rId3" tooltip="https://blog.prif.org/2017/07/27/germany-sets-a-poor-example-the-case-of-attac-in-light-of-globally-closing-civic-spaces/"/>
              </a:rPr>
              <a:t>Dieses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4" tooltip="https://creativecommons.org/licenses/by-nd/3.0/"/>
              </a:rPr>
              <a:t>CC BY-ND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CC2793-C279-86C4-EA0F-418F119CB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4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BCFD0-D428-2579-549C-77F0F0AE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C79628-53EE-BB6A-599E-BD9AF1610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96441E-421B-9FC5-ECFD-69C57769B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6F140-E5F1-7D6B-AEE4-2EA5A70CF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Bildnachweise:Unbekannter</a:t>
            </a:r>
            <a:r>
              <a:rPr lang="de-DE" dirty="0"/>
              <a:t> Autor ist lizenziert gemäß </a:t>
            </a:r>
            <a:r>
              <a:rPr lang="de-DE" dirty="0">
                <a:hlinkClick r:id="rId3" tooltip="https://creativecommons.org/licenses/by-nd/3.0/"/>
              </a:rPr>
              <a:t>CC BY-ND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"</a:t>
            </a:r>
            <a:r>
              <a:rPr lang="de-DE" sz="1200" dirty="0">
                <a:hlinkClick r:id="rId4" tooltip="https://www.flickr.com/photos/sludgeulper/3426740867/"/>
              </a:rPr>
              <a:t>Dieses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5" tooltip="https://creativecommons.org/licenses/by-sa/3.0/"/>
              </a:rPr>
              <a:t>CC BY-SA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78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F0C6D-545A-D757-46ED-DDA458A25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A66632-784B-2775-C593-71DC7CBE9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C081D1-769C-B6F7-0286-F8DA3F13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Mein Credo im Team war: Ihr schreibt nur das, was Ihr belegen könnt.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haben eher großzügig kalkuliert - Beispiel: Energieeinsparungen im Wohnungsbereich 50 % - da ist auch 75 % drin.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Es wurde Wissenschaftlern fast aller renommierten Institute vorgelegt, mit vielen Experten diskutiert und zahlreiche Rückmeldungen eingearbeitet.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Wir können also nach bestem Wissen und Gewissen sagen: Dies ist der Stand der Klimaforschung.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EEDC0-7F24-D617-0648-C091C64CB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67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669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5A77D-7D5D-4BE6-D1A1-AF6139213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56B0C4E-923C-00C1-FB63-713A5B33F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B1855D-C169-B23E-8339-FBAB1C6EF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"</a:t>
            </a:r>
            <a:r>
              <a:rPr lang="de-DE" sz="1200" dirty="0">
                <a:hlinkClick r:id="rId3" tooltip="https://foto.wuestenigel.com/ihr-verheizt-unsere-zukunft-zwei-madchen-mit-schilden-fur-klimaschutz/"/>
              </a:rPr>
              <a:t>Dieses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4" tooltip="https://creativecommons.org/licenses/by/3.0/"/>
              </a:rPr>
              <a:t>CC BY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8D193B-5D51-17FE-C6A7-926632192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220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haben nur geringe Verhaltensveränderungen eingerechnet - weniger Fleisch und Milchprodukte –</a:t>
            </a:r>
          </a:p>
          <a:p>
            <a:r>
              <a:rPr lang="de-DE" dirty="0"/>
              <a:t>Mehr wäre natürlich wünschenswert. Man nimmt an, dass durch Suffizienz 25 % Emissionen eingespart werden können.</a:t>
            </a:r>
          </a:p>
          <a:p>
            <a:endParaRPr lang="de-DE" dirty="0"/>
          </a:p>
          <a:p>
            <a:r>
              <a:rPr lang="de-DE" dirty="0"/>
              <a:t>Beschleunigung des Planungsrechts für Windanlagen, Leitungsbau, Bahntrassen usw. – größere Ausgleichsflächen für Naturschutz</a:t>
            </a:r>
          </a:p>
          <a:p>
            <a:endParaRPr lang="de-DE" dirty="0"/>
          </a:p>
          <a:p>
            <a:r>
              <a:rPr lang="de-DE" dirty="0"/>
              <a:t>CO2-Preis: 50 Euro + 10 Euro/anno - alternativ wo es sinnvoll sind Bonus-Malus-Systeme</a:t>
            </a:r>
          </a:p>
          <a:p>
            <a:endParaRPr lang="de-DE" dirty="0"/>
          </a:p>
          <a:p>
            <a:r>
              <a:rPr lang="de-DE" dirty="0"/>
              <a:t>Bildnachweis: Hennig </a:t>
            </a:r>
            <a:r>
              <a:rPr lang="de-DE" dirty="0" err="1"/>
              <a:t>Schlottmann</a:t>
            </a:r>
            <a:r>
              <a:rPr lang="de-DE" dirty="0"/>
              <a:t> CC BY-SA 4.0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16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90E3D3-4FA3-49B5-B125-E4BB1F5DB622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39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dirty="0"/>
              <a:t>"</a:t>
            </a:r>
            <a:r>
              <a:rPr lang="de-DE" sz="1200" i="1" dirty="0">
                <a:hlinkClick r:id="rId3" tooltip="https://www.umwelt-im-unterricht.de/unterrichtsvorschlaege/projektideen-klimawandel-und-massnahmen-zum-klimaschutz/"/>
              </a:rPr>
              <a:t>Dieses Foto</a:t>
            </a:r>
            <a:r>
              <a:rPr lang="de-DE" sz="1200" i="1" dirty="0"/>
              <a:t>" von Unbekannter Autor ist lizenziert gemäß </a:t>
            </a:r>
            <a:r>
              <a:rPr lang="de-DE" sz="1200" i="1" dirty="0">
                <a:hlinkClick r:id="rId4" tooltip="https://creativecommons.org/licenses/by-sa/3.0/"/>
              </a:rPr>
              <a:t>CC BY-SA</a:t>
            </a:r>
            <a:endParaRPr lang="de-DE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24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2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9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Bildnachweise: Windmühlen: CC BY-SA 4.0 Philipp Hertzog; Atomkraftwerk: CC BY-SA 3.0 AVDA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34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Bildnachweise:</a:t>
            </a:r>
            <a:r>
              <a:rPr lang="de-DE" sz="1200" dirty="0" err="1"/>
              <a:t>"</a:t>
            </a:r>
            <a:r>
              <a:rPr lang="de-DE" sz="1200" dirty="0" err="1">
                <a:hlinkClick r:id="rId3" tooltip="https://www.sn.at/wiki/Wasserkraftwerk"/>
              </a:rPr>
              <a:t>Dieses</a:t>
            </a:r>
            <a:r>
              <a:rPr lang="de-DE" sz="1200" dirty="0">
                <a:hlinkClick r:id="rId3" tooltip="https://www.sn.at/wiki/Wasserkraftwerk"/>
              </a:rPr>
              <a:t>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4" tooltip="https://creativecommons.org/licenses/by-nc-sa/3.0/"/>
              </a:rPr>
              <a:t>CC BY-SA-NC</a:t>
            </a:r>
            <a:r>
              <a:rPr lang="de-DE" sz="1200" dirty="0"/>
              <a:t>, "</a:t>
            </a:r>
            <a:r>
              <a:rPr lang="de-DE" sz="1200" dirty="0">
                <a:hlinkClick r:id="rId3" tooltip="https://www.sn.at/wiki/Wasserkraftwerk"/>
              </a:rPr>
              <a:t>Dieses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4" tooltip="https://creativecommons.org/licenses/by-nc-sa/3.0/"/>
              </a:rPr>
              <a:t>CC BY-SA-NC</a:t>
            </a:r>
            <a:endParaRPr lang="de-D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03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Der Handbuch-Pfad entspricht nicht der internationalen Verpflichtung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Deutschland kann das Ziel nicht erreichen – GB kann es aber sehr wohl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Trotzdem ist der Weg sehr radikal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Auf diesem Weg kann der 1,5-Grad-Ziel erreicht werden, wenn wir andere Staaten, die ihr Budget nicht ausschöpfen müssen, technologisch und finanziell unterstützen, bis 2050 THG-neutral zu werden und eine moderne Energieversorgung und Infrastruktur aufzubauen.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5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Bildnachweis: Friedrich </a:t>
            </a:r>
            <a:r>
              <a:rPr lang="de-DE" dirty="0" err="1"/>
              <a:t>Kromberg</a:t>
            </a:r>
            <a:r>
              <a:rPr lang="de-DE" dirty="0"/>
              <a:t> GNU Lizenz für freie Dokumentation</a:t>
            </a:r>
          </a:p>
          <a:p>
            <a:endParaRPr lang="de-DE" dirty="0"/>
          </a:p>
          <a:p>
            <a:r>
              <a:rPr lang="de-DE" dirty="0"/>
              <a:t>Einsparungen: Folgekosten 5 Mrd. 2030, 20 – 70 Mrd. 2050, Importe 80 Mrd. 2045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C3F80-7229-1746-88B7-9F4D9ABC4CB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16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rmAutofit/>
          </a:bodyPr>
          <a:lstStyle>
            <a:lvl1pPr algn="ctr">
              <a:defRPr sz="4400" b="1" i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755650" indent="-6350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/>
            </a:lvl1pPr>
            <a:lvl2pPr marL="1073150" indent="-574675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/>
            </a:lvl2pPr>
            <a:lvl3pPr marL="1435100" indent="-544513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/>
            </a:lvl3pPr>
            <a:lvl4pPr>
              <a:lnSpc>
                <a:spcPct val="120000"/>
              </a:lnSpc>
              <a:spcBef>
                <a:spcPts val="600"/>
              </a:spcBef>
              <a:defRPr sz="2400"/>
            </a:lvl4pPr>
            <a:lvl5pPr>
              <a:lnSpc>
                <a:spcPct val="12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mit Zeilenvorschub</a:t>
            </a:r>
          </a:p>
          <a:p>
            <a:pPr lvl="1"/>
            <a:r>
              <a:rPr lang="de-DE" dirty="0"/>
              <a:t>Zweite Ebene </a:t>
            </a:r>
            <a:br>
              <a:rPr lang="de-DE" dirty="0"/>
            </a:br>
            <a:r>
              <a:rPr lang="de-DE" dirty="0"/>
              <a:t>mit Vorschub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431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082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902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2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505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86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4715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F141715-82E8-A54D-93FB-CB8DBEF1D8D8}"/>
              </a:ext>
            </a:extLst>
          </p:cNvPr>
          <p:cNvSpPr/>
          <p:nvPr userDrawn="1"/>
        </p:nvSpPr>
        <p:spPr>
          <a:xfrm>
            <a:off x="0" y="1"/>
            <a:ext cx="12192000" cy="8894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541D88E-74DF-7450-8605-A8CE2FAF1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0"/>
          <a:stretch>
            <a:fillRect/>
          </a:stretch>
        </p:blipFill>
        <p:spPr bwMode="auto">
          <a:xfrm>
            <a:off x="1588" y="6127750"/>
            <a:ext cx="24876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DEB9F8D5-E978-22B1-B16A-79966AE7BC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90788" y="6408084"/>
            <a:ext cx="9701212" cy="46019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de-DE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karl-martin</a:t>
            </a:r>
            <a:r>
              <a:rPr lang="de-DE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de-DE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hentschel</a:t>
            </a:r>
            <a:r>
              <a:rPr lang="de-DE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, </a:t>
            </a:r>
            <a:r>
              <a:rPr lang="de-DE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ag</a:t>
            </a:r>
            <a:r>
              <a:rPr lang="de-DE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de-DE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finanzen</a:t>
            </a:r>
            <a:r>
              <a:rPr lang="de-DE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+ steuern</a:t>
            </a:r>
            <a:r>
              <a:rPr lang="de-DE" i="1" kern="0" dirty="0">
                <a:solidFill>
                  <a:srgbClr val="FFFFFF"/>
                </a:solidFill>
                <a:latin typeface="Lucida Console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p:txStyles>
    <p:titleStyle>
      <a:lvl1pPr algn="ctr" defTabSz="914400" rtl="0" eaLnBrk="1" latinLnBrk="0" hangingPunct="1">
        <a:lnSpc>
          <a:spcPct val="110000"/>
        </a:lnSpc>
        <a:spcBef>
          <a:spcPct val="0"/>
        </a:spcBef>
        <a:buNone/>
        <a:defRPr sz="4400" b="1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balance-gleichgewicht-meditation-242224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www.iha.com.de/ferienwohnungen-landhaus-und%20-schloss-indien/v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de/photos/kinder-indien-waisenhaus-m%C3%A4dchen-1144109/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tac-netzwerk.de/fileadmin/user_upload/AGs/AG_Finanzmarkt___Steuern/Themen/Grundposition_Steuern_Attac-AG_Fi_St_202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qs.de/fotos/49804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-de/foto/abschlusskleid-absolvent-absolventenma-tze-akademische-insignien-2495233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lima-%C3%B6kosystem-erde-abbildung-1471439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mehr-demokratie/48825756281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globalmagazin.com/bundestag-beschliesst-neue-form-der-buergerbeteiligun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prif.org/2017/07/27/germany-sets-a-poor-example-the-case-of-attac-in-light-of-globally-closing-civic-spac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de/view-image.php?image=240924&amp;picture=gluckliche-cartoon-famili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nd_farm" TargetMode="External"/><Relationship Id="rId7" Type="http://schemas.openxmlformats.org/officeDocument/2006/relationships/hyperlink" Target="https://www.flickr.com/photos/sludgeulper/3426740867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hyperlink" Target="https://creativecommons.org/licenses/by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ikon.news/artikel/die-klima-manipulateur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hyperlink" Target="https://creativecommons.org/licenses/by-nc-nd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ihr-verheizt-unsere-zukunft-zwei-madchen-mit-schilden-fur-klimaschutz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gl%C3%BCcksschweinchen-figuren-niedlich-2402895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kinder-indien-waisenhaus-m%C3%A4dchen-1144109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www.umwelt-im-unterricht.de/unterrichtsvorschlaege/projektideen-klimawandel-und-massnahmen-zum-klimaschutz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nd_far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n.at/wiki/Wasserkraftwerk" TargetMode="External"/><Relationship Id="rId5" Type="http://schemas.openxmlformats.org/officeDocument/2006/relationships/image" Target="../media/image25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4C80"/>
            </a:gs>
            <a:gs pos="100000">
              <a:srgbClr val="009886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7D4E5-C1B1-C8DE-D976-3B40B7DF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6B9BE-40F3-913E-8CF1-0535D8F2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34"/>
            <a:ext cx="12192000" cy="83447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Klimageld als Teil einer sozial gerechten Klimapolitik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48192-0E54-73E9-4469-9FD39706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044"/>
            <a:ext cx="7178390" cy="6132057"/>
          </a:xfrm>
          <a:prstGeom prst="rect">
            <a:avLst/>
          </a:prstGeom>
        </p:spPr>
      </p:pic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1BC7FF9C-F174-C977-09AD-B923C269B061}"/>
              </a:ext>
            </a:extLst>
          </p:cNvPr>
          <p:cNvSpPr txBox="1">
            <a:spLocks/>
          </p:cNvSpPr>
          <p:nvPr/>
        </p:nvSpPr>
        <p:spPr>
          <a:xfrm>
            <a:off x="7099163" y="873407"/>
            <a:ext cx="5172635" cy="6134695"/>
          </a:xfrm>
          <a:prstGeom prst="rect">
            <a:avLst/>
          </a:prstGeom>
          <a:solidFill>
            <a:srgbClr val="A1E0AE"/>
          </a:solidFill>
        </p:spPr>
        <p:txBody>
          <a:bodyPr vert="horz" lIns="91440" tIns="45720" rIns="91440" bIns="45720" rtlCol="0">
            <a:normAutofit/>
          </a:bodyPr>
          <a:lstStyle>
            <a:lvl1pPr marL="755650" indent="-635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50" indent="-5746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100" indent="-544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0" algn="ctr">
              <a:buNone/>
            </a:pPr>
            <a:endParaRPr lang="de-DE" b="1" dirty="0"/>
          </a:p>
          <a:p>
            <a:pPr marL="120650" indent="0" algn="ctr">
              <a:buNone/>
            </a:pPr>
            <a:endParaRPr lang="de-DE" b="1" dirty="0"/>
          </a:p>
          <a:p>
            <a:pPr marL="120650" indent="0" algn="ctr">
              <a:buNone/>
            </a:pPr>
            <a:r>
              <a:rPr lang="de-DE" b="1" dirty="0"/>
              <a:t>Klimawende und Klimagerechtigkeit</a:t>
            </a:r>
          </a:p>
          <a:p>
            <a:pPr marL="120650" indent="0" algn="ctr">
              <a:buNone/>
            </a:pPr>
            <a:endParaRPr lang="de-DE" b="1" dirty="0"/>
          </a:p>
          <a:p>
            <a:pPr marL="120650" indent="0" algn="ctr">
              <a:buNone/>
            </a:pPr>
            <a:r>
              <a:rPr lang="de-DE" sz="2800" b="1" dirty="0"/>
              <a:t>Attac Berlin</a:t>
            </a:r>
          </a:p>
          <a:p>
            <a:pPr marL="120650" indent="0" algn="ctr">
              <a:buNone/>
            </a:pPr>
            <a:r>
              <a:rPr lang="de-DE" sz="2800" b="1" dirty="0"/>
              <a:t>Berlin 28. Mai 2024</a:t>
            </a:r>
          </a:p>
        </p:txBody>
      </p:sp>
    </p:spTree>
    <p:extLst>
      <p:ext uri="{BB962C8B-B14F-4D97-AF65-F5344CB8AC3E}">
        <p14:creationId xmlns:p14="http://schemas.microsoft.com/office/powerpoint/2010/main" val="39892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4C223-F3F2-F603-5766-1AE327FE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51"/>
            <a:ext cx="10515600" cy="87924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Ende des Kapitalismus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F6036-518C-4B46-24AB-EE739578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138335"/>
            <a:ext cx="11260964" cy="49265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Fazit: Kein Energieproblem, kein Kostenproblem, wohl aber ein Investitionsproblem – daher kein ökonomisches Degrowth</a:t>
            </a:r>
          </a:p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Aber: Massives Einsparen bei Rohstoffen (- 80%) und Tierprodukten, der Bedarf an Arbeitsplätzen ist groß!</a:t>
            </a:r>
          </a:p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		„Setzt der Klimaschutz das Ende des Kapitalismus</a:t>
            </a:r>
            <a:br>
              <a:rPr lang="de-DE" sz="2800" b="1" dirty="0">
                <a:latin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</a:rPr>
              <a:t>		   voraus?“</a:t>
            </a:r>
            <a:endParaRPr lang="de-D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22613" indent="-354013">
              <a:lnSpc>
                <a:spcPct val="120000"/>
              </a:lnSpc>
              <a:spcBef>
                <a:spcPts val="600"/>
              </a:spcBef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Antwort: Nein – aber die Transformation wird die Gesellschaft verändern.</a:t>
            </a:r>
          </a:p>
          <a:p>
            <a:pPr marL="3122613" indent="-354013">
              <a:lnSpc>
                <a:spcPct val="120000"/>
              </a:lnSpc>
              <a:spcBef>
                <a:spcPts val="600"/>
              </a:spcBef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Eine Gleichgewichtsgesellschaft ist keine kapitalistische Gesellschaft mehr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3200" b="1" dirty="0"/>
          </a:p>
          <a:p>
            <a:endParaRPr lang="de-DE" dirty="0"/>
          </a:p>
        </p:txBody>
      </p:sp>
      <p:pic>
        <p:nvPicPr>
          <p:cNvPr id="4" name="Grafik 3" descr="Ein Bild, das Gebäude, draußen, Straße, Personen enthält.&#10;&#10;Automatisch generierte Beschreibung">
            <a:extLst>
              <a:ext uri="{FF2B5EF4-FFF2-40B4-BE49-F238E27FC236}">
                <a16:creationId xmlns:a16="http://schemas.microsoft.com/office/drawing/2014/main" id="{9A399FD4-C6C2-BC57-F247-B3280D00C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9" b="-1"/>
          <a:stretch/>
        </p:blipFill>
        <p:spPr>
          <a:xfrm>
            <a:off x="-443852" y="3429000"/>
            <a:ext cx="3748805" cy="3748805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41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87D6B-1B16-C1FC-3A05-7B685682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36ABC-2BF6-F311-8107-27C0AC12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1899"/>
            <a:ext cx="11405189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Gleichgewichtsgesellschaft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97B871-9837-4E1F-2EF8-CD1D3F1A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063255"/>
            <a:ext cx="11166843" cy="5316279"/>
          </a:xfrm>
        </p:spPr>
        <p:txBody>
          <a:bodyPr>
            <a:normAutofit/>
          </a:bodyPr>
          <a:lstStyle/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de-DE" sz="2900" b="1" dirty="0"/>
              <a:t>Wir stehen vor der größten Transformation seit der Industrialisierung:</a:t>
            </a:r>
          </a:p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de-DE" sz="2900" b="1" dirty="0"/>
              <a:t>Ende des Wachstums 	     ⇒ 	    Gleichgewichtsgesellschaft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900" b="1" dirty="0"/>
              <a:t>Kein Bevölkerungswachstum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900" b="1" dirty="0"/>
              <a:t>100% Erneuerbare Energie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900" b="1" dirty="0"/>
              <a:t>100% Recycling – Ende der Rohstoffwirtschaft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900" b="1" dirty="0"/>
              <a:t>Null Emissionen, die nicht natürlich abbaubar </a:t>
            </a:r>
            <a:br>
              <a:rPr lang="de-DE" sz="2900" b="1" dirty="0"/>
            </a:br>
            <a:r>
              <a:rPr lang="de-DE" sz="2900" b="1" dirty="0"/>
              <a:t>sind (z.B. Treibhausgase)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900" b="1" dirty="0"/>
              <a:t>Mindestens 30%  Naturschutz + ökologische Landwirtschaft</a:t>
            </a:r>
          </a:p>
          <a:p>
            <a:endParaRPr lang="de-DE" dirty="0"/>
          </a:p>
        </p:txBody>
      </p:sp>
      <p:pic>
        <p:nvPicPr>
          <p:cNvPr id="5" name="Grafik 4" descr="Ein Bild, das Gebäude, Stein, Statue, draußen enthält.&#10;&#10;Automatisch generierte Beschreibung">
            <a:extLst>
              <a:ext uri="{FF2B5EF4-FFF2-40B4-BE49-F238E27FC236}">
                <a16:creationId xmlns:a16="http://schemas.microsoft.com/office/drawing/2014/main" id="{8315C7A1-942F-45DF-0CFA-FDF3BD2E3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77760" y="1037772"/>
            <a:ext cx="4714239" cy="54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71B7E06-1EE2-4F4D-8745-364FD8BAE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283482"/>
              </p:ext>
            </p:extLst>
          </p:nvPr>
        </p:nvGraphicFramePr>
        <p:xfrm>
          <a:off x="0" y="-86871"/>
          <a:ext cx="12191999" cy="694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35732682-0270-F949-9295-2A0B3F7003BE}"/>
              </a:ext>
            </a:extLst>
          </p:cNvPr>
          <p:cNvSpPr txBox="1"/>
          <p:nvPr/>
        </p:nvSpPr>
        <p:spPr>
          <a:xfrm>
            <a:off x="13411200" y="2065867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CC7E0CE-7D26-C045-8882-7084626E12C4}"/>
              </a:ext>
            </a:extLst>
          </p:cNvPr>
          <p:cNvSpPr txBox="1">
            <a:spLocks/>
          </p:cNvSpPr>
          <p:nvPr/>
        </p:nvSpPr>
        <p:spPr>
          <a:xfrm>
            <a:off x="2021305" y="339849"/>
            <a:ext cx="6023348" cy="136717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>
                <a:solidFill>
                  <a:srgbClr val="3A8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200" dirty="0">
                <a:solidFill>
                  <a:schemeClr val="accent5"/>
                </a:solidFill>
              </a:rPr>
              <a:t>Vergleich der Pfade</a:t>
            </a:r>
          </a:p>
        </p:txBody>
      </p:sp>
    </p:spTree>
    <p:extLst>
      <p:ext uri="{BB962C8B-B14F-4D97-AF65-F5344CB8AC3E}">
        <p14:creationId xmlns:p14="http://schemas.microsoft.com/office/powerpoint/2010/main" val="197037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853" y="0"/>
            <a:ext cx="7395882" cy="98886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Die Kosten der Transformation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 descr="Ein Bild, das Tisch, Text, Papier, Buch enthält.&#10;&#10;Automatisch generierte Beschreibung">
            <a:extLst>
              <a:ext uri="{FF2B5EF4-FFF2-40B4-BE49-F238E27FC236}">
                <a16:creationId xmlns:a16="http://schemas.microsoft.com/office/drawing/2014/main" id="{D32AC4E0-43FF-1B4B-8046-0E889D4D9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r="33294"/>
          <a:stretch/>
        </p:blipFill>
        <p:spPr>
          <a:xfrm>
            <a:off x="-965199" y="118544"/>
            <a:ext cx="3744691" cy="551409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176422" y="6796445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Friedrich Kromberg GNU Lizenz für freie Dokumentation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18" y="1173529"/>
            <a:ext cx="10163414" cy="4255891"/>
          </a:xfrm>
          <a:noFill/>
        </p:spPr>
        <p:txBody>
          <a:bodyPr>
            <a:noAutofit/>
          </a:bodyPr>
          <a:lstStyle/>
          <a:p>
            <a:pPr marL="1289050" lvl="1" indent="-327025">
              <a:lnSpc>
                <a:spcPct val="110000"/>
              </a:lnSpc>
            </a:pPr>
            <a:r>
              <a:rPr lang="de-DE" sz="2400" b="1" dirty="0">
                <a:solidFill>
                  <a:srgbClr val="000000"/>
                </a:solidFill>
              </a:rPr>
              <a:t>1,5 bis 3 Billionen € Kosten – vor allem Häusersanierung, Wind und Solarenergie, Bahnausbau, Industrieumbau </a:t>
            </a:r>
          </a:p>
          <a:p>
            <a:pPr marL="1289050" lvl="1" indent="-327025">
              <a:lnSpc>
                <a:spcPct val="110000"/>
              </a:lnSpc>
            </a:pPr>
            <a:r>
              <a:rPr lang="de-DE" sz="2400" b="1" dirty="0">
                <a:solidFill>
                  <a:srgbClr val="000000"/>
                </a:solidFill>
              </a:rPr>
              <a:t>davon 20 - 50% durch den Staat</a:t>
            </a:r>
          </a:p>
          <a:p>
            <a:pPr marL="1289050" lvl="1" indent="-327025">
              <a:lnSpc>
                <a:spcPct val="110000"/>
              </a:lnSpc>
            </a:pPr>
            <a:r>
              <a:rPr lang="de-DE" sz="2400" b="1" dirty="0">
                <a:solidFill>
                  <a:srgbClr val="000000"/>
                </a:solidFill>
              </a:rPr>
              <a:t>1 Bill. € Einsparungen an Folgekosten und Rohstoffimporten bis 2045</a:t>
            </a:r>
          </a:p>
          <a:p>
            <a:pPr marL="1289050" lvl="1" indent="-327025">
              <a:lnSpc>
                <a:spcPct val="110000"/>
              </a:lnSpc>
            </a:pPr>
            <a:r>
              <a:rPr lang="de-DE" sz="2400" b="1" dirty="0">
                <a:solidFill>
                  <a:srgbClr val="000000"/>
                </a:solidFill>
              </a:rPr>
              <a:t>Fraunhofer IWES: „Risikoarmes Investitionsvorhaben mit positiver Gewinnerwartung von 4–7 % pro Jahr“, Break Even nach ca. 15 Jahren </a:t>
            </a:r>
          </a:p>
          <a:p>
            <a:pPr marL="1289050" lvl="1" indent="-327025">
              <a:lnSpc>
                <a:spcPct val="110000"/>
              </a:lnSpc>
            </a:pPr>
            <a:r>
              <a:rPr lang="de-DE" sz="2400" b="1" dirty="0">
                <a:solidFill>
                  <a:srgbClr val="000000"/>
                </a:solidFill>
              </a:rPr>
              <a:t>Positive Auswirkungen auf Wirtschaft und Arbeitsplätze</a:t>
            </a:r>
          </a:p>
          <a:p>
            <a:pPr marL="187325" lvl="1" indent="0">
              <a:lnSpc>
                <a:spcPct val="110000"/>
              </a:lnSpc>
              <a:buNone/>
            </a:pPr>
            <a:r>
              <a:rPr lang="de-DE" sz="2800" b="1" dirty="0">
                <a:solidFill>
                  <a:srgbClr val="000000"/>
                </a:solidFill>
              </a:rPr>
              <a:t>     Aber!</a:t>
            </a:r>
          </a:p>
          <a:p>
            <a:pPr marL="819150" lvl="1" indent="0">
              <a:lnSpc>
                <a:spcPct val="110000"/>
              </a:lnSpc>
              <a:buNone/>
            </a:pPr>
            <a:r>
              <a:rPr lang="de-DE" sz="2400" b="1" dirty="0">
                <a:solidFill>
                  <a:srgbClr val="000000"/>
                </a:solidFill>
              </a:rPr>
              <a:t>Es wird in der Übergangszeit erhebliche Preisveränderungen geben – die müssen kompensiert werden!</a:t>
            </a:r>
          </a:p>
          <a:p>
            <a:pPr marL="1270000" lvl="1" indent="-674688">
              <a:lnSpc>
                <a:spcPct val="90000"/>
              </a:lnSpc>
              <a:spcBef>
                <a:spcPts val="1200"/>
              </a:spcBef>
            </a:pPr>
            <a:endParaRPr lang="de-D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4C223-F3F2-F603-5766-1AE327FE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1899"/>
            <a:ext cx="11405189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Klimawandel und soziale Gerechtigkeit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F6036-518C-4B46-24AB-EE739578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002118"/>
            <a:ext cx="11166843" cy="485376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de-DE" sz="2400" b="1" dirty="0"/>
              <a:t>Die Treibhausgasemissionen sind direkt abhängig von den Einkommen. Weltweit erzeugen 10% der Menschen 50% der Emissionen.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de-DE" sz="2400" b="1" dirty="0"/>
              <a:t>Folgen des Klimawandels betreffen vor allem die </a:t>
            </a:r>
            <a:br>
              <a:rPr lang="de-DE" sz="2400" b="1" dirty="0"/>
            </a:br>
            <a:r>
              <a:rPr lang="de-DE" sz="2400" b="1" dirty="0"/>
              <a:t>Armen – sowohl in Deutschland als auch weltweit </a:t>
            </a:r>
            <a:br>
              <a:rPr lang="de-DE" sz="2400" b="1" dirty="0"/>
            </a:br>
            <a:r>
              <a:rPr lang="de-DE" sz="2400" b="1" dirty="0"/>
              <a:t>(Inseln, Pakistan, Ägypten, </a:t>
            </a:r>
            <a:r>
              <a:rPr lang="de-DE" sz="2400" b="1" dirty="0" err="1"/>
              <a:t>Bangladesh</a:t>
            </a:r>
            <a:r>
              <a:rPr lang="de-DE" sz="2400" b="1" dirty="0"/>
              <a:t> …)!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de-DE" sz="2400" b="1" dirty="0"/>
              <a:t>Die Unterschicht ist skeptisch zur  Klimaschutzpolitik.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de-DE" sz="2400" b="1" dirty="0"/>
              <a:t>54% betrachten die Klimapolitik als ungerecht. </a:t>
            </a:r>
          </a:p>
          <a:p>
            <a:pPr marL="12065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de-DE" sz="2600" b="1" dirty="0"/>
              <a:t>Wenn der Eindruck entsteht, Klimapolitik ist nur was für die Reichen, die sich PV-Anlagen, Wärmepumpen und E-Autos leisten können, wird sie scheitern!  </a:t>
            </a:r>
            <a:endParaRPr lang="de-DE" sz="2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D654781-AFA9-7EBD-D776-D6D6440E6AE3}"/>
              </a:ext>
            </a:extLst>
          </p:cNvPr>
          <p:cNvSpPr txBox="1"/>
          <p:nvPr/>
        </p:nvSpPr>
        <p:spPr>
          <a:xfrm>
            <a:off x="9510000" y="3702050"/>
            <a:ext cx="10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2" tooltip="https://www.iha.com.de/ferienwohnungen-landhaus-und%20-schloss-indien/vo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3" tooltip="https://creativecommons.org/licenses/by-nc-sa/3.0/"/>
              </a:rPr>
              <a:t>CC BY-SA-NC</a:t>
            </a:r>
            <a:endParaRPr lang="de-DE" sz="900"/>
          </a:p>
        </p:txBody>
      </p:sp>
      <p:pic>
        <p:nvPicPr>
          <p:cNvPr id="8" name="Grafik 7" descr="Ein Bild, das Kleidung, Menschliches Gesicht, Person, Junge enthält.&#10;&#10;Automatisch generierte Beschreibung">
            <a:extLst>
              <a:ext uri="{FF2B5EF4-FFF2-40B4-BE49-F238E27FC236}">
                <a16:creationId xmlns:a16="http://schemas.microsoft.com/office/drawing/2014/main" id="{862D26DC-EC00-7189-2584-EFDDD9B5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81917" y="1864980"/>
            <a:ext cx="4677443" cy="31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1" y="908720"/>
            <a:ext cx="7966409" cy="51435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406347B-08D4-6E17-3D84-5AB732A4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noFill/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Einkommensungleichheit 1900 - 2015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EFB77C54-F205-702C-E86E-B2B60777EEEE}"/>
              </a:ext>
            </a:extLst>
          </p:cNvPr>
          <p:cNvSpPr txBox="1">
            <a:spLocks/>
          </p:cNvSpPr>
          <p:nvPr/>
        </p:nvSpPr>
        <p:spPr bwMode="auto">
          <a:xfrm>
            <a:off x="2510247" y="5301208"/>
            <a:ext cx="796640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pPr marL="342900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kern="0" dirty="0">
                <a:solidFill>
                  <a:schemeClr val="tx1"/>
                </a:solidFill>
              </a:rPr>
              <a:t>Ab 1918 nahm die Ungleichheit ab</a:t>
            </a: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§"/>
            </a:pPr>
            <a:r>
              <a:rPr lang="de-DE" sz="2400" kern="0" dirty="0">
                <a:solidFill>
                  <a:schemeClr val="tx1"/>
                </a:solidFill>
              </a:rPr>
              <a:t>Seit 1980 geht die Geschichte rückwärts</a:t>
            </a:r>
          </a:p>
        </p:txBody>
      </p:sp>
    </p:spTree>
    <p:extLst>
      <p:ext uri="{BB962C8B-B14F-4D97-AF65-F5344CB8AC3E}">
        <p14:creationId xmlns:p14="http://schemas.microsoft.com/office/powerpoint/2010/main" val="17912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B1416DE6-2F20-0CEC-ED7F-A281A248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088" y="1241595"/>
            <a:ext cx="8035832" cy="4656164"/>
          </a:xfrm>
        </p:spPr>
        <p:txBody>
          <a:bodyPr>
            <a:noAutofit/>
          </a:bodyPr>
          <a:lstStyle/>
          <a:p>
            <a:r>
              <a:rPr lang="de-DE" sz="2200" b="1" dirty="0">
                <a:solidFill>
                  <a:srgbClr val="333333"/>
                </a:solidFill>
                <a:latin typeface="Verdana" panose="020B0604030504040204" pitchFamily="34" charset="0"/>
              </a:rPr>
              <a:t>Abgabenquote</a:t>
            </a: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: </a:t>
            </a:r>
          </a:p>
          <a:p>
            <a:pPr lvl="1"/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Geringverdiener  &gt; 50%</a:t>
            </a:r>
          </a:p>
          <a:p>
            <a:pPr lvl="1">
              <a:spcAft>
                <a:spcPts val="1200"/>
              </a:spcAft>
            </a:pP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Susanne Klatten  &lt;   1%</a:t>
            </a:r>
          </a:p>
          <a:p>
            <a:r>
              <a:rPr lang="de-DE" sz="2200" b="1" dirty="0">
                <a:solidFill>
                  <a:srgbClr val="333333"/>
                </a:solidFill>
                <a:latin typeface="Verdana" panose="020B0604030504040204" pitchFamily="34" charset="0"/>
              </a:rPr>
              <a:t>Erben </a:t>
            </a: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im letzten Jahr: </a:t>
            </a:r>
          </a:p>
          <a:p>
            <a:pPr lvl="1"/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220 Kinder steuerfrei 43 Mrd. € geerbt</a:t>
            </a:r>
          </a:p>
          <a:p>
            <a:pPr lvl="1">
              <a:spcAft>
                <a:spcPts val="1200"/>
              </a:spcAft>
            </a:pP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Aber kein Geld für Grundsicherung für drei Millionen Kinder in Armut</a:t>
            </a:r>
          </a:p>
          <a:p>
            <a:r>
              <a:rPr lang="de-DE" sz="2200" b="1" dirty="0">
                <a:solidFill>
                  <a:srgbClr val="333333"/>
                </a:solidFill>
                <a:latin typeface="Verdana" panose="020B0604030504040204" pitchFamily="34" charset="0"/>
              </a:rPr>
              <a:t>Steuersatz</a:t>
            </a: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 von Google, Amazon, Apple, </a:t>
            </a:r>
            <a:r>
              <a:rPr lang="de-DE" sz="2200" dirty="0" err="1">
                <a:solidFill>
                  <a:srgbClr val="333333"/>
                </a:solidFill>
                <a:latin typeface="Verdana" panose="020B0604030504040204" pitchFamily="34" charset="0"/>
              </a:rPr>
              <a:t>Meta</a:t>
            </a: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 &amp; Co:</a:t>
            </a:r>
          </a:p>
          <a:p>
            <a:pPr lvl="1"/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auf Gewinne in Deutschland ca. 2,5% </a:t>
            </a:r>
          </a:p>
          <a:p>
            <a:pPr lvl="1"/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in den USA nach Trump-Reform 11%</a:t>
            </a:r>
          </a:p>
          <a:p>
            <a:pPr marL="49213" lvl="1" indent="0">
              <a:spcBef>
                <a:spcPts val="1824"/>
              </a:spcBef>
              <a:buNone/>
            </a:pPr>
            <a:r>
              <a:rPr lang="de-DE" sz="22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Steuervermeidung</a:t>
            </a:r>
            <a:r>
              <a:rPr lang="de-DE" sz="2200" dirty="0">
                <a:solidFill>
                  <a:srgbClr val="333333"/>
                </a:solidFill>
                <a:latin typeface="Verdana" panose="020B0604030504040204" pitchFamily="34" charset="0"/>
              </a:rPr>
              <a:t> nach NWSG: 75 bis 100 Mrd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. €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4FE4F6-A305-4848-0A5E-E05C185D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/>
          <a:p>
            <a:r>
              <a:rPr lang="de-DE" sz="3600">
                <a:solidFill>
                  <a:schemeClr val="bg1"/>
                </a:solidFill>
              </a:rPr>
              <a:t>Deutschland – Steuerparadies für Milliardäre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7" name="Picture 5" descr="C:\Users\Martin\AppData\Local\Microsoft\Windows\Temporary Internet Files\Content.IE5\28MXAI9K\MC900230958[1].wmf">
            <a:extLst>
              <a:ext uri="{FF2B5EF4-FFF2-40B4-BE49-F238E27FC236}">
                <a16:creationId xmlns:a16="http://schemas.microsoft.com/office/drawing/2014/main" id="{5C938D2F-86FD-3283-12B1-7FD5DE28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90" y="836712"/>
            <a:ext cx="4031810" cy="34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E42D06-49E4-BFB5-3E93-6D90C7E2F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95" y="0"/>
            <a:ext cx="4355105" cy="681320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F75902-C0D3-9A13-F001-F0500D6AC0E8}"/>
              </a:ext>
            </a:extLst>
          </p:cNvPr>
          <p:cNvSpPr txBox="1"/>
          <p:nvPr/>
        </p:nvSpPr>
        <p:spPr>
          <a:xfrm>
            <a:off x="657165" y="1451695"/>
            <a:ext cx="6884894" cy="40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de-DE" sz="2400" b="1" dirty="0"/>
              <a:t>Basiert auf der Arbeit der AG Finanzmärkte von Attac und des Netzwerk Steuergerechtigkeit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de-DE" sz="2400" b="1" dirty="0"/>
              <a:t>In Deutschland zahlen die Superreichen praktisch keine Steuern!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de-DE" sz="2400" b="1" dirty="0"/>
              <a:t>Wie muss ein Steuersystem aussehen, dass die Ungleichheit schrittweise verringert?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de-DE" sz="2400" b="1" dirty="0"/>
              <a:t>Wie wird die Klimapolitik finanziert?</a:t>
            </a:r>
          </a:p>
          <a:p>
            <a:pPr marL="342900" indent="-34290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de-DE" sz="2400" b="1" dirty="0"/>
              <a:t>Wie funktioniert das Klimageld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BBA0205-CEE7-6621-49AA-ECF165AA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65" y="0"/>
            <a:ext cx="7395882" cy="988867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Basistext Steuer-Revolution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6D9D6A-F1BB-4E4E-9E75-397C62B1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18164"/>
            <a:ext cx="10503243" cy="4489512"/>
          </a:xfrm>
        </p:spPr>
        <p:txBody>
          <a:bodyPr>
            <a:noAutofit/>
          </a:bodyPr>
          <a:lstStyle/>
          <a:p>
            <a:pPr>
              <a:spcBef>
                <a:spcPts val="1176"/>
              </a:spcBef>
            </a:pPr>
            <a:r>
              <a:rPr lang="de-DE" sz="2800" dirty="0"/>
              <a:t>Thomas Piketty, Emmanuel </a:t>
            </a:r>
            <a:r>
              <a:rPr lang="de-DE" sz="2800" dirty="0" err="1"/>
              <a:t>Sayez</a:t>
            </a:r>
            <a:r>
              <a:rPr lang="de-DE" sz="2800" dirty="0"/>
              <a:t> und Gabriel </a:t>
            </a:r>
            <a:r>
              <a:rPr lang="de-DE" sz="2800" dirty="0" err="1"/>
              <a:t>Zucman</a:t>
            </a:r>
            <a:r>
              <a:rPr lang="de-DE" sz="2800" dirty="0"/>
              <a:t> und viele andere haben Modellrechnungen erstellt, wie ein gerechtes Steuersystem aussehen sollte. </a:t>
            </a:r>
          </a:p>
          <a:p>
            <a:pPr>
              <a:spcBef>
                <a:spcPts val="1176"/>
              </a:spcBef>
            </a:pPr>
            <a:r>
              <a:rPr lang="de-DE" sz="2800" b="1" dirty="0"/>
              <a:t>Wir haben auf Basis dieser Zahlen einen konkreten </a:t>
            </a:r>
            <a:r>
              <a:rPr lang="de-DE" sz="2800" b="1" dirty="0">
                <a:hlinkClick r:id="rId3"/>
              </a:rPr>
              <a:t>Vorschlag</a:t>
            </a:r>
            <a:r>
              <a:rPr lang="de-DE" sz="2800" b="1" dirty="0"/>
              <a:t> für ein gerechtes faires ökologisches Steuersystem  für Deutschland erarbeitet.</a:t>
            </a:r>
          </a:p>
          <a:p>
            <a:pPr>
              <a:spcBef>
                <a:spcPts val="1176"/>
              </a:spcBef>
            </a:pPr>
            <a:r>
              <a:rPr lang="de-DE" sz="2800" dirty="0"/>
              <a:t>Wir wollten kein radikales Papier vorlegen – wir wollten nur darstellen, wie ein System aussieht, dass den Trend umkehrt!</a:t>
            </a:r>
          </a:p>
          <a:p>
            <a:pPr>
              <a:spcBef>
                <a:spcPts val="1176"/>
              </a:spcBef>
            </a:pPr>
            <a:r>
              <a:rPr lang="de-DE" sz="2800" dirty="0"/>
              <a:t>Wir wollen damit die Debatte in Deutschland anstoßen!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3B04F5-F969-FE46-B325-AC5A4A46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-63464"/>
            <a:ext cx="11870724" cy="1143000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de-DE" sz="2400" i="1" dirty="0">
                <a:solidFill>
                  <a:schemeClr val="bg1"/>
                </a:solidFill>
              </a:rPr>
              <a:t>Wir dachten, wir werden gefragt:            </a:t>
            </a:r>
            <a:r>
              <a:rPr lang="de-DE" sz="3600" dirty="0">
                <a:solidFill>
                  <a:schemeClr val="bg1"/>
                </a:solidFill>
              </a:rPr>
              <a:t>Seid Ihr verrückt geworden?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6D9D6A-F1BB-4E4E-9E75-397C62B1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332637"/>
            <a:ext cx="8702525" cy="4929617"/>
          </a:xfrm>
        </p:spPr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de-DE" sz="2400" b="1" dirty="0"/>
              <a:t>Begrenzung von Einkommen und Vermögen</a:t>
            </a:r>
          </a:p>
          <a:p>
            <a:pPr marL="760413" lvl="2" indent="-342900">
              <a:lnSpc>
                <a:spcPct val="110000"/>
              </a:lnSpc>
            </a:pPr>
            <a:r>
              <a:rPr lang="de-DE" sz="2000" b="1" dirty="0"/>
              <a:t>Maja Göpel: Eigentum muss seine Grenze dort finden, wo es zu übermäßiger Machtakkumulation führt.</a:t>
            </a:r>
          </a:p>
          <a:p>
            <a:pPr marL="760413" lvl="2" indent="-342900">
              <a:lnSpc>
                <a:spcPct val="110000"/>
              </a:lnSpc>
            </a:pPr>
            <a:r>
              <a:rPr lang="de-DE" sz="2000" b="1" dirty="0"/>
              <a:t>Wolfgang </a:t>
            </a:r>
            <a:r>
              <a:rPr lang="de-DE" sz="2000" b="1" dirty="0" err="1"/>
              <a:t>Münchau</a:t>
            </a:r>
            <a:r>
              <a:rPr lang="de-DE" sz="2000" b="1" dirty="0"/>
              <a:t> (Ex-Chefredakteur FT Deutschland):</a:t>
            </a:r>
            <a:br>
              <a:rPr lang="de-DE" sz="2000" b="1" dirty="0"/>
            </a:br>
            <a:r>
              <a:rPr lang="de-DE" sz="2000" b="1" dirty="0"/>
              <a:t>Einkommen ab 5 Mio. mit 75% bis 90% besteuern.</a:t>
            </a:r>
          </a:p>
          <a:p>
            <a:pPr>
              <a:spcBef>
                <a:spcPts val="1176"/>
              </a:spcBef>
            </a:pPr>
            <a:r>
              <a:rPr lang="de-DE" sz="2400" b="1" dirty="0"/>
              <a:t>Eine Streichung der Steuerprivilegien der Multimillionäre </a:t>
            </a:r>
            <a:br>
              <a:rPr lang="de-DE" sz="2400" b="1" dirty="0"/>
            </a:br>
            <a:r>
              <a:rPr lang="de-DE" sz="2400" b="1" dirty="0"/>
              <a:t>kann bis zu 100 Mrd. € Einnahmen bringen</a:t>
            </a:r>
          </a:p>
          <a:p>
            <a:pPr>
              <a:spcBef>
                <a:spcPts val="1176"/>
              </a:spcBef>
            </a:pPr>
            <a:r>
              <a:rPr lang="de-DE" sz="2400" b="1" dirty="0"/>
              <a:t>Staatsquote: 50% bis 60% ist machbar</a:t>
            </a:r>
          </a:p>
          <a:p>
            <a:pPr>
              <a:spcBef>
                <a:spcPts val="1176"/>
              </a:spcBef>
            </a:pPr>
            <a:r>
              <a:rPr lang="de-DE" sz="2400" b="1" dirty="0"/>
              <a:t>Einheitliches Sozialsystem für Alle - Basisabsicherung</a:t>
            </a:r>
          </a:p>
          <a:p>
            <a:pPr marL="120650" indent="0">
              <a:spcBef>
                <a:spcPts val="1176"/>
              </a:spcBef>
              <a:buNone/>
            </a:pPr>
            <a:r>
              <a:rPr lang="de-DE" sz="2800" b="1" dirty="0"/>
              <a:t>Investitionen in die Zukunft sind notwendig und </a:t>
            </a:r>
            <a:br>
              <a:rPr lang="de-DE" sz="2800" b="1" dirty="0"/>
            </a:br>
            <a:r>
              <a:rPr lang="de-DE" sz="2800" b="1" dirty="0"/>
              <a:t>können finanziert werden!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3B04F5-F969-FE46-B325-AC5A4A46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4522"/>
          </a:xfrm>
        </p:spPr>
        <p:txBody>
          <a:bodyPr>
            <a:normAutofit/>
          </a:bodyPr>
          <a:lstStyle/>
          <a:p>
            <a:r>
              <a:rPr lang="de-DE" sz="3200">
                <a:solidFill>
                  <a:schemeClr val="bg1"/>
                </a:solidFill>
              </a:rPr>
              <a:t>Fünf Grundgedanken für die Steuer-Revolution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6FB53B-05F7-579E-CDFD-B80927353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1825" y="1332637"/>
            <a:ext cx="3440175" cy="45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556FB-8247-D542-A90F-915D03FD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85" y="1437484"/>
            <a:ext cx="6779555" cy="4798424"/>
          </a:xfrm>
        </p:spPr>
        <p:txBody>
          <a:bodyPr anchor="ctr">
            <a:normAutofit/>
          </a:bodyPr>
          <a:lstStyle/>
          <a:p>
            <a:pPr marL="534988" indent="-534988">
              <a:lnSpc>
                <a:spcPct val="110000"/>
              </a:lnSpc>
              <a:spcBef>
                <a:spcPts val="2400"/>
              </a:spcBef>
            </a:pPr>
            <a:r>
              <a:rPr lang="de-DE" sz="2800" dirty="0"/>
              <a:t>Möglichst neutrale Zusammen-</a:t>
            </a:r>
            <a:br>
              <a:rPr lang="de-DE" sz="2800" dirty="0"/>
            </a:br>
            <a:r>
              <a:rPr lang="de-DE" sz="2800" dirty="0" err="1"/>
              <a:t>fassung</a:t>
            </a:r>
            <a:r>
              <a:rPr lang="de-DE" sz="2800" dirty="0"/>
              <a:t> von über 300 wissen-</a:t>
            </a:r>
            <a:br>
              <a:rPr lang="de-DE" sz="2800" dirty="0"/>
            </a:br>
            <a:r>
              <a:rPr lang="de-DE" sz="2800" dirty="0" err="1"/>
              <a:t>schaftlichen</a:t>
            </a:r>
            <a:r>
              <a:rPr lang="de-DE" sz="2800" dirty="0"/>
              <a:t> Studien</a:t>
            </a:r>
          </a:p>
          <a:p>
            <a:pPr marL="534988" indent="-534988">
              <a:lnSpc>
                <a:spcPct val="110000"/>
              </a:lnSpc>
              <a:spcBef>
                <a:spcPts val="2400"/>
              </a:spcBef>
            </a:pPr>
            <a:r>
              <a:rPr lang="de-DE" sz="2800" dirty="0"/>
              <a:t>Darstellung, was realistisch maximal machbar ist.</a:t>
            </a:r>
          </a:p>
          <a:p>
            <a:pPr marL="534988" indent="-534988">
              <a:lnSpc>
                <a:spcPct val="110000"/>
              </a:lnSpc>
              <a:spcBef>
                <a:spcPts val="2400"/>
              </a:spcBef>
            </a:pPr>
            <a:r>
              <a:rPr lang="de-DE" sz="2800" dirty="0"/>
              <a:t>Keine politische Stellungnahme</a:t>
            </a:r>
          </a:p>
          <a:p>
            <a:pPr marL="534988" indent="-534988">
              <a:lnSpc>
                <a:spcPct val="110000"/>
              </a:lnSpc>
              <a:spcBef>
                <a:spcPts val="2400"/>
              </a:spcBef>
            </a:pPr>
            <a:r>
              <a:rPr lang="de-DE" sz="2800" dirty="0"/>
              <a:t>Es erfolgte eine breite Evaluation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durch Wissenschaftler und Experten.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85FB3B6-4E51-A83C-5D07-63ED40D641A0}"/>
              </a:ext>
            </a:extLst>
          </p:cNvPr>
          <p:cNvSpPr txBox="1"/>
          <p:nvPr/>
        </p:nvSpPr>
        <p:spPr>
          <a:xfrm>
            <a:off x="268014" y="68686"/>
            <a:ext cx="1158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Handbuch Klimaschutz: Basis für den Bürgerrat Klimaschutz</a:t>
            </a:r>
          </a:p>
        </p:txBody>
      </p:sp>
      <p:pic>
        <p:nvPicPr>
          <p:cNvPr id="7" name="Grafik 6" descr="Ein Bild, das Text, Karte, Schrift enthält.&#10;&#10;Automatisch generierte Beschreibung">
            <a:extLst>
              <a:ext uri="{FF2B5EF4-FFF2-40B4-BE49-F238E27FC236}">
                <a16:creationId xmlns:a16="http://schemas.microsoft.com/office/drawing/2014/main" id="{F667643B-DE86-4DB4-3F45-05B1704C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561" y="696850"/>
            <a:ext cx="4333440" cy="61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B1416DE6-2F20-0CEC-ED7F-A281A248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6465" y="1258744"/>
            <a:ext cx="6642489" cy="4420651"/>
          </a:xfrm>
        </p:spPr>
        <p:txBody>
          <a:bodyPr>
            <a:noAutofit/>
          </a:bodyPr>
          <a:lstStyle/>
          <a:p>
            <a:pPr marL="450850" lvl="0" indent="-434975" hangingPunct="0"/>
            <a:r>
              <a:rPr lang="de-DE" sz="2400" dirty="0"/>
              <a:t>Nettoeinkommen: max. 100-mal Mindestlohnes </a:t>
            </a:r>
          </a:p>
          <a:p>
            <a:pPr marL="450850" lvl="0" indent="-434975" hangingPunct="0"/>
            <a:r>
              <a:rPr lang="de-DE" sz="2400" dirty="0"/>
              <a:t>Vermögen max. 1000-mal Mindestlohn für 1 Jahr</a:t>
            </a:r>
          </a:p>
          <a:p>
            <a:pPr marL="450850" lvl="0" indent="-434975" hangingPunct="0"/>
            <a:r>
              <a:rPr lang="de-DE" sz="2400" dirty="0"/>
              <a:t>Es gilt das Verursacherprinzip</a:t>
            </a:r>
          </a:p>
          <a:p>
            <a:pPr marL="450850" lvl="0" indent="-434975" hangingPunct="0"/>
            <a:r>
              <a:rPr lang="de-DE" sz="2400" dirty="0"/>
              <a:t>Unternehmensgewinne dort versteuern, wo die Geschäftstätigkeit stattfinden</a:t>
            </a:r>
          </a:p>
          <a:p>
            <a:pPr marL="450850" lvl="0" indent="-434975" hangingPunct="0"/>
            <a:r>
              <a:rPr lang="de-DE" sz="2400" dirty="0"/>
              <a:t>Alle Bürger*innen haben Anspruch auf einheitliche Kinderbetreuung, Bildung, Krankenversorgung, Pflege und eine Basisversorgung im Alter</a:t>
            </a:r>
          </a:p>
          <a:p>
            <a:pPr marL="450850" lvl="0" indent="-434975" hangingPunct="0"/>
            <a:r>
              <a:rPr lang="de-DE" sz="2400" dirty="0"/>
              <a:t>Die Verteilung der Finanzmittel erfolgt im Verhältnis 1:2:2:5 an EU, Bund, Länder und Kommunen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4FE4F6-A305-4848-0A5E-E05C185D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Steuer-Revolution Eckpunkte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16320-2B4B-5B1B-454C-AF0B609CC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69F065-47D5-C2F4-5CD1-0D91E801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3" y="1258744"/>
            <a:ext cx="4306865" cy="45750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20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87D6B-1B16-C1FC-3A05-7B685682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36ABC-2BF6-F311-8107-27C0AC12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1899"/>
            <a:ext cx="11405189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Schuldenbremse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97B871-9837-4E1F-2EF8-CD1D3F1A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924900"/>
            <a:ext cx="7633212" cy="5316279"/>
          </a:xfrm>
        </p:spPr>
        <p:txBody>
          <a:bodyPr>
            <a:normAutofit/>
          </a:bodyPr>
          <a:lstStyle/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de-DE" sz="3000" b="1" dirty="0"/>
              <a:t>Die Transformation erfordert hohe Investitionen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Finanzierung über Steuern – vor allem bei den Reichen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Finanzierung über Schulden bei Privaten - suboptimal</a:t>
            </a:r>
          </a:p>
          <a:p>
            <a:pPr marL="1081088" indent="-644525"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Finanzierung über die Zentralbank</a:t>
            </a:r>
          </a:p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de-DE" sz="3000" b="1" dirty="0"/>
              <a:t>Staatliche Förderung parallel zur Wirtschafts-entwicklung vermeidet Inflation</a:t>
            </a:r>
          </a:p>
        </p:txBody>
      </p:sp>
      <p:pic>
        <p:nvPicPr>
          <p:cNvPr id="4" name="Grafik 3" descr="Ein Bild, das draußen, Objekt, Sonnenuntergang, Gras enthält.&#10;&#10;Automatisch generierte Beschreibung">
            <a:extLst>
              <a:ext uri="{FF2B5EF4-FFF2-40B4-BE49-F238E27FC236}">
                <a16:creationId xmlns:a16="http://schemas.microsoft.com/office/drawing/2014/main" id="{2E40BB6B-21A5-3E65-C452-FC91F2E5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14" y="3710981"/>
            <a:ext cx="4133486" cy="2668553"/>
          </a:xfrm>
          <a:prstGeom prst="rect">
            <a:avLst/>
          </a:prstGeom>
        </p:spPr>
      </p:pic>
      <p:pic>
        <p:nvPicPr>
          <p:cNvPr id="6" name="Grafik 5" descr="Ein Bild, das draußen, Gras, Schmutz, LKW enthält.&#10;&#10;Automatisch generierte Beschreibung">
            <a:extLst>
              <a:ext uri="{FF2B5EF4-FFF2-40B4-BE49-F238E27FC236}">
                <a16:creationId xmlns:a16="http://schemas.microsoft.com/office/drawing/2014/main" id="{403B67FC-19EC-1FEC-578F-ACD1926518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/>
          <a:stretch/>
        </p:blipFill>
        <p:spPr>
          <a:xfrm>
            <a:off x="8058514" y="879466"/>
            <a:ext cx="4133486" cy="28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2CF49-C5F1-94BF-4F79-A53F9E68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0"/>
            <a:ext cx="11969578" cy="988541"/>
          </a:xfrm>
        </p:spPr>
        <p:txBody>
          <a:bodyPr>
            <a:normAutofit fontScale="90000"/>
          </a:bodyPr>
          <a:lstStyle/>
          <a:p>
            <a:r>
              <a:rPr lang="de-DE">
                <a:solidFill>
                  <a:schemeClr val="bg1"/>
                </a:solidFill>
              </a:rPr>
              <a:t>Warum gefährdet Ungleichheit die Demokratie?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DFCF6-66C3-693E-E3EF-0162F21F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14" y="1383957"/>
            <a:ext cx="10354962" cy="4665931"/>
          </a:xfrm>
        </p:spPr>
        <p:txBody>
          <a:bodyPr/>
          <a:lstStyle/>
          <a:p>
            <a:pPr>
              <a:spcBef>
                <a:spcPts val="1128"/>
              </a:spcBef>
            </a:pPr>
            <a:r>
              <a:rPr lang="de-DE" sz="2400" dirty="0"/>
              <a:t>Die weniger Gebildeten erfahren Globalisierung als Bedrohung.</a:t>
            </a:r>
          </a:p>
          <a:p>
            <a:pPr>
              <a:spcBef>
                <a:spcPts val="1128"/>
              </a:spcBef>
            </a:pPr>
            <a:r>
              <a:rPr lang="de-DE" sz="2400" dirty="0"/>
              <a:t>Die linken Parteien haben darauf mit dem Versprechen </a:t>
            </a:r>
            <a:br>
              <a:rPr lang="de-DE" sz="2400" dirty="0"/>
            </a:br>
            <a:r>
              <a:rPr lang="de-DE" sz="2400" dirty="0"/>
              <a:t>des sozialen Aufstiegs durch mehr Bildung reagiert.</a:t>
            </a:r>
          </a:p>
          <a:p>
            <a:pPr>
              <a:spcBef>
                <a:spcPts val="1128"/>
              </a:spcBef>
            </a:pPr>
            <a:r>
              <a:rPr lang="de-DE" sz="2400" dirty="0"/>
              <a:t>US-Philosoph Sandel: Dieses Versprechen wird von den </a:t>
            </a:r>
            <a:br>
              <a:rPr lang="de-DE" sz="2400" dirty="0"/>
            </a:br>
            <a:r>
              <a:rPr lang="de-DE" sz="2400" dirty="0"/>
              <a:t>zwei Drittel ohne Studium als Demütigung und Miss-</a:t>
            </a:r>
            <a:br>
              <a:rPr lang="de-DE" sz="2400" dirty="0"/>
            </a:br>
            <a:r>
              <a:rPr lang="de-DE" sz="2400" dirty="0" err="1"/>
              <a:t>achtung</a:t>
            </a:r>
            <a:r>
              <a:rPr lang="de-DE" sz="2400" dirty="0"/>
              <a:t> Ihrer Arbeit empfunden.</a:t>
            </a:r>
          </a:p>
          <a:p>
            <a:pPr>
              <a:spcBef>
                <a:spcPts val="1128"/>
              </a:spcBef>
            </a:pPr>
            <a:r>
              <a:rPr lang="de-DE" sz="2400" dirty="0"/>
              <a:t>Folge: 	Viele hassen die intellektuellen Klugscheißer.</a:t>
            </a:r>
          </a:p>
          <a:p>
            <a:pPr marL="1830388">
              <a:spcBef>
                <a:spcPts val="1128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Sie gehen immer weniger zur Wahl.</a:t>
            </a:r>
          </a:p>
          <a:p>
            <a:pPr marL="1830388">
              <a:spcBef>
                <a:spcPts val="1128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Oder sie wählen Trump, der sich über </a:t>
            </a:r>
            <a:br>
              <a:rPr lang="de-DE" sz="2400" dirty="0"/>
            </a:br>
            <a:r>
              <a:rPr lang="de-DE" sz="2400" dirty="0"/>
              <a:t>Intellektuelle lustig macht.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81E8E5-26A6-89E7-C0E6-7FBA2347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fr-FR" dirty="0"/>
          </a:p>
        </p:txBody>
      </p:sp>
      <p:pic>
        <p:nvPicPr>
          <p:cNvPr id="7" name="Grafik 6" descr="Ein Bild, das Kleidung, Gebäude, Person, Menschliches Gesicht enthält.&#10;&#10;Automatisch generierte Beschreibung">
            <a:extLst>
              <a:ext uri="{FF2B5EF4-FFF2-40B4-BE49-F238E27FC236}">
                <a16:creationId xmlns:a16="http://schemas.microsoft.com/office/drawing/2014/main" id="{18126038-A002-20FF-2594-3C4E3C8BE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9" t="28588" r="24360" b="3129"/>
          <a:stretch/>
        </p:blipFill>
        <p:spPr>
          <a:xfrm>
            <a:off x="8922012" y="2007219"/>
            <a:ext cx="3269987" cy="44839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46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9D2689-741A-2E88-1A30-5B1D4A7D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0641"/>
            <a:ext cx="11064240" cy="85133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de-DE" sz="3600" dirty="0">
                <a:solidFill>
                  <a:schemeClr val="bg1"/>
                </a:solidFill>
              </a:rPr>
              <a:t>Die neue Klassengesellschaft </a:t>
            </a:r>
            <a:r>
              <a:rPr lang="de-DE" sz="2800" dirty="0">
                <a:solidFill>
                  <a:schemeClr val="bg1"/>
                </a:solidFill>
              </a:rPr>
              <a:t>(</a:t>
            </a:r>
            <a:r>
              <a:rPr lang="de-DE" sz="2000" dirty="0">
                <a:solidFill>
                  <a:schemeClr val="bg1"/>
                </a:solidFill>
              </a:rPr>
              <a:t>nach Andreas Reckwitz)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ACE958C-2721-664F-44D9-465311DC797E}"/>
              </a:ext>
            </a:extLst>
          </p:cNvPr>
          <p:cNvSpPr txBox="1"/>
          <p:nvPr/>
        </p:nvSpPr>
        <p:spPr>
          <a:xfrm>
            <a:off x="5980561" y="988471"/>
            <a:ext cx="286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Hyperklasse</a:t>
            </a:r>
          </a:p>
          <a:p>
            <a:r>
              <a:rPr lang="de-DE" dirty="0"/>
              <a:t>international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1CC3CEB3-7450-AB30-DBB0-7885140E4303}"/>
              </a:ext>
            </a:extLst>
          </p:cNvPr>
          <p:cNvSpPr txBox="1"/>
          <p:nvPr/>
        </p:nvSpPr>
        <p:spPr>
          <a:xfrm>
            <a:off x="6121964" y="1981867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Oberklasse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FF6CF90-13DE-908A-B9E4-0F3C41BA6E77}"/>
              </a:ext>
            </a:extLst>
          </p:cNvPr>
          <p:cNvGrpSpPr/>
          <p:nvPr/>
        </p:nvGrpSpPr>
        <p:grpSpPr>
          <a:xfrm>
            <a:off x="3901301" y="533130"/>
            <a:ext cx="3681426" cy="5791739"/>
            <a:chOff x="2762917" y="-196482"/>
            <a:chExt cx="3681426" cy="5791739"/>
          </a:xfrm>
        </p:grpSpPr>
        <p:sp>
          <p:nvSpPr>
            <p:cNvPr id="4" name="Dreieck 3">
              <a:extLst>
                <a:ext uri="{FF2B5EF4-FFF2-40B4-BE49-F238E27FC236}">
                  <a16:creationId xmlns:a16="http://schemas.microsoft.com/office/drawing/2014/main" id="{B6E18A87-3A27-FE97-4601-C85FEC8EA15F}"/>
                </a:ext>
              </a:extLst>
            </p:cNvPr>
            <p:cNvSpPr/>
            <p:nvPr/>
          </p:nvSpPr>
          <p:spPr>
            <a:xfrm>
              <a:off x="3997930" y="1871589"/>
              <a:ext cx="1440160" cy="50199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01F86301-C127-C623-F92D-8CB31731E072}"/>
                </a:ext>
              </a:extLst>
            </p:cNvPr>
            <p:cNvSpPr/>
            <p:nvPr/>
          </p:nvSpPr>
          <p:spPr>
            <a:xfrm>
              <a:off x="2917371" y="3744686"/>
              <a:ext cx="3418115" cy="1850571"/>
            </a:xfrm>
            <a:custGeom>
              <a:avLst/>
              <a:gdLst>
                <a:gd name="connsiteX0" fmla="*/ 0 w 3418115"/>
                <a:gd name="connsiteY0" fmla="*/ 1415143 h 1850571"/>
                <a:gd name="connsiteX1" fmla="*/ 1458686 w 3418115"/>
                <a:gd name="connsiteY1" fmla="*/ 0 h 1850571"/>
                <a:gd name="connsiteX2" fmla="*/ 3418115 w 3418115"/>
                <a:gd name="connsiteY2" fmla="*/ 1393371 h 1850571"/>
                <a:gd name="connsiteX3" fmla="*/ 1436915 w 3418115"/>
                <a:gd name="connsiteY3" fmla="*/ 1850571 h 1850571"/>
                <a:gd name="connsiteX4" fmla="*/ 0 w 3418115"/>
                <a:gd name="connsiteY4" fmla="*/ 1415143 h 185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8115" h="1850571">
                  <a:moveTo>
                    <a:pt x="0" y="1415143"/>
                  </a:moveTo>
                  <a:lnTo>
                    <a:pt x="1458686" y="0"/>
                  </a:lnTo>
                  <a:lnTo>
                    <a:pt x="3418115" y="1393371"/>
                  </a:lnTo>
                  <a:lnTo>
                    <a:pt x="1436915" y="1850571"/>
                  </a:lnTo>
                  <a:lnTo>
                    <a:pt x="0" y="1415143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5E4BB00F-728D-B066-FE11-9E9B32C30B25}"/>
                </a:ext>
              </a:extLst>
            </p:cNvPr>
            <p:cNvSpPr/>
            <p:nvPr/>
          </p:nvSpPr>
          <p:spPr>
            <a:xfrm>
              <a:off x="4419600" y="2351314"/>
              <a:ext cx="2024743" cy="2764972"/>
            </a:xfrm>
            <a:custGeom>
              <a:avLst/>
              <a:gdLst>
                <a:gd name="connsiteX0" fmla="*/ 936171 w 2024743"/>
                <a:gd name="connsiteY0" fmla="*/ 0 h 2764972"/>
                <a:gd name="connsiteX1" fmla="*/ 1545771 w 2024743"/>
                <a:gd name="connsiteY1" fmla="*/ 0 h 2764972"/>
                <a:gd name="connsiteX2" fmla="*/ 2024743 w 2024743"/>
                <a:gd name="connsiteY2" fmla="*/ 1153886 h 2764972"/>
                <a:gd name="connsiteX3" fmla="*/ 1959429 w 2024743"/>
                <a:gd name="connsiteY3" fmla="*/ 2764972 h 2764972"/>
                <a:gd name="connsiteX4" fmla="*/ 0 w 2024743"/>
                <a:gd name="connsiteY4" fmla="*/ 1349829 h 2764972"/>
                <a:gd name="connsiteX5" fmla="*/ 936171 w 2024743"/>
                <a:gd name="connsiteY5" fmla="*/ 0 h 276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4743" h="2764972">
                  <a:moveTo>
                    <a:pt x="936171" y="0"/>
                  </a:moveTo>
                  <a:lnTo>
                    <a:pt x="1545771" y="0"/>
                  </a:lnTo>
                  <a:lnTo>
                    <a:pt x="2024743" y="1153886"/>
                  </a:lnTo>
                  <a:lnTo>
                    <a:pt x="1959429" y="2764972"/>
                  </a:lnTo>
                  <a:lnTo>
                    <a:pt x="0" y="1349829"/>
                  </a:lnTo>
                  <a:lnTo>
                    <a:pt x="936171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FB4813B4-3ECE-D1DC-2B8C-77502E455520}"/>
                </a:ext>
              </a:extLst>
            </p:cNvPr>
            <p:cNvSpPr/>
            <p:nvPr/>
          </p:nvSpPr>
          <p:spPr>
            <a:xfrm>
              <a:off x="2762917" y="2351314"/>
              <a:ext cx="2571083" cy="2743200"/>
            </a:xfrm>
            <a:custGeom>
              <a:avLst/>
              <a:gdLst>
                <a:gd name="connsiteX0" fmla="*/ 674915 w 2525486"/>
                <a:gd name="connsiteY0" fmla="*/ 0 h 2743200"/>
                <a:gd name="connsiteX1" fmla="*/ 2525486 w 2525486"/>
                <a:gd name="connsiteY1" fmla="*/ 21772 h 2743200"/>
                <a:gd name="connsiteX2" fmla="*/ 1567543 w 2525486"/>
                <a:gd name="connsiteY2" fmla="*/ 1349829 h 2743200"/>
                <a:gd name="connsiteX3" fmla="*/ 87086 w 2525486"/>
                <a:gd name="connsiteY3" fmla="*/ 2743200 h 2743200"/>
                <a:gd name="connsiteX4" fmla="*/ 0 w 2525486"/>
                <a:gd name="connsiteY4" fmla="*/ 1153886 h 2743200"/>
                <a:gd name="connsiteX5" fmla="*/ 674915 w 2525486"/>
                <a:gd name="connsiteY5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5486" h="2743200">
                  <a:moveTo>
                    <a:pt x="674915" y="0"/>
                  </a:moveTo>
                  <a:lnTo>
                    <a:pt x="2525486" y="21772"/>
                  </a:lnTo>
                  <a:lnTo>
                    <a:pt x="1567543" y="1349829"/>
                  </a:lnTo>
                  <a:lnTo>
                    <a:pt x="87086" y="2743200"/>
                  </a:lnTo>
                  <a:lnTo>
                    <a:pt x="0" y="1153886"/>
                  </a:lnTo>
                  <a:lnTo>
                    <a:pt x="674915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DDD82AA8-699C-DC8B-02C0-AB8DE6843F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2760" y="2348880"/>
              <a:ext cx="648072" cy="114300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386FF4BB-1D7D-3726-F29B-DFD4A613849D}"/>
                </a:ext>
              </a:extLst>
            </p:cNvPr>
            <p:cNvCxnSpPr>
              <a:cxnSpLocks/>
            </p:cNvCxnSpPr>
            <p:nvPr/>
          </p:nvCxnSpPr>
          <p:spPr>
            <a:xfrm>
              <a:off x="3440832" y="2348880"/>
              <a:ext cx="1872208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8898F139-4587-64C6-0B5D-76669FC8DA41}"/>
                </a:ext>
              </a:extLst>
            </p:cNvPr>
            <p:cNvCxnSpPr>
              <a:cxnSpLocks/>
            </p:cNvCxnSpPr>
            <p:nvPr/>
          </p:nvCxnSpPr>
          <p:spPr>
            <a:xfrm>
              <a:off x="2792760" y="3491880"/>
              <a:ext cx="0" cy="165043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1040BA8-B618-B434-E648-5652D5EE62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6058" y="2344192"/>
              <a:ext cx="940891" cy="130503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66814B51-4150-D908-FC24-F3C1E7BF6578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48" y="2344192"/>
              <a:ext cx="562156" cy="0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D7AB55D9-7A04-B39A-AC29-4DDFD25CC5B1}"/>
                </a:ext>
              </a:extLst>
            </p:cNvPr>
            <p:cNvCxnSpPr>
              <a:cxnSpLocks/>
            </p:cNvCxnSpPr>
            <p:nvPr/>
          </p:nvCxnSpPr>
          <p:spPr>
            <a:xfrm>
              <a:off x="5915274" y="2333095"/>
              <a:ext cx="504056" cy="1132448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D9E69251-83A0-2683-FD26-7747BF8D7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3891" y="3670802"/>
              <a:ext cx="1512166" cy="1471513"/>
            </a:xfrm>
            <a:prstGeom prst="line">
              <a:avLst/>
            </a:prstGeom>
            <a:ln w="889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 extrusionH="76200" prstMaterial="softEdge">
              <a:extrusionClr>
                <a:srgbClr val="FF0000"/>
              </a:extrusionClr>
            </a:sp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2D766BE-16D1-4BCB-5FF7-1296BF14F5FC}"/>
                </a:ext>
              </a:extLst>
            </p:cNvPr>
            <p:cNvCxnSpPr>
              <a:cxnSpLocks/>
            </p:cNvCxnSpPr>
            <p:nvPr/>
          </p:nvCxnSpPr>
          <p:spPr>
            <a:xfrm>
              <a:off x="2792761" y="5142314"/>
              <a:ext cx="1593297" cy="423808"/>
            </a:xfrm>
            <a:prstGeom prst="line">
              <a:avLst/>
            </a:prstGeom>
            <a:ln w="889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 extrusionH="76200" prstMaterial="softEdge">
              <a:extrusionClr>
                <a:srgbClr val="FF0000"/>
              </a:extrusionClr>
            </a:sp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3C50629F-C985-D0B1-1BA1-0CB334120F0B}"/>
                </a:ext>
              </a:extLst>
            </p:cNvPr>
            <p:cNvCxnSpPr>
              <a:cxnSpLocks/>
            </p:cNvCxnSpPr>
            <p:nvPr/>
          </p:nvCxnSpPr>
          <p:spPr>
            <a:xfrm>
              <a:off x="6393160" y="3491880"/>
              <a:ext cx="0" cy="1650434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21965F23-C433-04D1-AC0B-6B05A211B923}"/>
                </a:ext>
              </a:extLst>
            </p:cNvPr>
            <p:cNvCxnSpPr>
              <a:cxnSpLocks/>
            </p:cNvCxnSpPr>
            <p:nvPr/>
          </p:nvCxnSpPr>
          <p:spPr>
            <a:xfrm>
              <a:off x="4376928" y="3675382"/>
              <a:ext cx="2037570" cy="1488400"/>
            </a:xfrm>
            <a:prstGeom prst="line">
              <a:avLst/>
            </a:prstGeom>
            <a:ln w="889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 extrusionH="76200" prstMaterial="softEdge">
              <a:extrusionClr>
                <a:srgbClr val="FF0000"/>
              </a:extrusionClr>
            </a:sp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4FC15B5D-6CB8-8107-348D-4F762EDE0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90" y="5142313"/>
              <a:ext cx="2037569" cy="423808"/>
            </a:xfrm>
            <a:prstGeom prst="line">
              <a:avLst/>
            </a:prstGeom>
            <a:ln w="889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 extrusionH="76200" prstMaterial="softEdge">
              <a:extrusionClr>
                <a:srgbClr val="FF0000"/>
              </a:extrusionClr>
            </a:sp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07ACABD3-0B3F-305C-F4FA-6E30107F0D30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4718010" y="-196482"/>
              <a:ext cx="0" cy="2068071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8E605B38-C48C-A585-D507-78F9D9C363D6}"/>
                </a:ext>
              </a:extLst>
            </p:cNvPr>
            <p:cNvCxnSpPr>
              <a:cxnSpLocks/>
            </p:cNvCxnSpPr>
            <p:nvPr/>
          </p:nvCxnSpPr>
          <p:spPr>
            <a:xfrm>
              <a:off x="4746201" y="1935499"/>
              <a:ext cx="619881" cy="363252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1B8E480A-A572-62AC-64BF-E54C74578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8904" y="1871590"/>
              <a:ext cx="608208" cy="487842"/>
            </a:xfrm>
            <a:prstGeom prst="line">
              <a:avLst/>
            </a:prstGeom>
            <a:ln w="88900"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1" name="Textfeld 90">
            <a:extLst>
              <a:ext uri="{FF2B5EF4-FFF2-40B4-BE49-F238E27FC236}">
                <a16:creationId xmlns:a16="http://schemas.microsoft.com/office/drawing/2014/main" id="{9F348CE9-7BA2-53BA-BFD6-486CF7ADF84E}"/>
              </a:ext>
            </a:extLst>
          </p:cNvPr>
          <p:cNvSpPr txBox="1"/>
          <p:nvPr/>
        </p:nvSpPr>
        <p:spPr>
          <a:xfrm>
            <a:off x="7324333" y="2669344"/>
            <a:ext cx="3033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Alte Mittelklasse </a:t>
            </a:r>
            <a:r>
              <a:rPr lang="de-DE" dirty="0"/>
              <a:t>(Fachkräfte: Angestellte, Facharbeiter, Bauern, Handwerker)</a:t>
            </a:r>
          </a:p>
          <a:p>
            <a:pPr algn="ctr"/>
            <a:r>
              <a:rPr lang="de-DE" dirty="0"/>
              <a:t>ländlich, traditionell, pflichtbewusst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158BFCD3-5CC2-BA07-CB74-609DFD183919}"/>
              </a:ext>
            </a:extLst>
          </p:cNvPr>
          <p:cNvSpPr txBox="1"/>
          <p:nvPr/>
        </p:nvSpPr>
        <p:spPr>
          <a:xfrm>
            <a:off x="1583691" y="2416040"/>
            <a:ext cx="251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Neue Mittelklasse </a:t>
            </a:r>
            <a:r>
              <a:rPr lang="de-DE" dirty="0"/>
              <a:t>(Akademiker)</a:t>
            </a:r>
          </a:p>
          <a:p>
            <a:pPr algn="ctr"/>
            <a:r>
              <a:rPr lang="de-DE" dirty="0"/>
              <a:t>städtisch, kosmopolitisch, Selbstverwirklichung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7D179A98-5BED-C83F-51D8-667B9E3F2DB6}"/>
              </a:ext>
            </a:extLst>
          </p:cNvPr>
          <p:cNvSpPr txBox="1"/>
          <p:nvPr/>
        </p:nvSpPr>
        <p:spPr>
          <a:xfrm>
            <a:off x="7582727" y="5123893"/>
            <a:ext cx="2673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Prekäre Klasse</a:t>
            </a:r>
            <a:br>
              <a:rPr lang="de-DE" b="1" dirty="0"/>
            </a:br>
            <a:r>
              <a:rPr lang="de-DE" dirty="0"/>
              <a:t>(Service-Klasse, Gelegenheitsarbeiter)</a:t>
            </a:r>
          </a:p>
          <a:p>
            <a:r>
              <a:rPr lang="de-DE" dirty="0"/>
              <a:t>städtisch, hedonistisch</a:t>
            </a:r>
          </a:p>
        </p:txBody>
      </p:sp>
    </p:spTree>
    <p:extLst>
      <p:ext uri="{BB962C8B-B14F-4D97-AF65-F5344CB8AC3E}">
        <p14:creationId xmlns:p14="http://schemas.microsoft.com/office/powerpoint/2010/main" val="151479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04" y="857250"/>
            <a:ext cx="8180792" cy="51435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A662D4C-22E5-6DA1-E867-D504D354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96" y="0"/>
            <a:ext cx="8964488" cy="857250"/>
          </a:xfrm>
          <a:noFill/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Linke Wähler nach Bildung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16645A6B-F0F6-77BB-6370-7F0DD7C8647D}"/>
              </a:ext>
            </a:extLst>
          </p:cNvPr>
          <p:cNvSpPr txBox="1">
            <a:spLocks/>
          </p:cNvSpPr>
          <p:nvPr/>
        </p:nvSpPr>
        <p:spPr bwMode="auto">
          <a:xfrm>
            <a:off x="1548535" y="5013176"/>
            <a:ext cx="8964488" cy="98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Verdana" pitchFamily="34" charset="0"/>
              </a:defRPr>
            </a:lvl9pPr>
          </a:lstStyle>
          <a:p>
            <a:r>
              <a:rPr lang="de-DE" sz="2800" kern="0" dirty="0">
                <a:solidFill>
                  <a:schemeClr val="tx1"/>
                </a:solidFill>
              </a:rPr>
              <a:t>Eine Folge der Bildungsrevolution</a:t>
            </a:r>
          </a:p>
        </p:txBody>
      </p:sp>
    </p:spTree>
    <p:extLst>
      <p:ext uri="{BB962C8B-B14F-4D97-AF65-F5344CB8AC3E}">
        <p14:creationId xmlns:p14="http://schemas.microsoft.com/office/powerpoint/2010/main" val="325595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3F07A3-A7A9-A1BB-2B94-F9A5059D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5"/>
            <a:ext cx="10515600" cy="84717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Das Dreieck für gute Politik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B8F1D3-3915-5C2D-8C86-A52EA0EB2222}"/>
              </a:ext>
            </a:extLst>
          </p:cNvPr>
          <p:cNvSpPr/>
          <p:nvPr/>
        </p:nvSpPr>
        <p:spPr>
          <a:xfrm>
            <a:off x="4511824" y="1509659"/>
            <a:ext cx="3168352" cy="17966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FF00"/>
                </a:solidFill>
              </a:rPr>
              <a:t>Soziale Gerechtigkeit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5A3456-2D26-90BB-1507-D6559DF4814F}"/>
              </a:ext>
            </a:extLst>
          </p:cNvPr>
          <p:cNvSpPr/>
          <p:nvPr/>
        </p:nvSpPr>
        <p:spPr>
          <a:xfrm>
            <a:off x="2038946" y="4005064"/>
            <a:ext cx="3168352" cy="1949078"/>
          </a:xfrm>
          <a:prstGeom prst="ellipse">
            <a:avLst/>
          </a:prstGeom>
          <a:solidFill>
            <a:srgbClr val="00E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/>
            <a:r>
              <a:rPr lang="de-DE" sz="2400" b="1" dirty="0">
                <a:solidFill>
                  <a:srgbClr val="FF0000"/>
                </a:solidFill>
              </a:rPr>
              <a:t>Öko-Gleich-gewicht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ADD480-80D3-A1B2-A61A-60FA0E64AF88}"/>
              </a:ext>
            </a:extLst>
          </p:cNvPr>
          <p:cNvSpPr/>
          <p:nvPr/>
        </p:nvSpPr>
        <p:spPr>
          <a:xfrm>
            <a:off x="6984702" y="4157464"/>
            <a:ext cx="3168352" cy="1796678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6600"/>
                </a:solidFill>
              </a:rPr>
              <a:t>Demokratie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CE79037-BED1-9FDF-6E49-D405A90B02C6}"/>
              </a:ext>
            </a:extLst>
          </p:cNvPr>
          <p:cNvCxnSpPr>
            <a:cxnSpLocks/>
          </p:cNvCxnSpPr>
          <p:nvPr/>
        </p:nvCxnSpPr>
        <p:spPr>
          <a:xfrm flipH="1">
            <a:off x="4511824" y="3068960"/>
            <a:ext cx="534888" cy="1152128"/>
          </a:xfrm>
          <a:prstGeom prst="straightConnector1">
            <a:avLst/>
          </a:prstGeom>
          <a:ln w="1524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21A4A28-6A5B-D3C6-76F5-D45B4CCF062E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216182" y="3043218"/>
            <a:ext cx="680018" cy="1177870"/>
          </a:xfrm>
          <a:prstGeom prst="straightConnector1">
            <a:avLst/>
          </a:prstGeom>
          <a:ln w="1524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59C4E53-D424-3263-8239-A2D5EE913DFC}"/>
              </a:ext>
            </a:extLst>
          </p:cNvPr>
          <p:cNvCxnSpPr>
            <a:cxnSpLocks/>
          </p:cNvCxnSpPr>
          <p:nvPr/>
        </p:nvCxnSpPr>
        <p:spPr>
          <a:xfrm flipH="1">
            <a:off x="5207298" y="4979603"/>
            <a:ext cx="1777404" cy="0"/>
          </a:xfrm>
          <a:prstGeom prst="straightConnector1">
            <a:avLst/>
          </a:prstGeom>
          <a:ln w="1524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4C223-F3F2-F603-5766-1AE327FE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51"/>
            <a:ext cx="10515600" cy="751658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Prinzipien der Klimasozialpolitik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F6036-518C-4B46-24AB-EE7395784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446027"/>
            <a:ext cx="10886440" cy="469959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</a:pPr>
            <a:r>
              <a:rPr lang="de-DE" sz="2800" b="1" dirty="0"/>
              <a:t>Menschen mit geringen Einkommen (25%) sollte es </a:t>
            </a:r>
            <a:br>
              <a:rPr lang="de-DE" sz="2800" b="1" dirty="0"/>
            </a:br>
            <a:r>
              <a:rPr lang="de-DE" sz="2800" b="1" dirty="0"/>
              <a:t>durch die Klimapolitik nicht schlechter, sondern eher </a:t>
            </a:r>
            <a:br>
              <a:rPr lang="de-DE" sz="2800" b="1" dirty="0"/>
            </a:br>
            <a:r>
              <a:rPr lang="de-DE" sz="2800" b="1" dirty="0"/>
              <a:t>besser gehen.</a:t>
            </a:r>
          </a:p>
          <a:p>
            <a:pPr>
              <a:spcBef>
                <a:spcPts val="2400"/>
              </a:spcBef>
            </a:pPr>
            <a:r>
              <a:rPr lang="de-DE" sz="2800" b="1" dirty="0"/>
              <a:t>Menschen mit mittleren Einkommen (50%) dürfen nicht</a:t>
            </a:r>
            <a:br>
              <a:rPr lang="de-DE" sz="2800" b="1" dirty="0"/>
            </a:br>
            <a:r>
              <a:rPr lang="de-DE" sz="2800" b="1" dirty="0"/>
              <a:t>den Eindruck haben, dass die Klimapolitik für allem </a:t>
            </a:r>
            <a:br>
              <a:rPr lang="de-DE" sz="2800" b="1" dirty="0"/>
            </a:br>
            <a:r>
              <a:rPr lang="de-DE" sz="2800" b="1" dirty="0"/>
              <a:t>etwas für Wohlhabende ist.</a:t>
            </a:r>
          </a:p>
          <a:p>
            <a:pPr>
              <a:spcBef>
                <a:spcPts val="2400"/>
              </a:spcBef>
            </a:pPr>
            <a:r>
              <a:rPr lang="de-DE" sz="2800" b="1" dirty="0"/>
              <a:t>Wohlhabende (24%) sollen das Gefühl haben, dass sie </a:t>
            </a:r>
            <a:br>
              <a:rPr lang="de-DE" sz="2800" b="1" dirty="0"/>
            </a:br>
            <a:r>
              <a:rPr lang="de-DE" sz="2800" b="1" dirty="0"/>
              <a:t>erfolgreich in Klimasparmaßnahmen investieren .</a:t>
            </a:r>
          </a:p>
          <a:p>
            <a:pPr>
              <a:spcBef>
                <a:spcPts val="2400"/>
              </a:spcBef>
            </a:pPr>
            <a:r>
              <a:rPr lang="de-DE" sz="2800" b="1" dirty="0"/>
              <a:t>Die Reichen (1%) müssen draufzahlen.</a:t>
            </a:r>
          </a:p>
          <a:p>
            <a:pPr marL="120650" indent="0">
              <a:spcBef>
                <a:spcPts val="2400"/>
              </a:spcBef>
              <a:buNone/>
            </a:pPr>
            <a:r>
              <a:rPr lang="de-DE" sz="3000" b="1" dirty="0"/>
              <a:t>Aber: Alle müssen Anreize haben, Energie und Emissionen einzusparen!</a:t>
            </a:r>
          </a:p>
        </p:txBody>
      </p:sp>
      <p:pic>
        <p:nvPicPr>
          <p:cNvPr id="5" name="Grafik 4" descr="Ein Bild, das Karte, Welt enthält.&#10;&#10;Automatisch generierte Beschreibung">
            <a:extLst>
              <a:ext uri="{FF2B5EF4-FFF2-40B4-BE49-F238E27FC236}">
                <a16:creationId xmlns:a16="http://schemas.microsoft.com/office/drawing/2014/main" id="{E7D92FAA-DD4E-0021-7245-B86CA4BB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66200" y="839973"/>
            <a:ext cx="3225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50" y="0"/>
            <a:ext cx="8838214" cy="9999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Klimapolitik – 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-Preis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7" y="1402080"/>
            <a:ext cx="11154620" cy="4728556"/>
          </a:xfrm>
        </p:spPr>
        <p:txBody>
          <a:bodyPr>
            <a:normAutofit fontScale="70000" lnSpcReduction="2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400" b="1" dirty="0"/>
              <a:t>Ordnungsrecht, Staatliche Investitionen, Werbung, Bildung, Forschung 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400" b="1" dirty="0"/>
              <a:t>CO</a:t>
            </a:r>
            <a:r>
              <a:rPr lang="de-DE" sz="3400" b="1" baseline="-25000" dirty="0"/>
              <a:t>2</a:t>
            </a:r>
            <a:r>
              <a:rPr lang="de-DE" sz="3400" b="1" dirty="0"/>
              <a:t>-Preise - wichtigstes Instrument für Verbrauch und diffuse Emissionen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3100" b="1" dirty="0"/>
              <a:t>ETS1 (Emission Trade System): EU-System für Energiewirtschaft und Großindustrie (Stahl, Chemie, Zement) – neu auch Luft- und Seeverkehr – </a:t>
            </a:r>
            <a:br>
              <a:rPr lang="de-DE" sz="3100" b="1" dirty="0"/>
            </a:br>
            <a:r>
              <a:rPr lang="de-DE" sz="3100" b="1" dirty="0"/>
              <a:t>62% Reduzierung bis 2030, aktueller Preis 85 € pro Tonne – Schätzung für 2030: 200 – 300 € pro Tonne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3100" b="1" dirty="0"/>
              <a:t>BEHG (Brennstoff-Emissions-Handels-Gesetz)/ ab 2027 ETS2: Schwerpunkt Gebäude und Straßenverkehr, aktueller Preis 45 € pro Tonne.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3100" b="1" dirty="0"/>
              <a:t>CBAM (Carbon Adjustment </a:t>
            </a:r>
            <a:r>
              <a:rPr lang="de-DE" sz="3100" b="1" dirty="0" err="1"/>
              <a:t>Mechanism</a:t>
            </a:r>
            <a:r>
              <a:rPr lang="de-DE" sz="3100" b="1" dirty="0"/>
              <a:t>) ab 2026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3100" b="1" dirty="0"/>
              <a:t>Damit ist alles belastet bis auf die Landwirtschaft</a:t>
            </a:r>
          </a:p>
          <a:p>
            <a:pPr marL="627063" indent="-506413">
              <a:spcBef>
                <a:spcPts val="1000"/>
              </a:spcBef>
            </a:pPr>
            <a:r>
              <a:rPr lang="de-DE" sz="3500" b="1" dirty="0"/>
              <a:t>Die durchschnittliche Belastung liegt 2025 bei ca. 300 Euro pro Person und Jahr</a:t>
            </a:r>
            <a:endParaRPr lang="de-DE" sz="40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8" y="0"/>
            <a:ext cx="10763789" cy="108972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Soziale Kompensation - Alternativen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12" y="1089724"/>
            <a:ext cx="11154620" cy="4884355"/>
          </a:xfrm>
        </p:spPr>
        <p:txBody>
          <a:bodyPr>
            <a:normAutofit fontScale="92500" lnSpcReduction="2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400" b="1" dirty="0"/>
              <a:t>Klimageld wird bemessen – Voten Klimabürgerrat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Pro-Kopf-Pauschale					29 %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Dividende nach Haushaltseinkommen		38 %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Am Krankenkassenbeitrag				13 %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Andere Verteilung					21 %</a:t>
            </a:r>
          </a:p>
          <a:p>
            <a:pPr marL="627063" indent="-506413">
              <a:spcBef>
                <a:spcPts val="2200"/>
              </a:spcBef>
            </a:pPr>
            <a:r>
              <a:rPr lang="de-DE" sz="3400" b="1" dirty="0"/>
              <a:t>Weitere Alternativen 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Steuererleichterungen – ungerecht, da Wohlhabende bevorteilt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Günstiger Grundbedarfstarif Strom pro Kopf – wegen Solaranlagen, Wärmepumpen und E-Autos unpraktikabel 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FB88-5513-3F10-090F-9B79EDC5C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A9775-213D-90A4-3D14-75E3A1E0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9" y="20782"/>
            <a:ext cx="10489082" cy="99991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Wofür soll das Geld eingesetzt werden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E14E9A-EE60-BE9B-13FA-98ACD8452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6" y="1402081"/>
            <a:ext cx="11770397" cy="1564639"/>
          </a:xfrm>
        </p:spPr>
        <p:txBody>
          <a:bodyPr>
            <a:normAutofit lnSpcReduction="1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800" b="1" dirty="0"/>
              <a:t>Abstimmung der Verwendung nach Klima-Bürgerrat:</a:t>
            </a:r>
          </a:p>
          <a:p>
            <a:pPr marL="6007100" lvl="1" indent="-544513">
              <a:spcBef>
                <a:spcPts val="1000"/>
              </a:spcBef>
            </a:pPr>
            <a:r>
              <a:rPr lang="de-DE" sz="2400" b="1" dirty="0"/>
              <a:t>Investitionen in Klimaneutrale </a:t>
            </a:r>
            <a:br>
              <a:rPr lang="de-DE" sz="2400" b="1" dirty="0"/>
            </a:br>
            <a:r>
              <a:rPr lang="de-DE" sz="2400" b="1" dirty="0"/>
              <a:t>Infrastruktur			  42 %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01441E8-9CC8-9B38-3493-8A2D307119CF}"/>
              </a:ext>
            </a:extLst>
          </p:cNvPr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Grafik 3" descr="Ein Bild, das Menschliches Gesicht, Kleidung, Person, Frau enthält.&#10;&#10;Automatisch generierte Beschreibung">
            <a:extLst>
              <a:ext uri="{FF2B5EF4-FFF2-40B4-BE49-F238E27FC236}">
                <a16:creationId xmlns:a16="http://schemas.microsoft.com/office/drawing/2014/main" id="{625BF896-6121-CD28-69FA-FFA32042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184400"/>
            <a:ext cx="5794430" cy="38704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CC63FA8-D0E6-C9FA-0FC4-A43D23BD06E5}"/>
              </a:ext>
            </a:extLst>
          </p:cNvPr>
          <p:cNvSpPr txBox="1">
            <a:spLocks/>
          </p:cNvSpPr>
          <p:nvPr/>
        </p:nvSpPr>
        <p:spPr>
          <a:xfrm>
            <a:off x="5364480" y="3012209"/>
            <a:ext cx="6827520" cy="1564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755650" indent="-635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50" indent="-5746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100" indent="-544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Forschung – klimaneutrale</a:t>
            </a:r>
            <a:br>
              <a:rPr lang="de-DE" sz="2600" b="1" dirty="0"/>
            </a:br>
            <a:r>
              <a:rPr lang="de-DE" sz="2600" b="1" dirty="0"/>
              <a:t>Technik 			        21 %</a:t>
            </a:r>
          </a:p>
          <a:p>
            <a:pPr marL="944563" lvl="1" indent="-506413">
              <a:spcBef>
                <a:spcPts val="1000"/>
              </a:spcBef>
            </a:pPr>
            <a:r>
              <a:rPr lang="de-DE" sz="2600" b="1" dirty="0"/>
              <a:t>Sozialer Ausgleich		        29 %</a:t>
            </a:r>
          </a:p>
          <a:p>
            <a:pPr marL="944563" lvl="1" indent="-506413">
              <a:spcBef>
                <a:spcPts val="1000"/>
              </a:spcBef>
            </a:pPr>
            <a:endParaRPr lang="de-DE" sz="30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667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57065-0BE0-09CA-619F-F6BFADBA2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128CE-02A9-ACB1-8A14-17934208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715" y="1239636"/>
            <a:ext cx="6607746" cy="2272491"/>
          </a:xfrm>
        </p:spPr>
        <p:txBody>
          <a:bodyPr anchor="ctr">
            <a:noAutofit/>
          </a:bodyPr>
          <a:lstStyle/>
          <a:p>
            <a:pPr marL="534988" indent="-534988">
              <a:lnSpc>
                <a:spcPct val="110000"/>
              </a:lnSpc>
            </a:pPr>
            <a:r>
              <a:rPr lang="de-DE" sz="2200" dirty="0"/>
              <a:t>Klimabürgerrat – 160 repräsentativ geloste Teilnehmer*innen</a:t>
            </a:r>
          </a:p>
          <a:p>
            <a:pPr marL="534988" indent="-534988"/>
            <a:r>
              <a:rPr lang="de-DE" sz="2200" dirty="0"/>
              <a:t>kommunale Bürgerräte in vielen Städten in Deutschland </a:t>
            </a:r>
          </a:p>
          <a:p>
            <a:pPr marL="534988" indent="-534988">
              <a:lnSpc>
                <a:spcPct val="110000"/>
              </a:lnSpc>
            </a:pPr>
            <a:r>
              <a:rPr lang="de-DE" sz="2200" dirty="0"/>
              <a:t>Bürgergutachten an den Bundestag übergeben: „Das trauen wir uns zu, Das wollen wir!“</a:t>
            </a:r>
            <a:r>
              <a:rPr lang="de-DE" sz="2200" dirty="0" err="1">
                <a:solidFill>
                  <a:schemeClr val="bg1"/>
                </a:solidFill>
              </a:rPr>
              <a:t>rch</a:t>
            </a:r>
            <a:r>
              <a:rPr lang="de-DE" sz="2200" dirty="0">
                <a:solidFill>
                  <a:schemeClr val="bg1"/>
                </a:solidFill>
              </a:rPr>
              <a:t> Wissenschaftler und Experten.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30B4762-66E3-6160-8126-97D17D9A2FF7}"/>
              </a:ext>
            </a:extLst>
          </p:cNvPr>
          <p:cNvSpPr txBox="1">
            <a:spLocks/>
          </p:cNvSpPr>
          <p:nvPr/>
        </p:nvSpPr>
        <p:spPr>
          <a:xfrm>
            <a:off x="1678196" y="884446"/>
            <a:ext cx="3361137" cy="535146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55000" lnSpcReduction="20000"/>
          </a:bodyPr>
          <a:lstStyle>
            <a:lvl1pPr marL="755650" indent="-635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50" indent="-5746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100" indent="-544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4524375" algn="l"/>
              </a:tabLst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Mojib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 Latif (DKK, Geomar, Club </a:t>
            </a: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 Rome)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Wolfgang Lucht (PIK, Mitglied SRU und im IPCC)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Maja Göpel (</a:t>
            </a: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Generalse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kretärin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 WBGU)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Gregor Hagedorn, Initiator von „</a:t>
            </a: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Scientists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altLang="de-DE" sz="38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for</a:t>
            </a: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 Future“</a:t>
            </a:r>
            <a:endParaRPr lang="de-DE" altLang="de-DE" sz="3800" i="1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8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Claudia Kemfert (DIW,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3800" i="1" dirty="0">
                <a:latin typeface="Arial" panose="020B0604020202020204" pitchFamily="34" charset="0"/>
                <a:ea typeface="Times New Roman" panose="02020603050405020304" pitchFamily="18" charset="0"/>
              </a:rPr>
              <a:t>Mitglied SRU)</a:t>
            </a:r>
            <a:endParaRPr lang="de-DE" altLang="de-DE" sz="3800" i="1" dirty="0">
              <a:latin typeface="Arial" panose="020B0604020202020204" pitchFamily="34" charset="0"/>
            </a:endParaRPr>
          </a:p>
          <a:p>
            <a:pPr marL="595313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altLang="de-DE" sz="37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Grafik 23">
            <a:extLst>
              <a:ext uri="{FF2B5EF4-FFF2-40B4-BE49-F238E27FC236}">
                <a16:creationId xmlns:a16="http://schemas.microsoft.com/office/drawing/2014/main" id="{BB8EEF08-F511-5AFA-784F-8E9A629B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9" y="3156937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28">
            <a:extLst>
              <a:ext uri="{FF2B5EF4-FFF2-40B4-BE49-F238E27FC236}">
                <a16:creationId xmlns:a16="http://schemas.microsoft.com/office/drawing/2014/main" id="{E53DF964-AB37-F5A6-3D0A-D730BCE7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805" y="5332851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70" descr="Ein Bild, das Person, Mann, Schlips, Foto enthält.&#10;&#10;Automatisch generierte Beschreibung">
            <a:extLst>
              <a:ext uri="{FF2B5EF4-FFF2-40B4-BE49-F238E27FC236}">
                <a16:creationId xmlns:a16="http://schemas.microsoft.com/office/drawing/2014/main" id="{CF6AC22D-409A-203C-4385-5A5CD6E5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1" y="954898"/>
            <a:ext cx="10969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84" descr="Ein Bild, das Person, Mann, haltend, Schild enthält.&#10;&#10;Automatisch generierte Beschreibung">
            <a:extLst>
              <a:ext uri="{FF2B5EF4-FFF2-40B4-BE49-F238E27FC236}">
                <a16:creationId xmlns:a16="http://schemas.microsoft.com/office/drawing/2014/main" id="{F832BAEA-609D-18FA-83BB-03A138A7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2053625"/>
            <a:ext cx="1103313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86" descr="Ein Bild, das Gras, Person, draußen, Mann enthält.&#10;&#10;Automatisch generierte Beschreibung">
            <a:extLst>
              <a:ext uri="{FF2B5EF4-FFF2-40B4-BE49-F238E27FC236}">
                <a16:creationId xmlns:a16="http://schemas.microsoft.com/office/drawing/2014/main" id="{090884D2-0E55-C399-0DA7-3E96417F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39" y="4265012"/>
            <a:ext cx="1093788" cy="10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1BFB4D97-73EA-5C1D-2914-B5C437A6C716}"/>
              </a:ext>
            </a:extLst>
          </p:cNvPr>
          <p:cNvSpPr txBox="1"/>
          <p:nvPr/>
        </p:nvSpPr>
        <p:spPr>
          <a:xfrm>
            <a:off x="268014" y="68686"/>
            <a:ext cx="1158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Handbuch Klimaschutz: Basis für den Bürgerrat Klimaschutz</a:t>
            </a:r>
          </a:p>
        </p:txBody>
      </p:sp>
      <p:pic>
        <p:nvPicPr>
          <p:cNvPr id="2" name="Grafik 1" descr="Ein Bild, das Person, drinnen, Wand, Decke enthält.&#10;&#10;Automatisch generierte Beschreibung">
            <a:extLst>
              <a:ext uri="{FF2B5EF4-FFF2-40B4-BE49-F238E27FC236}">
                <a16:creationId xmlns:a16="http://schemas.microsoft.com/office/drawing/2014/main" id="{A188C2C2-6EC4-4CA3-89F9-F580450B1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60673" y="3470108"/>
            <a:ext cx="4731327" cy="28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ACB2E-1CDC-CED6-1965-D7169F764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9598-EF13-0436-6AC9-04F15662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8" y="0"/>
            <a:ext cx="10763789" cy="108972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Attac-Vorschlag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DAEA6A-51F9-526E-A625-AE31F6EF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12" y="1089725"/>
            <a:ext cx="11154620" cy="2628836"/>
          </a:xfrm>
        </p:spPr>
        <p:txBody>
          <a:bodyPr>
            <a:normAutofit lnSpcReduction="1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600" b="1" dirty="0"/>
              <a:t>Die Einnahmen aus dem CO2-Preis werden in Form eines Klimageldes pro Kopf – auch für Kinder – zurückgegeben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600" b="1" dirty="0"/>
              <a:t>Die Unterschicht hat weniger Emissionen – daher durchschnittlich im Plus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600" b="1" dirty="0"/>
              <a:t>Alle Bürger bekommen das Klimageld – sonst entsteht eine Neiddebatte gegenüber der Unterschicht und Migranten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400" b="1" dirty="0"/>
          </a:p>
          <a:p>
            <a:pPr marL="120650" indent="0">
              <a:lnSpc>
                <a:spcPct val="120000"/>
              </a:lnSpc>
              <a:spcBef>
                <a:spcPts val="1000"/>
              </a:spcBef>
              <a:buNone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6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9F51555-F2DA-C86E-9784-09F9E63F36CE}"/>
              </a:ext>
            </a:extLst>
          </p:cNvPr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 descr="Ein Bild, das draußen, Person, Kleidung, Mann enthält.&#10;&#10;Automatisch generierte Beschreibung">
            <a:extLst>
              <a:ext uri="{FF2B5EF4-FFF2-40B4-BE49-F238E27FC236}">
                <a16:creationId xmlns:a16="http://schemas.microsoft.com/office/drawing/2014/main" id="{654E927B-51C4-764E-B1A3-33B375EE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9291" y="3684261"/>
            <a:ext cx="5972889" cy="3265179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7EB7AEB-35E5-3D84-96AD-D6C7291A22CB}"/>
              </a:ext>
            </a:extLst>
          </p:cNvPr>
          <p:cNvSpPr txBox="1">
            <a:spLocks/>
          </p:cNvSpPr>
          <p:nvPr/>
        </p:nvSpPr>
        <p:spPr>
          <a:xfrm>
            <a:off x="5913598" y="3789682"/>
            <a:ext cx="5972890" cy="2628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5650" indent="-635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50" indent="-5746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100" indent="-544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600" b="1" dirty="0"/>
              <a:t>Der CO2-Preis wird kontinuierlich </a:t>
            </a:r>
            <a:br>
              <a:rPr lang="de-DE" sz="2600" b="1" dirty="0"/>
            </a:br>
            <a:r>
              <a:rPr lang="de-DE" sz="2600" b="1" dirty="0"/>
              <a:t>steigen, die Emissionen werden</a:t>
            </a:r>
            <a:br>
              <a:rPr lang="de-DE" sz="2600" b="1" dirty="0"/>
            </a:br>
            <a:r>
              <a:rPr lang="de-DE" sz="2600" b="1" dirty="0"/>
              <a:t>sinken – jährliche Anpassung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600" b="1" dirty="0"/>
              <a:t>Wird als „Klimageld“ auf das Konto überwiesen!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400" b="1" dirty="0"/>
          </a:p>
          <a:p>
            <a:pPr marL="120650" indent="0">
              <a:lnSpc>
                <a:spcPct val="120000"/>
              </a:lnSpc>
              <a:spcBef>
                <a:spcPts val="1000"/>
              </a:spcBef>
              <a:buFont typeface="Wingdings" pitchFamily="2" charset="2"/>
              <a:buNone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6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58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59CA-4B91-606C-CCA3-ADD1774C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40901-2075-0EEB-F2F9-1A2B2D47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8" y="0"/>
            <a:ext cx="10763789" cy="108972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Wirkung des Klimageldes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5A1A-956D-4EAE-67A0-4519A93E2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12" y="1089724"/>
            <a:ext cx="11154620" cy="4884355"/>
          </a:xfrm>
        </p:spPr>
        <p:txBody>
          <a:bodyPr>
            <a:normAutofit fontScale="92500" lnSpcReduction="2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/>
              <a:t>Familie mit 4 Kindern, 80 qm Wohnung in gedämmtem Mietshaus, kein Auto, fliegt nicht, fleischarme Ernährung – 2,5 Tonnen CO2/Kopf  </a:t>
            </a:r>
            <a:br>
              <a:rPr lang="de-DE" sz="2400" b="1" dirty="0"/>
            </a:br>
            <a:r>
              <a:rPr lang="de-DE" sz="2400" b="1" dirty="0"/>
              <a:t>	</a:t>
            </a:r>
            <a:r>
              <a:rPr lang="de-DE" sz="3200" b="1" dirty="0"/>
              <a:t>⇒</a:t>
            </a:r>
            <a:r>
              <a:rPr lang="de-DE" sz="2400" b="1" dirty="0"/>
              <a:t>  insgesamt mit 1200 Euro im Plus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2400" b="1" dirty="0"/>
              <a:t>Paar ohne Kinder in großem Einfamilienhaus Standard 1970, 2 Autos, mehrere Flüge im Jahr – 15 Tonnen CO2/Kopf      </a:t>
            </a:r>
            <a:br>
              <a:rPr lang="de-DE" sz="2400" b="1" dirty="0"/>
            </a:br>
            <a:r>
              <a:rPr lang="de-DE" sz="2400" b="1" dirty="0"/>
              <a:t>	</a:t>
            </a:r>
            <a:r>
              <a:rPr lang="de-DE" sz="3000" b="1" dirty="0"/>
              <a:t>⇒ </a:t>
            </a:r>
            <a:r>
              <a:rPr lang="de-DE" sz="2400" b="1" dirty="0"/>
              <a:t>Insgesamt mit 1250 Euro im Minus</a:t>
            </a:r>
          </a:p>
          <a:p>
            <a:pPr marL="627063" lvl="1" indent="-506413">
              <a:spcBef>
                <a:spcPts val="1000"/>
              </a:spcBef>
              <a:buSzPct val="130000"/>
              <a:buFont typeface="Wingdings" pitchFamily="2" charset="2"/>
              <a:buChar char="Ø"/>
            </a:pPr>
            <a:r>
              <a:rPr lang="de-DE" sz="2400" b="1" dirty="0"/>
              <a:t>Problemfälle sind: Alleinstehende Rentner*innen mit geringem Einkommen mit Verbrenner-Auto, schlecht gedämmtes Eigen- 	</a:t>
            </a:r>
            <a:br>
              <a:rPr lang="de-DE" sz="2400" b="1" dirty="0"/>
            </a:br>
            <a:r>
              <a:rPr lang="de-DE" sz="2400" b="1" dirty="0"/>
              <a:t>heim, große Fläche pro Person, Ölheizung </a:t>
            </a:r>
          </a:p>
          <a:p>
            <a:pPr marL="627063" lvl="1" indent="-506413">
              <a:spcBef>
                <a:spcPts val="1000"/>
              </a:spcBef>
              <a:buSzPct val="130000"/>
              <a:buFont typeface="Wingdings" pitchFamily="2" charset="2"/>
              <a:buChar char="Ø"/>
            </a:pPr>
            <a:r>
              <a:rPr lang="de-DE" sz="2400" b="1" dirty="0"/>
              <a:t>Profitieren: Mieter mit geringem Einkommen,</a:t>
            </a:r>
            <a:br>
              <a:rPr lang="de-DE" sz="2400" b="1" dirty="0"/>
            </a:br>
            <a:r>
              <a:rPr lang="de-DE" sz="2400" b="1" dirty="0"/>
              <a:t>kleiner Wohnung und Kindern ohne Auto in </a:t>
            </a:r>
            <a:br>
              <a:rPr lang="de-DE" sz="2400" b="1" dirty="0"/>
            </a:br>
            <a:r>
              <a:rPr lang="de-DE" sz="2400" b="1" dirty="0"/>
              <a:t>der Stadt</a:t>
            </a:r>
          </a:p>
          <a:p>
            <a:pPr marL="944563" lvl="1" indent="-506413">
              <a:spcBef>
                <a:spcPts val="1000"/>
              </a:spcBef>
              <a:buSzPct val="130000"/>
              <a:buFont typeface="Systemschrift Normal"/>
              <a:buChar char="⇒"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400" b="1" dirty="0"/>
          </a:p>
          <a:p>
            <a:pPr marL="120650" indent="0">
              <a:lnSpc>
                <a:spcPct val="120000"/>
              </a:lnSpc>
              <a:spcBef>
                <a:spcPts val="1000"/>
              </a:spcBef>
              <a:buNone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6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67895BB-7D8B-3A73-FABC-9B848538F549}"/>
              </a:ext>
            </a:extLst>
          </p:cNvPr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 descr="Ein Bild, das Clipart, Cartoon, Darstellung, Zeichnung enthält.&#10;&#10;Automatisch generierte Beschreibung">
            <a:extLst>
              <a:ext uri="{FF2B5EF4-FFF2-40B4-BE49-F238E27FC236}">
                <a16:creationId xmlns:a16="http://schemas.microsoft.com/office/drawing/2014/main" id="{A3F70182-4CE8-3140-DD7B-DC592AF11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6940" y="3982720"/>
            <a:ext cx="5565059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4899"/>
            <a:ext cx="10515600" cy="134654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Weitere soziale Komponenten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837"/>
            <a:ext cx="11551297" cy="4786911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3100" b="1" dirty="0"/>
              <a:t>Haussanierung/Wärmepumpe – Förderung von </a:t>
            </a:r>
            <a:br>
              <a:rPr lang="de-DE" sz="3100" b="1" dirty="0"/>
            </a:br>
            <a:r>
              <a:rPr lang="de-DE" sz="3100" b="1" dirty="0"/>
              <a:t>Geringverdienern - realisiert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3100" b="1" dirty="0"/>
              <a:t>Förderung Elektrogeräte für Geringverdiener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3100" b="1" dirty="0"/>
              <a:t>Mieter/Vermieter-Modell bei den Heizkosten – realisiert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3100" b="1" dirty="0"/>
              <a:t>ÖPNV-verbilligen und ausbauen – 49€-Ticket </a:t>
            </a:r>
            <a:br>
              <a:rPr lang="de-DE" sz="3100" b="1" dirty="0"/>
            </a:br>
            <a:r>
              <a:rPr lang="de-DE" sz="3100" b="1" dirty="0"/>
              <a:t>realisiert – gigantisches Ausbauprogramm erforderlich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3100" b="1" dirty="0"/>
              <a:t>Kilometergeld – statt Kilometerpauschale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b="1" dirty="0">
                <a:sym typeface="Wingdings" pitchFamily="2" charset="2"/>
              </a:rPr>
              <a:t>Mehrwertsteuer für pflanzliche Nahrungsmittel </a:t>
            </a:r>
            <a:br>
              <a:rPr lang="de-DE" b="1" dirty="0">
                <a:sym typeface="Wingdings" pitchFamily="2" charset="2"/>
              </a:rPr>
            </a:br>
            <a:r>
              <a:rPr lang="de-DE" b="1" dirty="0">
                <a:sym typeface="Wingdings" pitchFamily="2" charset="2"/>
              </a:rPr>
              <a:t>abschaffen, für tierische Produkte auf 19 % anheben</a:t>
            </a:r>
          </a:p>
          <a:p>
            <a:pPr marL="1071563" lvl="1" indent="-595313">
              <a:spcBef>
                <a:spcPts val="1800"/>
              </a:spcBef>
            </a:pPr>
            <a:endParaRPr lang="de-DE" sz="3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B836EE-60EA-9842-841C-775032CBBB81}"/>
              </a:ext>
            </a:extLst>
          </p:cNvPr>
          <p:cNvSpPr txBox="1"/>
          <p:nvPr/>
        </p:nvSpPr>
        <p:spPr>
          <a:xfrm>
            <a:off x="2845903" y="954156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en.wikipedia.org/wiki/Wind_farm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Bildnachweise: Windmühlen: CC BY-SA 4.0 Philipp Hertzog; Atomkraftwerk: CC BY-SA 3.0 AVDA</a:t>
            </a:r>
          </a:p>
        </p:txBody>
      </p:sp>
      <p:pic>
        <p:nvPicPr>
          <p:cNvPr id="4" name="Grafik 3" descr="Ein Bild, das draußen, Gebäude, Haus, Straße enthält.&#10;&#10;Automatisch generierte Beschreibung">
            <a:extLst>
              <a:ext uri="{FF2B5EF4-FFF2-40B4-BE49-F238E27FC236}">
                <a16:creationId xmlns:a16="http://schemas.microsoft.com/office/drawing/2014/main" id="{4E33B6AA-1836-092E-E9E6-5AABD4C7C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70" y="954608"/>
            <a:ext cx="3743930" cy="2733754"/>
          </a:xfrm>
          <a:prstGeom prst="rect">
            <a:avLst/>
          </a:prstGeom>
        </p:spPr>
      </p:pic>
      <p:pic>
        <p:nvPicPr>
          <p:cNvPr id="9" name="Grafik 8" descr="Ein Bild, das draußen, Fahrzeug, Landfahrzeug, Straße enthält.&#10;&#10;Automatisch generierte Beschreibung">
            <a:extLst>
              <a:ext uri="{FF2B5EF4-FFF2-40B4-BE49-F238E27FC236}">
                <a16:creationId xmlns:a16="http://schemas.microsoft.com/office/drawing/2014/main" id="{9395F28A-7D9F-0A96-640E-7A385DB9B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87360" y="3668661"/>
            <a:ext cx="4104640" cy="27337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01FA9C-0390-604E-2D06-ADD05F1A60D2}"/>
              </a:ext>
            </a:extLst>
          </p:cNvPr>
          <p:cNvSpPr txBox="1"/>
          <p:nvPr/>
        </p:nvSpPr>
        <p:spPr>
          <a:xfrm>
            <a:off x="7694170" y="6495180"/>
            <a:ext cx="4497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7" tooltip="https://www.flickr.com/photos/sludgeulper/3426740867/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sa/3.0/"/>
              </a:rPr>
              <a:t>CC BY-SA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3734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6D9D6A-F1BB-4E4E-9E75-397C62B1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3" y="1334531"/>
            <a:ext cx="10453817" cy="4701566"/>
          </a:xfrm>
        </p:spPr>
        <p:txBody>
          <a:bodyPr>
            <a:no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de-DE" sz="2800" b="1" dirty="0"/>
              <a:t>Ziel: Verursacherprinzip!</a:t>
            </a:r>
          </a:p>
          <a:p>
            <a:pPr>
              <a:spcBef>
                <a:spcPts val="1176"/>
              </a:spcBef>
            </a:pPr>
            <a:r>
              <a:rPr lang="de-DE" sz="2800" b="1" dirty="0"/>
              <a:t>Finanztransaktionssteuer</a:t>
            </a:r>
            <a:r>
              <a:rPr lang="de-DE" sz="2800" dirty="0"/>
              <a:t> 0,5 % bzw. 0,1 % auf Derivate</a:t>
            </a:r>
          </a:p>
          <a:p>
            <a:pPr>
              <a:spcBef>
                <a:spcPts val="1176"/>
              </a:spcBef>
            </a:pPr>
            <a:r>
              <a:rPr lang="de-DE" sz="2800" b="1" dirty="0"/>
              <a:t>Mehrwertsteuer</a:t>
            </a:r>
            <a:r>
              <a:rPr lang="de-DE" sz="2800" dirty="0"/>
              <a:t> bleibt – Miete und pflanzliche Nahrungsmittel steuerfrei, reduzierter Satz für Fleisch u.a. entfällt</a:t>
            </a:r>
          </a:p>
          <a:p>
            <a:pPr>
              <a:spcBef>
                <a:spcPts val="1176"/>
              </a:spcBef>
            </a:pPr>
            <a:r>
              <a:rPr lang="de-DE" sz="2800" b="1" dirty="0"/>
              <a:t>Klimaabgaben </a:t>
            </a:r>
            <a:r>
              <a:rPr lang="de-DE" sz="2800" dirty="0"/>
              <a:t>(ab 2022: 70 € pro </a:t>
            </a:r>
            <a:br>
              <a:rPr lang="de-DE" sz="2800" dirty="0"/>
            </a:br>
            <a:r>
              <a:rPr lang="de-DE" sz="2800" dirty="0" err="1"/>
              <a:t>to</a:t>
            </a:r>
            <a:r>
              <a:rPr lang="de-DE" sz="2800" dirty="0"/>
              <a:t> CO</a:t>
            </a:r>
            <a:r>
              <a:rPr lang="de-DE" sz="2800" baseline="-25000" dirty="0"/>
              <a:t>2eq</a:t>
            </a:r>
            <a:r>
              <a:rPr lang="de-DE" sz="2800" dirty="0"/>
              <a:t>) + 10 €/Jahr </a:t>
            </a:r>
          </a:p>
          <a:p>
            <a:pPr>
              <a:spcBef>
                <a:spcPts val="1176"/>
              </a:spcBef>
            </a:pPr>
            <a:r>
              <a:rPr lang="de-DE" sz="2800" b="1" dirty="0"/>
              <a:t>Autos:</a:t>
            </a:r>
            <a:r>
              <a:rPr lang="de-DE" sz="2800" dirty="0"/>
              <a:t> Umstellung der Mineralölsteuer </a:t>
            </a:r>
            <a:br>
              <a:rPr lang="de-DE" sz="2800" dirty="0"/>
            </a:br>
            <a:r>
              <a:rPr lang="de-DE" sz="2800" dirty="0"/>
              <a:t>auf Maut (in Städten und Autobahn) + </a:t>
            </a:r>
            <a:br>
              <a:rPr lang="de-DE" sz="2800" dirty="0"/>
            </a:br>
            <a:r>
              <a:rPr lang="de-DE" sz="2800" dirty="0"/>
              <a:t>Kfz-Steuern nach Umweltbelastung</a:t>
            </a:r>
            <a:endParaRPr lang="de-DE" sz="28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3B04F5-F969-FE46-B325-AC5A4A46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05037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Umwelt- und Verbrauchssteuern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8C5315-AD56-6BEE-81C6-5B4EB2FD5CED}"/>
              </a:ext>
            </a:extLst>
          </p:cNvPr>
          <p:cNvSpPr txBox="1"/>
          <p:nvPr/>
        </p:nvSpPr>
        <p:spPr>
          <a:xfrm>
            <a:off x="8005429" y="5805264"/>
            <a:ext cx="486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"</a:t>
            </a:r>
            <a:r>
              <a:rPr lang="de-DE" sz="900" dirty="0">
                <a:hlinkClick r:id="rId3" tooltip="https://www.rubikon.news/artikel/die-klima-manipulateure"/>
              </a:rPr>
              <a:t>Dieses Foto</a:t>
            </a:r>
            <a:r>
              <a:rPr lang="de-DE" sz="900" dirty="0"/>
              <a:t>" von Unbekannter Autor ist lizenziert gemäß </a:t>
            </a:r>
            <a:r>
              <a:rPr lang="de-DE" sz="900" dirty="0">
                <a:hlinkClick r:id="rId4" tooltip="https://creativecommons.org/licenses/by-nc-nd/3.0/"/>
              </a:rPr>
              <a:t>CC BY-NC-ND</a:t>
            </a:r>
            <a:endParaRPr lang="de-DE" sz="900" dirty="0"/>
          </a:p>
        </p:txBody>
      </p:sp>
      <p:pic>
        <p:nvPicPr>
          <p:cNvPr id="9" name="Grafik 8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4E2504E5-BE11-2DD9-72F0-5EE0DC41C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29" y="3721100"/>
            <a:ext cx="2832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9CD19-F762-1C88-3C75-311CF720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7EEA-471E-B226-7280-BCDB992C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8" y="0"/>
            <a:ext cx="10763789" cy="108972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Argumente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D55C3-A779-0ABA-1613-13ACE46CF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12" y="1089724"/>
            <a:ext cx="11154620" cy="4884355"/>
          </a:xfrm>
        </p:spPr>
        <p:txBody>
          <a:bodyPr>
            <a:normAutofit/>
          </a:bodyPr>
          <a:lstStyle/>
          <a:p>
            <a:pPr marL="12065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de-DE" sz="2400" b="1" dirty="0"/>
              <a:t>Viele Klimaschützer wollen lieber Klimaschutz statt Sozialpolitik – auch im Bürgerrat!</a:t>
            </a:r>
          </a:p>
          <a:p>
            <a:pPr marL="12065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de-DE" sz="2400" b="1" dirty="0"/>
              <a:t>Daher doppelte Argumentation: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de-DE" sz="2400" b="1" dirty="0"/>
              <a:t>Klimageld ist ein wichtiger Beitrag zur sozialen Gerechtigkeit! Während die Wohlhabenden einen Beitrag zum Klimaschutz leisten können, dürfen die sozial schwächeren nicht zusätzlich belastet </a:t>
            </a:r>
            <a:br>
              <a:rPr lang="de-DE" sz="2400" b="1" dirty="0"/>
            </a:br>
            <a:r>
              <a:rPr lang="de-DE" sz="2400" b="1" dirty="0"/>
              <a:t>werden.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de-DE" sz="2400" b="1" dirty="0"/>
              <a:t>Klimageld ist ein wichtiger Beitrag zum </a:t>
            </a:r>
            <a:br>
              <a:rPr lang="de-DE" sz="2400" b="1" dirty="0"/>
            </a:br>
            <a:r>
              <a:rPr lang="de-DE" sz="2400" b="1" dirty="0"/>
              <a:t>Klimaschutz. Ohne das Klimageld wird die </a:t>
            </a:r>
            <a:br>
              <a:rPr lang="de-DE" sz="2400" b="1" dirty="0"/>
            </a:br>
            <a:r>
              <a:rPr lang="de-DE" sz="2400" b="1" dirty="0"/>
              <a:t>Klimapolitik scheitern!</a:t>
            </a:r>
          </a:p>
          <a:p>
            <a:pPr marL="944563" lvl="1" indent="-506413">
              <a:spcBef>
                <a:spcPts val="1000"/>
              </a:spcBef>
              <a:buSzPct val="130000"/>
              <a:buFont typeface="Systemschrift Normal"/>
              <a:buChar char="⇒"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400" b="1" dirty="0"/>
          </a:p>
          <a:p>
            <a:pPr marL="120650" indent="0">
              <a:lnSpc>
                <a:spcPct val="120000"/>
              </a:lnSpc>
              <a:spcBef>
                <a:spcPts val="1000"/>
              </a:spcBef>
              <a:buNone/>
            </a:pPr>
            <a:endParaRPr lang="de-DE" sz="24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2600" b="1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endParaRPr lang="de-DE" sz="32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6094B8B-3EBB-CCBF-EFC8-1ECA67C1661D}"/>
              </a:ext>
            </a:extLst>
          </p:cNvPr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Grafik 6" descr="Ein Bild, das Kleidung, Person, Menschliches Gesicht, draußen enthält.&#10;&#10;Automatisch generierte Beschreibung">
            <a:extLst>
              <a:ext uri="{FF2B5EF4-FFF2-40B4-BE49-F238E27FC236}">
                <a16:creationId xmlns:a16="http://schemas.microsoft.com/office/drawing/2014/main" id="{D1BFE7ED-6CD1-EE4A-08B0-CE96D785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2905" y="3283527"/>
            <a:ext cx="5359095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93" y="0"/>
            <a:ext cx="8838214" cy="8128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Klimageld jetzt!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40" y="1114290"/>
            <a:ext cx="3134580" cy="5062990"/>
          </a:xfrm>
        </p:spPr>
        <p:txBody>
          <a:bodyPr>
            <a:normAutofit fontScale="62500" lnSpcReduction="20000"/>
          </a:bodyPr>
          <a:lstStyle/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Attac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 err="1"/>
              <a:t>Fridays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Future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Paritätischer 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WWF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Klimaallianz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German Zero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Client Earth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AWO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IG BAU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Bund der Energieverbraucher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BUND</a:t>
            </a:r>
          </a:p>
        </p:txBody>
      </p:sp>
      <p:pic>
        <p:nvPicPr>
          <p:cNvPr id="12" name="Grafik 11" descr="Ein Bild, das draußen, Straße, Personen, Schild enthält.&#10;&#10;Automatisch generierte Beschreibung">
            <a:extLst>
              <a:ext uri="{FF2B5EF4-FFF2-40B4-BE49-F238E27FC236}">
                <a16:creationId xmlns:a16="http://schemas.microsoft.com/office/drawing/2014/main" id="{63FFA363-9861-8A4B-9741-6B609441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4328"/>
            <a:ext cx="6096000" cy="5953672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0FE0ACE-36AA-A0A7-CE7E-E68485402855}"/>
              </a:ext>
            </a:extLst>
          </p:cNvPr>
          <p:cNvSpPr txBox="1">
            <a:spLocks/>
          </p:cNvSpPr>
          <p:nvPr/>
        </p:nvSpPr>
        <p:spPr>
          <a:xfrm>
            <a:off x="2989250" y="1114290"/>
            <a:ext cx="3134580" cy="5388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755650" indent="-635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3150" indent="-574675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100" indent="-544513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B90/Die Grünen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SPD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Die Linke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Deutscher Natur-</a:t>
            </a:r>
            <a:br>
              <a:rPr lang="de-DE" sz="3200" dirty="0"/>
            </a:br>
            <a:r>
              <a:rPr lang="de-DE" sz="3200" dirty="0" err="1"/>
              <a:t>schutzring</a:t>
            </a:r>
            <a:endParaRPr lang="de-DE" sz="3200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 err="1"/>
              <a:t>Protect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Planet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 err="1"/>
              <a:t>Together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Future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 err="1"/>
              <a:t>kfD</a:t>
            </a:r>
            <a:endParaRPr lang="de-DE" sz="3200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Initiative Klimageld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 err="1"/>
              <a:t>Föp</a:t>
            </a:r>
            <a:endParaRPr lang="de-DE" sz="3200" dirty="0"/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NABU</a:t>
            </a:r>
          </a:p>
          <a:p>
            <a:pPr marL="627063" indent="-506413">
              <a:lnSpc>
                <a:spcPct val="120000"/>
              </a:lnSpc>
              <a:spcBef>
                <a:spcPts val="1000"/>
              </a:spcBef>
            </a:pPr>
            <a:r>
              <a:rPr lang="de-DE" sz="3200" dirty="0"/>
              <a:t>Sozialverband VdK</a:t>
            </a:r>
          </a:p>
        </p:txBody>
      </p:sp>
    </p:spTree>
    <p:extLst>
      <p:ext uri="{BB962C8B-B14F-4D97-AF65-F5344CB8AC3E}">
        <p14:creationId xmlns:p14="http://schemas.microsoft.com/office/powerpoint/2010/main" val="3590997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9512-2822-E828-AE46-72B20071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2E3A5-1215-003C-2B2A-47E62836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51"/>
            <a:ext cx="10515600" cy="879249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Weniger Ungleichheit bringt Glück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0213E7-A10B-15D4-AA14-023150C28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8335"/>
            <a:ext cx="11617036" cy="482604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3975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Wir befinden uns im Übergang von der </a:t>
            </a:r>
            <a:r>
              <a:rPr lang="de-DE" sz="2800" b="1" dirty="0" err="1">
                <a:latin typeface="Times New Roman" panose="02020603050405020304" pitchFamily="18" charset="0"/>
              </a:rPr>
              <a:t>Wachstumgesellschaft</a:t>
            </a:r>
            <a:r>
              <a:rPr lang="de-DE" sz="2800" b="1" dirty="0">
                <a:latin typeface="Times New Roman" panose="02020603050405020304" pitchFamily="18" charset="0"/>
              </a:rPr>
              <a:t> in die Gleichgewichtgesellschaft.</a:t>
            </a:r>
          </a:p>
          <a:p>
            <a:pPr marL="53975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Wir müssen für mehr Lebensqualität werben!</a:t>
            </a:r>
          </a:p>
          <a:p>
            <a:pPr marL="539750" lv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itchFamily="2" charset="2"/>
              </a:rPr>
              <a:t>Nach Wilkinson und – Pikett bedeutet weniger Ungleichheit:</a:t>
            </a:r>
            <a:endParaRPr lang="de-D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65225" lvl="1" indent="-479425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2400" b="1" dirty="0">
                <a:latin typeface="Times New Roman" panose="02020603050405020304" pitchFamily="18" charset="0"/>
              </a:rPr>
              <a:t>Weniger Kriminalität, Gefängnisinsassen, Todgeburten, Drogentote, Fettleibigkeit, Drogenkonsum, Angst usw.</a:t>
            </a:r>
          </a:p>
          <a:p>
            <a:pPr marL="1165225" lvl="1" indent="-479425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2400" b="1" dirty="0">
                <a:latin typeface="Times New Roman" panose="02020603050405020304" pitchFamily="18" charset="0"/>
              </a:rPr>
              <a:t>Mehr Glück für alle, auch die Reichen</a:t>
            </a:r>
          </a:p>
          <a:p>
            <a:pPr marL="53975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Gemeinwohl statt Individualismus!</a:t>
            </a:r>
          </a:p>
          <a:p>
            <a:pPr marL="53975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de-DE" sz="2800" b="1" dirty="0">
                <a:latin typeface="Times New Roman" panose="02020603050405020304" pitchFamily="18" charset="0"/>
              </a:rPr>
              <a:t>Die positive Botschaft verbreiten – </a:t>
            </a:r>
            <a:br>
              <a:rPr lang="de-DE" sz="2800" b="1" dirty="0">
                <a:latin typeface="Times New Roman" panose="02020603050405020304" pitchFamily="18" charset="0"/>
              </a:rPr>
            </a:br>
            <a:r>
              <a:rPr lang="de-DE" sz="2800" b="1" dirty="0">
                <a:latin typeface="Times New Roman" panose="02020603050405020304" pitchFamily="18" charset="0"/>
              </a:rPr>
              <a:t>wider den Pessimismus!</a:t>
            </a:r>
          </a:p>
          <a:p>
            <a:pPr marL="1084263" lvl="1" indent="-396875">
              <a:spcBef>
                <a:spcPts val="1500"/>
              </a:spcBef>
              <a:buFont typeface="Wingdings" pitchFamily="2" charset="2"/>
              <a:buChar char="Ø"/>
            </a:pPr>
            <a:endParaRPr lang="de-DE" sz="3200" b="1" dirty="0"/>
          </a:p>
          <a:p>
            <a:endParaRPr lang="de-DE" dirty="0"/>
          </a:p>
        </p:txBody>
      </p:sp>
      <p:pic>
        <p:nvPicPr>
          <p:cNvPr id="8" name="Grafik 7" descr="Ein Bild, das Spielzeug, Gras, Tierfigur, Schwein enthält.&#10;&#10;Automatisch generierte Beschreibung">
            <a:extLst>
              <a:ext uri="{FF2B5EF4-FFF2-40B4-BE49-F238E27FC236}">
                <a16:creationId xmlns:a16="http://schemas.microsoft.com/office/drawing/2014/main" id="{166E59A5-4179-14EB-1537-CE0F83C9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73636" y="3549063"/>
            <a:ext cx="4918364" cy="3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1278" y="3429000"/>
            <a:ext cx="6256094" cy="140089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1968"/>
              </a:spcBef>
              <a:buNone/>
            </a:pPr>
            <a:r>
              <a:rPr lang="de-DE" b="1" dirty="0">
                <a:solidFill>
                  <a:srgbClr val="FF6600"/>
                </a:solidFill>
              </a:rPr>
              <a:t>Vielen </a:t>
            </a:r>
            <a:r>
              <a:rPr lang="de-DE" sz="4000" b="1" dirty="0">
                <a:solidFill>
                  <a:srgbClr val="FF6600"/>
                </a:solidFill>
              </a:rPr>
              <a:t>Dank</a:t>
            </a:r>
            <a:r>
              <a:rPr lang="de-DE" b="1" dirty="0">
                <a:solidFill>
                  <a:srgbClr val="FF6600"/>
                </a:solidFill>
              </a:rPr>
              <a:t> für </a:t>
            </a:r>
            <a:br>
              <a:rPr lang="de-DE" b="1" dirty="0">
                <a:solidFill>
                  <a:srgbClr val="FF6600"/>
                </a:solidFill>
              </a:rPr>
            </a:br>
            <a:r>
              <a:rPr lang="de-DE" b="1" dirty="0">
                <a:solidFill>
                  <a:srgbClr val="FF6600"/>
                </a:solidFill>
              </a:rPr>
              <a:t>Ihre/Eure Aufmerksamkeit!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75" y="2492896"/>
            <a:ext cx="36147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772BB4-2EA2-FE4F-80B5-23E2A5D25D28}"/>
              </a:ext>
            </a:extLst>
          </p:cNvPr>
          <p:cNvSpPr txBox="1"/>
          <p:nvPr/>
        </p:nvSpPr>
        <p:spPr>
          <a:xfrm>
            <a:off x="1433385" y="1523400"/>
            <a:ext cx="867444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400" dirty="0"/>
              <a:t> </a:t>
            </a:r>
            <a:r>
              <a:rPr lang="de-DE" sz="3200" i="1" dirty="0"/>
              <a:t>„Ungleichheit ist Gift für die Demokratie“ </a:t>
            </a:r>
          </a:p>
          <a:p>
            <a:pPr algn="ctr">
              <a:spcBef>
                <a:spcPts val="600"/>
              </a:spcBef>
            </a:pPr>
            <a:r>
              <a:rPr lang="de-DE" sz="2800" i="1" dirty="0"/>
              <a:t>(Roger de Weck, Ex-Chefredakteur der „Zeit“)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4C586-DFFE-50C2-8944-6D7B1D28A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37B85-4341-ED30-A645-3C43C32F6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89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F1725-3D3A-8A4A-B62D-FDC5C804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8" y="0"/>
            <a:ext cx="7830977" cy="908720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3200" dirty="0">
                <a:solidFill>
                  <a:schemeClr val="bg1"/>
                </a:solidFill>
              </a:rPr>
              <a:t>Alarm vor Klimagipfel COP 29 in Baku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A556FB-8247-D542-A90F-915D03FD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562" y="1096879"/>
            <a:ext cx="8242438" cy="5310553"/>
          </a:xfrm>
        </p:spPr>
        <p:txBody>
          <a:bodyPr anchor="ctr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900"/>
              </a:spcBef>
            </a:pPr>
            <a:r>
              <a:rPr lang="de-DE" sz="3200" b="1" dirty="0"/>
              <a:t>Weltklimarat (IPCC): </a:t>
            </a:r>
            <a:br>
              <a:rPr lang="de-DE" sz="3200" b="1" dirty="0"/>
            </a:br>
            <a:r>
              <a:rPr lang="de-DE" sz="2400" dirty="0"/>
              <a:t>Wird die 1,5°-Marke überschritten, werden große Teile der Erde unbewohnbar</a:t>
            </a:r>
          </a:p>
          <a:p>
            <a:pPr marL="228600" indent="-228600">
              <a:lnSpc>
                <a:spcPct val="120000"/>
              </a:lnSpc>
              <a:spcBef>
                <a:spcPts val="1900"/>
              </a:spcBef>
            </a:pPr>
            <a:r>
              <a:rPr lang="de-DE" sz="2400" dirty="0"/>
              <a:t>Menschen mit geringen Einkommen sind am meisten betroffen 	– in Ahrweiler und </a:t>
            </a:r>
            <a:r>
              <a:rPr lang="de-DE" sz="2400" dirty="0" err="1"/>
              <a:t>Bangla</a:t>
            </a:r>
            <a:r>
              <a:rPr lang="de-DE" sz="2400" dirty="0"/>
              <a:t> </a:t>
            </a:r>
            <a:r>
              <a:rPr lang="de-DE" sz="2400" dirty="0" err="1"/>
              <a:t>Desh</a:t>
            </a:r>
            <a:endParaRPr lang="de-DE" sz="2400" dirty="0"/>
          </a:p>
          <a:p>
            <a:pPr marL="800100" lvl="2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de-DE" sz="2400" b="1" dirty="0"/>
              <a:t>Wenn der Eindruck entsteht, Klimapolitik ist nur was für die Reichen, die sich PV-Anlagen, Wärmepumpen und E-Autos leisten können, wird sie scheitern!  </a:t>
            </a:r>
            <a:endParaRPr lang="de-DE" sz="2400" dirty="0"/>
          </a:p>
          <a:p>
            <a:pPr marL="228600" indent="-228600">
              <a:lnSpc>
                <a:spcPct val="120000"/>
              </a:lnSpc>
              <a:spcBef>
                <a:spcPts val="1900"/>
              </a:spcBef>
            </a:pPr>
            <a:endParaRPr lang="de-DE" sz="3200" dirty="0"/>
          </a:p>
        </p:txBody>
      </p:sp>
      <p:pic>
        <p:nvPicPr>
          <p:cNvPr id="21" name="Grafik 20" descr="Ein Bild, das draußen, Gebäude enthält.&#10;&#10;Automatisch generierte Beschreibung">
            <a:extLst>
              <a:ext uri="{FF2B5EF4-FFF2-40B4-BE49-F238E27FC236}">
                <a16:creationId xmlns:a16="http://schemas.microsoft.com/office/drawing/2014/main" id="{63D5BF9B-882A-B503-1212-69C3CA0A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1544" y="-1"/>
            <a:ext cx="3627703" cy="3627703"/>
          </a:xfrm>
          <a:prstGeom prst="rect">
            <a:avLst/>
          </a:prstGeom>
        </p:spPr>
      </p:pic>
      <p:pic>
        <p:nvPicPr>
          <p:cNvPr id="4" name="Grafik 3" descr="Ein Bild, das Kleidung, Menschliches Gesicht, Person, Junge enthält.&#10;&#10;Automatisch generierte Beschreibung">
            <a:extLst>
              <a:ext uri="{FF2B5EF4-FFF2-40B4-BE49-F238E27FC236}">
                <a16:creationId xmlns:a16="http://schemas.microsoft.com/office/drawing/2014/main" id="{0DF5FE65-CAFC-5593-404F-0BA30810F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3815861"/>
            <a:ext cx="4677443" cy="31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09" y="62377"/>
            <a:ext cx="11598387" cy="675622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Überblick: Emissionen der Sektoren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Bildnachweis: Hennig Schlottmann CC BY-SA 4.0</a:t>
            </a:r>
          </a:p>
          <a:p>
            <a:pPr algn="ctr"/>
            <a:endParaRPr lang="de-DE" sz="400" b="0" noProof="1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2A1A91E-0250-F6DE-A95B-FBEB82D6A074}"/>
              </a:ext>
            </a:extLst>
          </p:cNvPr>
          <p:cNvGrpSpPr/>
          <p:nvPr/>
        </p:nvGrpSpPr>
        <p:grpSpPr>
          <a:xfrm>
            <a:off x="0" y="737999"/>
            <a:ext cx="16120533" cy="6120001"/>
            <a:chOff x="311206" y="-446830"/>
            <a:chExt cx="18293746" cy="5943600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A2FE48CD-7C5E-52A1-BBB4-915F154CB6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4759669"/>
                </p:ext>
              </p:extLst>
            </p:nvPr>
          </p:nvGraphicFramePr>
          <p:xfrm>
            <a:off x="311206" y="-446830"/>
            <a:ext cx="18293746" cy="594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5758D40-D767-5DDA-078C-96388E34259B}"/>
                </a:ext>
              </a:extLst>
            </p:cNvPr>
            <p:cNvGrpSpPr/>
            <p:nvPr/>
          </p:nvGrpSpPr>
          <p:grpSpPr>
            <a:xfrm>
              <a:off x="5481399" y="684551"/>
              <a:ext cx="3627448" cy="3903828"/>
              <a:chOff x="4758192" y="-238162"/>
              <a:chExt cx="3627448" cy="3903828"/>
            </a:xfrm>
          </p:grpSpPr>
          <p:pic>
            <p:nvPicPr>
              <p:cNvPr id="8" name="Grafik 7" descr="Auto">
                <a:extLst>
                  <a:ext uri="{FF2B5EF4-FFF2-40B4-BE49-F238E27FC236}">
                    <a16:creationId xmlns:a16="http://schemas.microsoft.com/office/drawing/2014/main" id="{322A49FB-401B-5223-59AC-BB8616DFB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51095" y="2510493"/>
                <a:ext cx="1234545" cy="997482"/>
              </a:xfrm>
              <a:prstGeom prst="rect">
                <a:avLst/>
              </a:prstGeom>
            </p:spPr>
          </p:pic>
          <p:pic>
            <p:nvPicPr>
              <p:cNvPr id="9" name="Grafik 8" descr="Stadt">
                <a:extLst>
                  <a:ext uri="{FF2B5EF4-FFF2-40B4-BE49-F238E27FC236}">
                    <a16:creationId xmlns:a16="http://schemas.microsoft.com/office/drawing/2014/main" id="{CC968BE8-4B81-39D6-1755-48596686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61768" y="2668181"/>
                <a:ext cx="997483" cy="997485"/>
              </a:xfrm>
              <a:prstGeom prst="rect">
                <a:avLst/>
              </a:prstGeom>
            </p:spPr>
          </p:pic>
          <p:pic>
            <p:nvPicPr>
              <p:cNvPr id="10" name="Grafik 9" descr="Fabrik">
                <a:extLst>
                  <a:ext uri="{FF2B5EF4-FFF2-40B4-BE49-F238E27FC236}">
                    <a16:creationId xmlns:a16="http://schemas.microsoft.com/office/drawing/2014/main" id="{AFAA2552-F19E-47E6-25FA-D0B91175D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58192" y="1099014"/>
                <a:ext cx="1102317" cy="1102318"/>
              </a:xfrm>
              <a:prstGeom prst="rect">
                <a:avLst/>
              </a:prstGeom>
            </p:spPr>
          </p:pic>
          <p:pic>
            <p:nvPicPr>
              <p:cNvPr id="11" name="Grafik 10" descr="Kuh">
                <a:extLst>
                  <a:ext uri="{FF2B5EF4-FFF2-40B4-BE49-F238E27FC236}">
                    <a16:creationId xmlns:a16="http://schemas.microsoft.com/office/drawing/2014/main" id="{55CE7B93-D32A-BD32-AC10-2A9BA0BBE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08320" y="-238162"/>
                <a:ext cx="1162908" cy="9974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6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A09B4-9B55-093B-6A7E-1FF9A3FD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24900-CD79-CDB5-FC09-072A046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1899"/>
            <a:ext cx="8091247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Degrowth - Theorie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E2949-7579-53EF-803C-CCB51E0B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063255"/>
            <a:ext cx="7676707" cy="5316279"/>
          </a:xfrm>
        </p:spPr>
        <p:txBody>
          <a:bodyPr>
            <a:normAutofit fontScale="85000" lnSpcReduction="10000"/>
          </a:bodyPr>
          <a:lstStyle/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de-DE" sz="2900" b="1" dirty="0"/>
              <a:t>Ende des Wachstums: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Es gibt zu wenig Energie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Die erneuerbaren Energien schwanken zu stark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Es gibt nicht genügend Rohstoffe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Grüner Wasserstoff, </a:t>
            </a:r>
            <a:r>
              <a:rPr lang="de-DE" sz="2500" b="1" dirty="0" err="1"/>
              <a:t>Naphta</a:t>
            </a:r>
            <a:r>
              <a:rPr lang="de-DE" sz="2500" b="1" dirty="0"/>
              <a:t>, Kerosin usw. sind viel zu teuer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Deswegen muss die Wirtschaft schrumpfen auf den Lebensstandard von 1970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Deswegen sollen wir nur noch halb so viel arbeiten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de-DE" sz="2800" b="1" dirty="0"/>
              <a:t>Ihr Modell ist die Kriegswirtschaft in UK im 2. Weltkrieg – die war sehr gerecht und akzeptiert</a:t>
            </a:r>
          </a:p>
          <a:p>
            <a:endParaRPr lang="de-DE" dirty="0"/>
          </a:p>
        </p:txBody>
      </p:sp>
      <p:pic>
        <p:nvPicPr>
          <p:cNvPr id="2050" name="Picture 2" descr="Das Ende des Kapitalismus">
            <a:extLst>
              <a:ext uri="{FF2B5EF4-FFF2-40B4-BE49-F238E27FC236}">
                <a16:creationId xmlns:a16="http://schemas.microsoft.com/office/drawing/2014/main" id="{7F1378D5-9420-5C88-8C14-D2A7F55C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53" y="-40830"/>
            <a:ext cx="4238847" cy="68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73C5-0CD4-43B9-FC49-87CDE7DC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CFE6D-E16C-9C18-6769-6580C95A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1899"/>
            <a:ext cx="11405189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Gibt es zu wenig Energie?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FEDB1F-C165-9042-546C-63DFAAE2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136763"/>
            <a:ext cx="11405189" cy="5316279"/>
          </a:xfrm>
        </p:spPr>
        <p:txBody>
          <a:bodyPr>
            <a:normAutofit fontScale="85000" lnSpcReduction="20000"/>
          </a:bodyPr>
          <a:lstStyle/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  <a:tabLst>
                <a:tab pos="4038600" algn="ctr"/>
                <a:tab pos="6473825" algn="ctr"/>
              </a:tabLst>
            </a:pPr>
            <a:r>
              <a:rPr lang="de-DE" sz="3500" b="1" dirty="0"/>
              <a:t>	   heute	2040/45</a:t>
            </a:r>
          </a:p>
          <a:p>
            <a:pPr marL="120650" indent="0">
              <a:lnSpc>
                <a:spcPct val="120000"/>
              </a:lnSpc>
              <a:spcBef>
                <a:spcPts val="2100"/>
              </a:spcBef>
              <a:buNone/>
              <a:tabLst>
                <a:tab pos="4913313" algn="r"/>
                <a:tab pos="7181850" algn="r"/>
              </a:tabLst>
            </a:pPr>
            <a:r>
              <a:rPr lang="de-DE" sz="2900" b="1" dirty="0"/>
              <a:t>Primärenergie	3500 TWh	2000 TWh	</a:t>
            </a:r>
          </a:p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  <a:tabLst>
                <a:tab pos="4913313" algn="r"/>
                <a:tab pos="7181850" algn="r"/>
              </a:tabLst>
            </a:pPr>
            <a:r>
              <a:rPr lang="de-DE" sz="2900" b="1" dirty="0"/>
              <a:t>Stromverbrauch	500 TWh	1800 TWh</a:t>
            </a:r>
          </a:p>
          <a:p>
            <a:pPr marL="120650" indent="0">
              <a:lnSpc>
                <a:spcPct val="120000"/>
              </a:lnSpc>
              <a:spcBef>
                <a:spcPts val="900"/>
              </a:spcBef>
              <a:buNone/>
              <a:tabLst>
                <a:tab pos="4913313" algn="r"/>
                <a:tab pos="7181850" algn="r"/>
              </a:tabLst>
            </a:pPr>
            <a:r>
              <a:rPr lang="de-DE" sz="2900" b="1" dirty="0"/>
              <a:t>Einheimische Energie	  500 TWh	1200 TW</a:t>
            </a:r>
          </a:p>
          <a:p>
            <a:pPr marL="120650" indent="0">
              <a:lnSpc>
                <a:spcPct val="120000"/>
              </a:lnSpc>
              <a:spcBef>
                <a:spcPts val="0"/>
              </a:spcBef>
              <a:buNone/>
              <a:tabLst>
                <a:tab pos="4913313" algn="r"/>
                <a:tab pos="7181850" algn="r"/>
              </a:tabLst>
            </a:pPr>
            <a:r>
              <a:rPr lang="de-DE" sz="2600" b="1" dirty="0"/>
              <a:t>(Braunkohle, Erneuerbare)</a:t>
            </a:r>
          </a:p>
          <a:p>
            <a:pPr marL="1123950" indent="-646113">
              <a:lnSpc>
                <a:spcPct val="120000"/>
              </a:lnSpc>
              <a:spcBef>
                <a:spcPts val="900"/>
              </a:spcBef>
              <a:tabLst>
                <a:tab pos="5329238" algn="ctr"/>
              </a:tabLst>
            </a:pPr>
            <a:r>
              <a:rPr lang="de-DE" sz="2900" b="1" dirty="0"/>
              <a:t>Einsparungen durch Effizienz: E-Auto, Wärmepumpe, Stahl- und Zementproduktion usw.</a:t>
            </a:r>
          </a:p>
          <a:p>
            <a:pPr marL="1123950" indent="-646113">
              <a:lnSpc>
                <a:spcPct val="120000"/>
              </a:lnSpc>
              <a:spcBef>
                <a:spcPts val="900"/>
              </a:spcBef>
              <a:tabLst>
                <a:tab pos="5329238" algn="ctr"/>
              </a:tabLst>
            </a:pPr>
            <a:r>
              <a:rPr lang="de-DE" sz="2900" b="1" dirty="0"/>
              <a:t>In einer kleinen Ecke der Sahara kann </a:t>
            </a:r>
            <a:br>
              <a:rPr lang="de-DE" sz="2900" b="1" dirty="0"/>
            </a:br>
            <a:r>
              <a:rPr lang="de-DE" sz="2900" b="1" dirty="0"/>
              <a:t>theoretisch Strom für ganze Welt erzeugt </a:t>
            </a:r>
            <a:br>
              <a:rPr lang="de-DE" sz="2900" b="1" dirty="0"/>
            </a:br>
            <a:r>
              <a:rPr lang="de-DE" sz="2900" b="1" dirty="0"/>
              <a:t>werden.</a:t>
            </a:r>
          </a:p>
          <a:p>
            <a:pPr marL="1123950" indent="-646113">
              <a:lnSpc>
                <a:spcPct val="120000"/>
              </a:lnSpc>
              <a:spcBef>
                <a:spcPts val="900"/>
              </a:spcBef>
              <a:tabLst>
                <a:tab pos="5329238" algn="ctr"/>
              </a:tabLst>
            </a:pPr>
            <a:r>
              <a:rPr lang="de-DE" sz="2900" b="1" dirty="0"/>
              <a:t>Es gibt genug Energie!</a:t>
            </a:r>
          </a:p>
          <a:p>
            <a:pPr marL="1123950" indent="-646113">
              <a:lnSpc>
                <a:spcPct val="120000"/>
              </a:lnSpc>
              <a:spcBef>
                <a:spcPts val="900"/>
              </a:spcBef>
              <a:tabLst>
                <a:tab pos="5329238" algn="ctr"/>
              </a:tabLst>
            </a:pPr>
            <a:endParaRPr lang="de-DE" sz="2900" b="1" dirty="0"/>
          </a:p>
          <a:p>
            <a:endParaRPr lang="de-DE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9040829-49EF-857C-308C-6AC61D29E0C8}"/>
              </a:ext>
            </a:extLst>
          </p:cNvPr>
          <p:cNvCxnSpPr>
            <a:cxnSpLocks/>
          </p:cNvCxnSpPr>
          <p:nvPr/>
        </p:nvCxnSpPr>
        <p:spPr>
          <a:xfrm>
            <a:off x="0" y="1679944"/>
            <a:ext cx="1140518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draußen, Objekt, Sonnenuntergang, Gras enthält.&#10;&#10;Automatisch generierte Beschreibung">
            <a:extLst>
              <a:ext uri="{FF2B5EF4-FFF2-40B4-BE49-F238E27FC236}">
                <a16:creationId xmlns:a16="http://schemas.microsoft.com/office/drawing/2014/main" id="{ACB5DE53-3315-66C0-B5F0-8F79381CC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52" y="871871"/>
            <a:ext cx="3863042" cy="2493956"/>
          </a:xfrm>
          <a:prstGeom prst="rect">
            <a:avLst/>
          </a:prstGeom>
        </p:spPr>
      </p:pic>
      <p:pic>
        <p:nvPicPr>
          <p:cNvPr id="8" name="Grafik 7" descr="Ein Bild, das draußen, Gebäude, Gras, sitzend enthält.&#10;&#10;Automatisch generierte Beschreibung">
            <a:extLst>
              <a:ext uri="{FF2B5EF4-FFF2-40B4-BE49-F238E27FC236}">
                <a16:creationId xmlns:a16="http://schemas.microsoft.com/office/drawing/2014/main" id="{52B2ABFD-5C11-541A-CB82-105161350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46" y="4223978"/>
            <a:ext cx="3863048" cy="26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ECC8-9281-6148-AC9E-54F0D62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1045" y="-204899"/>
            <a:ext cx="9148478" cy="1346543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Schwankt die </a:t>
            </a:r>
            <a:r>
              <a:rPr lang="de-DE" sz="3000" dirty="0">
                <a:solidFill>
                  <a:schemeClr val="bg1"/>
                </a:solidFill>
              </a:rPr>
              <a:t>Stromerzeugung</a:t>
            </a:r>
            <a:r>
              <a:rPr lang="de-DE" sz="3200" dirty="0">
                <a:solidFill>
                  <a:schemeClr val="bg1"/>
                </a:solidFill>
              </a:rPr>
              <a:t> zu stark?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C661D-5C6A-A840-8920-D71C837D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1644"/>
            <a:ext cx="8090115" cy="571635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269875" lvl="1" indent="0">
              <a:spcBef>
                <a:spcPts val="1200"/>
              </a:spcBef>
              <a:buNone/>
            </a:pPr>
            <a:r>
              <a:rPr lang="de-DE" sz="2800" dirty="0"/>
              <a:t>Ja – sie schwankt stark – deswegen werden Speicher und Netze benötigt:</a:t>
            </a:r>
          </a:p>
          <a:p>
            <a:pPr marL="1123950" lvl="2" indent="-395288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Tägliche Schwankungen: </a:t>
            </a:r>
            <a:r>
              <a:rPr lang="de-DE" b="1" dirty="0"/>
              <a:t>Batterien</a:t>
            </a:r>
            <a:r>
              <a:rPr lang="de-DE" dirty="0"/>
              <a:t> – hoher Wirkungsgrad, geringe Kapazität, sehr teuer</a:t>
            </a:r>
          </a:p>
          <a:p>
            <a:pPr marL="1123950" lvl="2" indent="-395288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Längere Schwankungen bis zu ca. 40 GW: </a:t>
            </a:r>
          </a:p>
          <a:p>
            <a:pPr marL="1497013" lvl="5" indent="-311150">
              <a:spcBef>
                <a:spcPts val="1200"/>
              </a:spcBef>
            </a:pPr>
            <a:r>
              <a:rPr lang="de-DE" sz="2600" dirty="0"/>
              <a:t>Europäische </a:t>
            </a:r>
            <a:r>
              <a:rPr lang="de-DE" sz="2600" b="1" dirty="0"/>
              <a:t>HGÜ-Netze</a:t>
            </a:r>
          </a:p>
          <a:p>
            <a:pPr marL="1497013" lvl="5" indent="-311150">
              <a:spcBef>
                <a:spcPts val="1200"/>
              </a:spcBef>
            </a:pPr>
            <a:r>
              <a:rPr lang="de-DE" sz="2600" b="1" dirty="0"/>
              <a:t>Wasserkraft</a:t>
            </a:r>
            <a:r>
              <a:rPr lang="de-DE" sz="2600" dirty="0"/>
              <a:t> in Skandinavien – riesige Potentiale, hoher Wirkungsgrad, geringe Kosten</a:t>
            </a:r>
          </a:p>
          <a:p>
            <a:pPr marL="1081088" lvl="2" indent="-395288">
              <a:spcBef>
                <a:spcPts val="1200"/>
              </a:spcBef>
              <a:buFont typeface="Wingdings" pitchFamily="2" charset="2"/>
              <a:buChar char="Ø"/>
            </a:pPr>
            <a:r>
              <a:rPr lang="de-DE" dirty="0"/>
              <a:t>Kalte Dunkelflaute und über 30 GW: </a:t>
            </a:r>
          </a:p>
          <a:p>
            <a:pPr marL="1477963" lvl="3" indent="-354013">
              <a:spcBef>
                <a:spcPts val="1200"/>
              </a:spcBef>
            </a:pPr>
            <a:r>
              <a:rPr lang="de-DE" sz="2600" b="1" dirty="0"/>
              <a:t>Gasturbinen</a:t>
            </a:r>
            <a:r>
              <a:rPr lang="de-DE" sz="2600" dirty="0"/>
              <a:t> als Notstromaggregate mit </a:t>
            </a:r>
          </a:p>
          <a:p>
            <a:pPr marL="1477963" lvl="3" indent="-354013"/>
            <a:r>
              <a:rPr lang="de-DE" sz="2600" b="1" dirty="0"/>
              <a:t>Wasserstoffspeichern</a:t>
            </a:r>
            <a:r>
              <a:rPr lang="de-DE" sz="2600" dirty="0"/>
              <a:t> – geringer Wirkungsgrad </a:t>
            </a:r>
            <a:br>
              <a:rPr lang="de-DE" sz="2600" dirty="0"/>
            </a:br>
            <a:r>
              <a:rPr lang="de-DE" sz="2600" dirty="0"/>
              <a:t>– relativ günstig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B836EE-60EA-9842-841C-775032CBBB81}"/>
              </a:ext>
            </a:extLst>
          </p:cNvPr>
          <p:cNvSpPr txBox="1"/>
          <p:nvPr/>
        </p:nvSpPr>
        <p:spPr>
          <a:xfrm>
            <a:off x="2845903" y="954156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en.wikipedia.org/wiki/Wind_farm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 rot="16200000">
            <a:off x="9101222" y="3767222"/>
            <a:ext cx="6120000" cy="61555"/>
          </a:xfrm>
          <a:prstGeom prst="rect">
            <a:avLst/>
          </a:prstGeom>
        </p:spPr>
        <p:txBody>
          <a:bodyPr lIns="0" tIns="0" rIns="0"/>
          <a:lstStyle>
            <a:lvl1pPr marL="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24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557213" indent="-214313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21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95350" indent="-2095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F0502020204030203" pitchFamily="34" charset="0"/>
              <a:buChar char="•"/>
              <a:tabLst>
                <a:tab pos="895350" algn="l"/>
              </a:tabLst>
              <a:defRPr lang="de-DE" altLang="de-DE" sz="18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Char char="–"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71600" indent="0" algn="l" defTabSz="342900" rtl="0" eaLnBrk="1" fontAlgn="base" hangingPunct="1">
              <a:spcBef>
                <a:spcPts val="0"/>
              </a:spcBef>
              <a:spcAft>
                <a:spcPts val="800"/>
              </a:spcAft>
              <a:buFont typeface="Lato" panose="020B0604020202020204" pitchFamily="34" charset="0"/>
              <a:buNone/>
              <a:defRPr lang="de-DE" altLang="de-DE" sz="1600" kern="12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Lato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e-DE" sz="400" noProof="1">
                <a:solidFill>
                  <a:schemeClr val="bg1">
                    <a:lumMod val="85000"/>
                  </a:schemeClr>
                </a:solidFill>
              </a:rPr>
              <a:t>Bildnachweise: Windmühlen: CC BY-SA 4.0 Philipp Hertzog; Atomkraftwerk: CC BY-SA 3.0 AVDA</a:t>
            </a:r>
          </a:p>
        </p:txBody>
      </p:sp>
      <p:pic>
        <p:nvPicPr>
          <p:cNvPr id="15" name="Grafik 14" descr="Ein Bild, das draußen, Himmel, Wasser, Baum enthält.&#10;&#10;Automatisch generierte Beschreibung">
            <a:extLst>
              <a:ext uri="{FF2B5EF4-FFF2-40B4-BE49-F238E27FC236}">
                <a16:creationId xmlns:a16="http://schemas.microsoft.com/office/drawing/2014/main" id="{D74512A9-CC91-4698-916D-CF893B8E5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30457" y="3825207"/>
            <a:ext cx="4561543" cy="304863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0A20C15-B470-499B-02A4-C46CB6665A75}"/>
              </a:ext>
            </a:extLst>
          </p:cNvPr>
          <p:cNvSpPr txBox="1"/>
          <p:nvPr/>
        </p:nvSpPr>
        <p:spPr>
          <a:xfrm>
            <a:off x="7798645" y="2948514"/>
            <a:ext cx="4776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     Gleichstrom-Erdkabel-Verlegung</a:t>
            </a:r>
          </a:p>
          <a:p>
            <a:pPr>
              <a:spcBef>
                <a:spcPts val="1200"/>
              </a:spcBef>
            </a:pPr>
            <a:r>
              <a:rPr lang="de-DE" sz="2200" b="1" dirty="0"/>
              <a:t>               Wasserkraftwerk</a:t>
            </a:r>
          </a:p>
        </p:txBody>
      </p:sp>
      <p:pic>
        <p:nvPicPr>
          <p:cNvPr id="18" name="Grafik 17" descr="Ein Bild, das draußen, Gras, Schmutz, LKW enthält.&#10;&#10;Automatisch generierte Beschreibung">
            <a:extLst>
              <a:ext uri="{FF2B5EF4-FFF2-40B4-BE49-F238E27FC236}">
                <a16:creationId xmlns:a16="http://schemas.microsoft.com/office/drawing/2014/main" id="{B99D03E4-766F-8F6C-AC3D-816780329C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/>
          <a:stretch/>
        </p:blipFill>
        <p:spPr>
          <a:xfrm>
            <a:off x="8135802" y="-6788"/>
            <a:ext cx="4101885" cy="29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11E7-1FA6-3BAE-1B1F-4EA28FAD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52784-466D-76AC-02E7-F603C0C8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693" y="58480"/>
            <a:ext cx="8091247" cy="83997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solidFill>
                  <a:schemeClr val="bg1"/>
                </a:solidFill>
              </a:rPr>
              <a:t>Grünes Wachstum?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A38480-5FBC-7BB8-DDE9-D55CBF37D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255"/>
            <a:ext cx="11966713" cy="5316279"/>
          </a:xfrm>
        </p:spPr>
        <p:txBody>
          <a:bodyPr>
            <a:normAutofit/>
          </a:bodyPr>
          <a:lstStyle/>
          <a:p>
            <a:pPr lvl="1">
              <a:spcBef>
                <a:spcPts val="900"/>
              </a:spcBef>
            </a:pPr>
            <a:r>
              <a:rPr lang="de-DE" sz="2500" b="1" dirty="0"/>
              <a:t>Energie: Eine kleine Ecke der Sahara kann die Welt versorgen</a:t>
            </a:r>
            <a:br>
              <a:rPr lang="de-DE" sz="2500" b="1" dirty="0"/>
            </a:br>
            <a:r>
              <a:rPr lang="de-DE" sz="2500" b="1" dirty="0"/>
              <a:t>Deutschland wird 60% der benötigten 2000 TWh/a selbst erzeugen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Schwankung des Angebots: Speicher (Batterien, Wasserkraft in Skandinavien, Wasserstoff), Gasturbinen und ein europäisches HGÜ-Netz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Rohstoffbedarf: Erneuerbare und Recycling reduzieren den Rohstoffbedarf bis 2040/45 um 80 % – langfristig auf Null </a:t>
            </a:r>
          </a:p>
          <a:p>
            <a:pPr lvl="1">
              <a:spcBef>
                <a:spcPts val="900"/>
              </a:spcBef>
            </a:pPr>
            <a:r>
              <a:rPr lang="de-DE" sz="2500" b="1" dirty="0"/>
              <a:t>Grüner Wasserstoff, </a:t>
            </a:r>
            <a:r>
              <a:rPr lang="de-DE" sz="2500" b="1" dirty="0" err="1"/>
              <a:t>Naphta</a:t>
            </a:r>
            <a:r>
              <a:rPr lang="de-DE" sz="2500" b="1" dirty="0"/>
              <a:t>, Kerosin usw. sind teuer .</a:t>
            </a:r>
            <a:br>
              <a:rPr lang="de-DE" sz="2500" b="1" dirty="0"/>
            </a:br>
            <a:r>
              <a:rPr lang="de-DE" sz="2500" b="1" dirty="0"/>
              <a:t>Ja – aber Strom wird billiger. </a:t>
            </a:r>
          </a:p>
          <a:p>
            <a:pPr marL="498475" lvl="1" indent="0">
              <a:spcBef>
                <a:spcPts val="900"/>
              </a:spcBef>
              <a:buNone/>
            </a:pPr>
            <a:r>
              <a:rPr lang="de-DE" sz="2500" b="1" dirty="0"/>
              <a:t>Fazit: Die Transformation ist machbar – aber der Raubbau</a:t>
            </a:r>
            <a:br>
              <a:rPr lang="de-DE" sz="2500" b="1" dirty="0"/>
            </a:br>
            <a:r>
              <a:rPr lang="de-DE" sz="2500" b="1" dirty="0"/>
              <a:t> an Natur und Fläche muss beendet werden      </a:t>
            </a:r>
            <a:r>
              <a:rPr lang="de-DE" sz="2500" b="1" dirty="0">
                <a:sym typeface="Wingdings" pitchFamily="2" charset="2"/>
              </a:rPr>
              <a:t></a:t>
            </a:r>
            <a:endParaRPr lang="de-DE" dirty="0"/>
          </a:p>
        </p:txBody>
      </p:sp>
      <p:pic>
        <p:nvPicPr>
          <p:cNvPr id="4" name="Grafik 3" descr="Ein Bild, das draußen, Objekt, Sonnenuntergang, Gras enthält.&#10;&#10;Automatisch generierte Beschreibung">
            <a:extLst>
              <a:ext uri="{FF2B5EF4-FFF2-40B4-BE49-F238E27FC236}">
                <a16:creationId xmlns:a16="http://schemas.microsoft.com/office/drawing/2014/main" id="{BF8AB658-BBAB-D7D7-18F4-4820E6FE1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958" y="3885578"/>
            <a:ext cx="3863042" cy="24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 w="50800">
          <a:solidFill>
            <a:schemeClr val="accent1">
              <a:lumMod val="75000"/>
            </a:schemeClr>
          </a:solidFill>
        </a:ln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2913</Words>
  <Application>Microsoft Macintosh PowerPoint</Application>
  <PresentationFormat>Breitbild</PresentationFormat>
  <Paragraphs>360</Paragraphs>
  <Slides>38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Systemschrift Normal</vt:lpstr>
      <vt:lpstr>Arial</vt:lpstr>
      <vt:lpstr>Calibri</vt:lpstr>
      <vt:lpstr>Courier New</vt:lpstr>
      <vt:lpstr>Lucida Console</vt:lpstr>
      <vt:lpstr>Times New Roman</vt:lpstr>
      <vt:lpstr>Verdana</vt:lpstr>
      <vt:lpstr>Wingdings</vt:lpstr>
      <vt:lpstr>1_Office Theme</vt:lpstr>
      <vt:lpstr>Klimageld als Teil einer sozial gerechten Klimapolitik</vt:lpstr>
      <vt:lpstr>PowerPoint-Präsentation</vt:lpstr>
      <vt:lpstr>PowerPoint-Präsentation</vt:lpstr>
      <vt:lpstr>Alarm vor Klimagipfel COP 29 in Baku</vt:lpstr>
      <vt:lpstr>Überblick: Emissionen der Sektoren</vt:lpstr>
      <vt:lpstr>Degrowth - Theorie</vt:lpstr>
      <vt:lpstr>Gibt es zu wenig Energie?</vt:lpstr>
      <vt:lpstr>Schwankt die Stromerzeugung zu stark?</vt:lpstr>
      <vt:lpstr>Grünes Wachstum?</vt:lpstr>
      <vt:lpstr>Ende des Kapitalismus</vt:lpstr>
      <vt:lpstr>Gleichgewichtsgesellschaft</vt:lpstr>
      <vt:lpstr>PowerPoint-Präsentation</vt:lpstr>
      <vt:lpstr>Die Kosten der Transformation </vt:lpstr>
      <vt:lpstr>Klimawandel und soziale Gerechtigkeit</vt:lpstr>
      <vt:lpstr>Einkommensungleichheit 1900 - 2015</vt:lpstr>
      <vt:lpstr>Deutschland – Steuerparadies für Milliardäre</vt:lpstr>
      <vt:lpstr>Basistext Steuer-Revolution</vt:lpstr>
      <vt:lpstr>Wir dachten, wir werden gefragt:            Seid Ihr verrückt geworden?</vt:lpstr>
      <vt:lpstr>Fünf Grundgedanken für die Steuer-Revolution</vt:lpstr>
      <vt:lpstr>Steuer-Revolution Eckpunkte</vt:lpstr>
      <vt:lpstr>Schuldenbremse</vt:lpstr>
      <vt:lpstr>Warum gefährdet Ungleichheit die Demokratie?</vt:lpstr>
      <vt:lpstr>Die neue Klassengesellschaft (nach Andreas Reckwitz)</vt:lpstr>
      <vt:lpstr>Linke Wähler nach Bildung</vt:lpstr>
      <vt:lpstr>Das Dreieck für gute Politik</vt:lpstr>
      <vt:lpstr>Prinzipien der Klimasozialpolitik</vt:lpstr>
      <vt:lpstr>Klimapolitik – CO2-Preis</vt:lpstr>
      <vt:lpstr>Soziale Kompensation - Alternativen</vt:lpstr>
      <vt:lpstr>Wofür soll das Geld eingesetzt werden </vt:lpstr>
      <vt:lpstr>Attac-Vorschlag</vt:lpstr>
      <vt:lpstr>Wirkung des Klimageldes</vt:lpstr>
      <vt:lpstr>Weitere soziale Komponenten </vt:lpstr>
      <vt:lpstr>Umwelt- und Verbrauchssteuern</vt:lpstr>
      <vt:lpstr>Argumente </vt:lpstr>
      <vt:lpstr>Klimageld jetzt!</vt:lpstr>
      <vt:lpstr>Weniger Ungleichheit bringt Glück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 des Handbuchs Klimaschutz von Mehr Demokratie und Bürgerbegehren Klimaschutz</dc:title>
  <dc:subject/>
  <dc:creator>Karl-Martin Hentschel</dc:creator>
  <cp:keywords/>
  <dc:description/>
  <cp:lastModifiedBy>Karl-Martin Hentschel</cp:lastModifiedBy>
  <cp:revision>107</cp:revision>
  <cp:lastPrinted>2023-01-11T17:09:53Z</cp:lastPrinted>
  <dcterms:created xsi:type="dcterms:W3CDTF">2020-11-01T19:06:15Z</dcterms:created>
  <dcterms:modified xsi:type="dcterms:W3CDTF">2024-05-29T08:45:57Z</dcterms:modified>
  <cp:category/>
</cp:coreProperties>
</file>