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9" r:id="rId2"/>
    <p:sldId id="256" r:id="rId3"/>
    <p:sldId id="270" r:id="rId4"/>
    <p:sldId id="269" r:id="rId5"/>
    <p:sldId id="272" r:id="rId6"/>
    <p:sldId id="278" r:id="rId7"/>
    <p:sldId id="274" r:id="rId8"/>
    <p:sldId id="258" r:id="rId9"/>
    <p:sldId id="260" r:id="rId10"/>
    <p:sldId id="261" r:id="rId11"/>
    <p:sldId id="276" r:id="rId12"/>
    <p:sldId id="262" r:id="rId13"/>
    <p:sldId id="264" r:id="rId14"/>
    <p:sldId id="275" r:id="rId15"/>
    <p:sldId id="265" r:id="rId16"/>
    <p:sldId id="266" r:id="rId17"/>
    <p:sldId id="280" r:id="rId18"/>
    <p:sldId id="277" r:id="rId19"/>
    <p:sldId id="279" r:id="rId20"/>
    <p:sldId id="268" r:id="rId21"/>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AC4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63" autoAdjust="0"/>
    <p:restoredTop sz="67692" autoAdjust="0"/>
  </p:normalViewPr>
  <p:slideViewPr>
    <p:cSldViewPr>
      <p:cViewPr varScale="1">
        <p:scale>
          <a:sx n="32" d="100"/>
          <a:sy n="32" d="100"/>
        </p:scale>
        <p:origin x="-15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05AF866-5F29-41C9-A05A-8BB5C336373A}" type="datetimeFigureOut">
              <a:rPr lang="de-DE"/>
              <a:pPr>
                <a:defRPr/>
              </a:pPr>
              <a:t>14.05.2013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19463AF-9146-4541-9BC3-2E7175839336}"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lienbildplatzhalter 1"/>
          <p:cNvSpPr>
            <a:spLocks noGrp="1" noRot="1" noChangeAspect="1"/>
          </p:cNvSpPr>
          <p:nvPr>
            <p:ph type="sldImg"/>
          </p:nvPr>
        </p:nvSpPr>
        <p:spPr bwMode="auto">
          <a:noFill/>
          <a:ln>
            <a:solidFill>
              <a:srgbClr val="000000"/>
            </a:solidFill>
            <a:miter lim="800000"/>
            <a:headEnd/>
            <a:tailEnd/>
          </a:ln>
        </p:spPr>
      </p:sp>
      <p:sp>
        <p:nvSpPr>
          <p:cNvPr id="2560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de-DE" smtClean="0"/>
              <a:t>Im Mai 2012 wurde Frankfurt praktisch lahmgelegt</a:t>
            </a:r>
          </a:p>
          <a:p>
            <a:pPr eaLnBrk="1" hangingPunct="1">
              <a:spcBef>
                <a:spcPct val="0"/>
              </a:spcBef>
              <a:buFontTx/>
              <a:buChar char="•"/>
            </a:pPr>
            <a:endParaRPr lang="de-DE" smtClean="0"/>
          </a:p>
          <a:p>
            <a:pPr eaLnBrk="1" hangingPunct="1">
              <a:spcBef>
                <a:spcPct val="0"/>
              </a:spcBef>
              <a:buFontTx/>
              <a:buChar char="•"/>
            </a:pPr>
            <a:r>
              <a:rPr lang="de-DE" smtClean="0"/>
              <a:t>Trotz massiver Repression seitens Stadt und Polizei haben tausende Aktivist*innen ihren Protest gegen die europäische Krisenpolitik auf die Straße getragen</a:t>
            </a:r>
          </a:p>
          <a:p>
            <a:pPr eaLnBrk="1" hangingPunct="1">
              <a:spcBef>
                <a:spcPct val="0"/>
              </a:spcBef>
              <a:buFontTx/>
              <a:buChar char="•"/>
            </a:pPr>
            <a:endParaRPr lang="de-DE" smtClean="0"/>
          </a:p>
          <a:p>
            <a:pPr eaLnBrk="1" hangingPunct="1">
              <a:spcBef>
                <a:spcPct val="0"/>
              </a:spcBef>
              <a:buFontTx/>
              <a:buChar char="•"/>
            </a:pPr>
            <a:r>
              <a:rPr lang="de-DE" smtClean="0"/>
              <a:t>Blockupy geht weiter und hat sich von einem punktuellen Aktionsbündnis zu einem dauerhaften Akteur entwickelt, der Protest und Widerstand lokal, bundesweit und in europäischer Vernetzung vorantreibt.</a:t>
            </a:r>
          </a:p>
          <a:p>
            <a:pPr eaLnBrk="1" hangingPunct="1">
              <a:spcBef>
                <a:spcPct val="0"/>
              </a:spcBef>
            </a:pPr>
            <a:endParaRPr lang="de-DE" smtClean="0"/>
          </a:p>
        </p:txBody>
      </p:sp>
      <p:sp>
        <p:nvSpPr>
          <p:cNvPr id="2969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BF1C82-DE97-4A46-B383-3005424D734C}" type="slidenum">
              <a:rPr lang="de-DE"/>
              <a:pPr fontAlgn="base">
                <a:spcBef>
                  <a:spcPct val="0"/>
                </a:spcBef>
                <a:spcAft>
                  <a:spcPct val="0"/>
                </a:spcAft>
                <a:defRPr/>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lienbildplatzhalter 1"/>
          <p:cNvSpPr>
            <a:spLocks noGrp="1" noRot="1" noChangeAspect="1"/>
          </p:cNvSpPr>
          <p:nvPr>
            <p:ph type="sldImg"/>
          </p:nvPr>
        </p:nvSpPr>
        <p:spPr bwMode="auto">
          <a:noFill/>
          <a:ln>
            <a:solidFill>
              <a:srgbClr val="000000"/>
            </a:solidFill>
            <a:miter lim="800000"/>
            <a:headEnd/>
            <a:tailEnd/>
          </a:ln>
        </p:spPr>
      </p:sp>
      <p:sp>
        <p:nvSpPr>
          <p:cNvPr id="3"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de-DE" smtClean="0"/>
          </a:p>
        </p:txBody>
      </p:sp>
      <p:sp>
        <p:nvSpPr>
          <p:cNvPr id="17411"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900100-FFF2-4687-8C59-0957F6BB147E}" type="slidenum">
              <a:rPr lang="de-DE"/>
              <a:pPr fontAlgn="base">
                <a:spcBef>
                  <a:spcPct val="0"/>
                </a:spcBef>
                <a:spcAft>
                  <a:spcPct val="0"/>
                </a:spcAft>
                <a:defRPr/>
              </a:pPr>
              <a:t>4</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lienbildplatzhalter 1"/>
          <p:cNvSpPr>
            <a:spLocks noGrp="1" noRot="1" noChangeAspect="1"/>
          </p:cNvSpPr>
          <p:nvPr>
            <p:ph type="sldImg"/>
          </p:nvPr>
        </p:nvSpPr>
        <p:spPr bwMode="auto">
          <a:noFill/>
          <a:ln>
            <a:solidFill>
              <a:srgbClr val="000000"/>
            </a:solidFill>
            <a:miter lim="800000"/>
            <a:headEnd/>
            <a:tailEnd/>
          </a:ln>
        </p:spPr>
      </p:sp>
      <p:sp>
        <p:nvSpPr>
          <p:cNvPr id="3" name="Notizenplatzhalter 2"/>
          <p:cNvSpPr>
            <a:spLocks noGrp="1"/>
          </p:cNvSpPr>
          <p:nvPr>
            <p:ph type="body" idx="1"/>
          </p:nvPr>
        </p:nvSpPr>
        <p:spPr/>
        <p:txBody>
          <a:bodyPr>
            <a:normAutofit fontScale="85000" lnSpcReduction="20000"/>
          </a:bodyPr>
          <a:lstStyle/>
          <a:p>
            <a:pPr eaLnBrk="1" fontAlgn="auto" hangingPunct="1">
              <a:spcBef>
                <a:spcPts val="0"/>
              </a:spcBef>
              <a:spcAft>
                <a:spcPts val="0"/>
              </a:spcAft>
              <a:defRPr/>
            </a:pPr>
            <a:r>
              <a:rPr lang="de-DE" dirty="0" smtClean="0"/>
              <a:t>Mit dem Zusammenbruch des </a:t>
            </a:r>
            <a:r>
              <a:rPr lang="de-DE" dirty="0" err="1" smtClean="0"/>
              <a:t>Bretton</a:t>
            </a:r>
            <a:r>
              <a:rPr lang="de-DE" dirty="0" smtClean="0"/>
              <a:t>-Woods-Systems (Fußnote: System fester  Wechselkurse, die an den goldhinterlegten Dollar gekoppelt waren) trat eine Deregulierung der Finanzmärkte ein. Seit den 1980er Jahren wurde auch in Europa und der Bundesrepublik Deutschland die Schranken und Kontrollen für Geldanlagen und Geldtransfers immer weiter abgebaut. Es folgten eine Reihe schwerer Krisen, die aber vor allem einzelne Nationen oder Regionen in den Ländern des globalen Südens trafen, nie aber zu einer weltweiten Finanzmarktkrise ausuferten. Bis zum Frühjahr 2007. Nach lang anhaltender Preissteigerung am US-Immobilienmarkt brachen die Preise zusammen und lösten eine Welle von drohenden Pleiten im Bankensektor aus. Was war geschehen? </a:t>
            </a:r>
          </a:p>
          <a:p>
            <a:pPr eaLnBrk="1" fontAlgn="auto" hangingPunct="1">
              <a:spcBef>
                <a:spcPts val="0"/>
              </a:spcBef>
              <a:spcAft>
                <a:spcPts val="0"/>
              </a:spcAft>
              <a:defRPr/>
            </a:pPr>
            <a:endParaRPr lang="de-DE" dirty="0" smtClean="0"/>
          </a:p>
          <a:p>
            <a:pPr eaLnBrk="1" fontAlgn="auto" hangingPunct="1">
              <a:spcBef>
                <a:spcPts val="0"/>
              </a:spcBef>
              <a:spcAft>
                <a:spcPts val="0"/>
              </a:spcAft>
              <a:defRPr/>
            </a:pPr>
            <a:r>
              <a:rPr lang="de-DE" dirty="0" smtClean="0"/>
              <a:t>Bei immer weiter steigenden Immobilienpreisen, bei unveränderten Gehältern, gewährten die Banken den Privathaushalten immer weitere Hypotheken (Kredite)auf ihre Häuser. Darunter Kredite, bei denen die Banken hätten wissen müssen, dass die Menschen sie nicht werden zurückzahlen können. Die Ratingagenturen wiederum vergaben auf die Hypotheken eines </a:t>
            </a:r>
          </a:p>
          <a:p>
            <a:pPr eaLnBrk="1" fontAlgn="auto" hangingPunct="1">
              <a:spcBef>
                <a:spcPts val="0"/>
              </a:spcBef>
              <a:spcAft>
                <a:spcPts val="0"/>
              </a:spcAft>
              <a:defRPr/>
            </a:pPr>
            <a:r>
              <a:rPr lang="de-DE" dirty="0" smtClean="0"/>
              <a:t>jeden Privathaushalts ein Rating (AAA-D). Das Rating bestimmt darüber wie viel Zins auf den Kredit gezahlt werden muss. Bei AAA (das beste Rating) wird ein niedriger Zinssatz angesetzt und bei D (dem schlechtesten Rating) wird dementsprechend ein hoher Zinssatz fällig. Später Verbrieften (ein Mix aus verschiedenen Ratings) die Banken die verschiedenen Hypotheken miteinander.</a:t>
            </a:r>
          </a:p>
          <a:p>
            <a:pPr eaLnBrk="1" fontAlgn="auto" hangingPunct="1">
              <a:spcBef>
                <a:spcPts val="0"/>
              </a:spcBef>
              <a:spcAft>
                <a:spcPts val="0"/>
              </a:spcAft>
              <a:defRPr/>
            </a:pPr>
            <a:r>
              <a:rPr lang="de-DE" dirty="0" smtClean="0"/>
              <a:t>Diese  Verbrieften Kredite (die hohe Renditen versprachen) aber auch sehr undurchsichtig waren, wurden an Investmentbanken in aller Welt verkauft. Diese kauften gerne die Kredite, weil sie das große Geldvermögen von reichen Bankkunden und den eigenen Profit erhöhen wollten.</a:t>
            </a:r>
          </a:p>
          <a:p>
            <a:pPr eaLnBrk="1" fontAlgn="auto" hangingPunct="1">
              <a:spcBef>
                <a:spcPts val="0"/>
              </a:spcBef>
              <a:spcAft>
                <a:spcPts val="0"/>
              </a:spcAft>
              <a:defRPr/>
            </a:pPr>
            <a:r>
              <a:rPr lang="de-DE" dirty="0" smtClean="0"/>
              <a:t>An  den Finanzmärkten bildete sich eine riesige Immobilienblase. Als dann deutlich wurde, dass die Privathaushalte massenhaft ihre Hauskredite  nicht  mehr begleichen konnten, platzte die Blase und die in der ganzen Welt gehandelten Papiere wurden wertlos. Als eine der ersten und größten  Investmentbanken ging die Lehman Brothers Bank pleite. Die Pleite verbreitete sich wie ein Dominoeffekt durch die Bankenwelt.</a:t>
            </a:r>
          </a:p>
          <a:p>
            <a:pPr eaLnBrk="1" fontAlgn="auto" hangingPunct="1">
              <a:spcBef>
                <a:spcPts val="0"/>
              </a:spcBef>
              <a:spcAft>
                <a:spcPts val="0"/>
              </a:spcAft>
              <a:defRPr/>
            </a:pPr>
            <a:endParaRPr lang="de-DE" dirty="0" smtClean="0"/>
          </a:p>
          <a:p>
            <a:pPr eaLnBrk="1" fontAlgn="auto" hangingPunct="1">
              <a:spcBef>
                <a:spcPts val="0"/>
              </a:spcBef>
              <a:spcAft>
                <a:spcPts val="0"/>
              </a:spcAft>
              <a:defRPr/>
            </a:pPr>
            <a:r>
              <a:rPr lang="de-DE" dirty="0" smtClean="0"/>
              <a:t>Die  Staaten "mussten" handeln und die als "systemrelevant" bezeichneten Banken retten, weil sie fürchteten, dass die Banken die gesamte  Wirtschaft mit in den Abgrund reißen würden. Dazu wurden riesige Rettungsschirme für die Banken aufgelegt. In der EU  und den USA allein wurden mehrere Billionen Euro für die Bankenrettung ausgegeben. </a:t>
            </a:r>
          </a:p>
          <a:p>
            <a:pPr eaLnBrk="1" fontAlgn="auto" hangingPunct="1">
              <a:spcBef>
                <a:spcPts val="0"/>
              </a:spcBef>
              <a:spcAft>
                <a:spcPts val="0"/>
              </a:spcAft>
              <a:defRPr/>
            </a:pPr>
            <a:r>
              <a:rPr lang="de-DE" dirty="0" smtClean="0"/>
              <a:t>Die Staaten wiederum mussten dafür hohe Schulden aufnehmen. Insbesondere Irland, Spanien und Zypern mussten für ihre maroden Banken haften. Aber das ist nur ein Teil der Erklärung der Krise…</a:t>
            </a:r>
            <a:endParaRPr lang="de-DE" dirty="0"/>
          </a:p>
        </p:txBody>
      </p:sp>
      <p:sp>
        <p:nvSpPr>
          <p:cNvPr id="204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E7D1EA-0569-4ED2-BB88-1986D26EBA4E}" type="slidenum">
              <a:rPr lang="de-DE"/>
              <a:pPr fontAlgn="base">
                <a:spcBef>
                  <a:spcPct val="0"/>
                </a:spcBef>
                <a:spcAft>
                  <a:spcPct val="0"/>
                </a:spcAft>
                <a:defRPr/>
              </a:pPr>
              <a:t>5</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lienbildplatzhalter 1"/>
          <p:cNvSpPr>
            <a:spLocks noGrp="1" noRot="1" noChangeAspect="1"/>
          </p:cNvSpPr>
          <p:nvPr>
            <p:ph type="sldImg"/>
          </p:nvPr>
        </p:nvSpPr>
        <p:spPr bwMode="auto">
          <a:noFill/>
          <a:ln>
            <a:solidFill>
              <a:srgbClr val="000000"/>
            </a:solidFill>
            <a:miter lim="800000"/>
            <a:headEnd/>
            <a:tailEnd/>
          </a:ln>
        </p:spPr>
      </p:sp>
      <p:sp>
        <p:nvSpPr>
          <p:cNvPr id="2150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de-DE" sz="1000" smtClean="0"/>
              <a:t>Ein  anderer Teil zur Erklärung der Krise, ist im Euroraum selbst zu finden.  Seit Einführung des Euro als gemeinsame Währung steuert die Europäische  Zentralbank  (EZB) in Frankfurt die Geldpolitik für den gesamten  Euroraum. Wechselkurse, wie früher zwischen  der griechischen Drachme  und der deutschen Mark,  gibt es nicht mehr. Das hat zur Folge, dass  Staaten ihre Wettbewerbsposition, also wer zu einem besseren Preis Waren und Dienstleistungen exportieren kann, nicht mehr über den  Wechselkurs anpassen können. Konnte früher die griechische Notenbank den  Kurs der Drachme im Vergleich zur DM abwerten um damit z.B. die eigene  Position im europäischen Wettbewerb verbessern, geht das heute nicht  mehr. Da es im Europäischen freien Markt auch keine Zölle und andere  Handelsbeschränkungen gibt, kann die Wettbewerbsfähigkeit nur noch  dadurch verändert werden, wenn Waren und Dienstleistungen billiger  angeboten werden können, oder die Herstellung produktiver wird (z.B.  durch neue Maschinen oder Technologien). </a:t>
            </a:r>
          </a:p>
          <a:p>
            <a:pPr eaLnBrk="1" hangingPunct="1">
              <a:lnSpc>
                <a:spcPct val="80000"/>
              </a:lnSpc>
              <a:spcBef>
                <a:spcPct val="0"/>
              </a:spcBef>
            </a:pPr>
            <a:endParaRPr lang="de-DE" sz="1000" smtClean="0"/>
          </a:p>
          <a:p>
            <a:pPr eaLnBrk="1" hangingPunct="1">
              <a:lnSpc>
                <a:spcPct val="80000"/>
              </a:lnSpc>
              <a:spcBef>
                <a:spcPct val="0"/>
              </a:spcBef>
            </a:pPr>
            <a:r>
              <a:rPr lang="de-DE" sz="1000" smtClean="0"/>
              <a:t>Deutschland  hat seine Wettbewerbsfähigkeit dadurch gegenüber den anderen Ländern  verbessert, da mit den Hartz-IV Gesetzen ein großer Niedriglohnsektor  in Deutschland geschaffen wurde. Über 10 Jahre hinweg wurden die Löhne in Deutschland (im Durchschnitt) nicht erhöht. Gleichzeitig aber die Produktivität gesteigert. Anders gesagt Betriebe konnten effizienter produzieren und mehr Gewinn erwirtschaften, haben davon aber nichts an die Beschäftigten abgegeben. Das heißt: In Deutschland haben wir zwar relativ viel ausbezahlten Lohn. Aber im Vergleich zu dem was in Deutschland an Geld umgesetzt wird, haben wir einen der schlechtesten in ganz Europa. Zieht man die Inflation (Entwertung des Geldes) ab, haben Erwerbstätige in Deutschland  sogar weniger Geld in der Tasche. Während in den anderen Ländern der EU gemeinhin die Lohnerhöhungen dem  Produktivitätszuwachs und der Inflation folgten, sparte Deutschland die  Wettbewerbsposition der anderen Länder kaputt. </a:t>
            </a:r>
          </a:p>
          <a:p>
            <a:pPr eaLnBrk="1" hangingPunct="1">
              <a:lnSpc>
                <a:spcPct val="80000"/>
              </a:lnSpc>
              <a:spcBef>
                <a:spcPct val="0"/>
              </a:spcBef>
            </a:pPr>
            <a:r>
              <a:rPr lang="de-DE" sz="1000" smtClean="0"/>
              <a:t>Die  Folge ist, dass einige Länder, z.B. Deutschland und die Niederlande  viel mehr exportieren (verkaufen), als sie von anderen Ländern  importieren (einkaufen). Zwangsläufig müssen deshalb auch andere Länder  im Euroraum mehr einkaufen als sie verkaufen. Das führt zu großen  Ungleichgewichten im Außenhandel der Staaten. Zwischen 1999 und 2012 hat  Deutschland Waren im Wert von über einer  Billionen mehr exportiert, als es importiert hat. Doch was hierzulande  oft als  Erfolg gefeiert wird, hat verheerende Auswirkungen auf den Rest  des  Euroraums.  Während Deutschland mit dieser Konstellation  zunächst(!) keine Probleme hat, häufen die importierenden Länder, wie  Spanien, Italien, Griechenland und Portugal über die Zeit  immer mehr  Schulden im Außenhandel an. Diese Schulden wurden dabei wiederum z.B. von deutschen Banken finanziert.</a:t>
            </a:r>
          </a:p>
          <a:p>
            <a:pPr eaLnBrk="1" hangingPunct="1">
              <a:lnSpc>
                <a:spcPct val="80000"/>
              </a:lnSpc>
              <a:spcBef>
                <a:spcPct val="0"/>
              </a:spcBef>
            </a:pPr>
            <a:endParaRPr lang="de-DE" sz="1000" smtClean="0"/>
          </a:p>
        </p:txBody>
      </p:sp>
      <p:sp>
        <p:nvSpPr>
          <p:cNvPr id="2457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596653-2039-4F7B-866B-3D7C154206D4}" type="slidenum">
              <a:rPr lang="de-DE"/>
              <a:pPr fontAlgn="base">
                <a:spcBef>
                  <a:spcPct val="0"/>
                </a:spcBef>
                <a:spcAft>
                  <a:spcPct val="0"/>
                </a:spcAft>
                <a:defRPr/>
              </a:pPr>
              <a:t>6</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lienbildplatzhalter 1"/>
          <p:cNvSpPr>
            <a:spLocks noGrp="1" noRot="1" noChangeAspect="1"/>
          </p:cNvSpPr>
          <p:nvPr>
            <p:ph type="sldImg"/>
          </p:nvPr>
        </p:nvSpPr>
        <p:spPr bwMode="auto">
          <a:noFill/>
          <a:ln>
            <a:solidFill>
              <a:srgbClr val="000000"/>
            </a:solidFill>
            <a:miter lim="800000"/>
            <a:headEnd/>
            <a:tailEnd/>
          </a:ln>
        </p:spPr>
      </p:sp>
      <p:sp>
        <p:nvSpPr>
          <p:cNvPr id="3" name="Notizenplatzhalter 2"/>
          <p:cNvSpPr>
            <a:spLocks noGrp="1"/>
          </p:cNvSpPr>
          <p:nvPr>
            <p:ph type="body" idx="1"/>
          </p:nvPr>
        </p:nvSpPr>
        <p:spPr/>
        <p:txBody>
          <a:bodyPr>
            <a:normAutofit fontScale="92500" lnSpcReduction="20000"/>
          </a:bodyPr>
          <a:lstStyle/>
          <a:p>
            <a:pPr eaLnBrk="1" fontAlgn="auto" hangingPunct="1">
              <a:spcBef>
                <a:spcPts val="0"/>
              </a:spcBef>
              <a:spcAft>
                <a:spcPts val="0"/>
              </a:spcAft>
              <a:defRPr/>
            </a:pPr>
            <a:r>
              <a:rPr lang="de-DE" dirty="0" smtClean="0"/>
              <a:t>Das hört sich alles nach einem großen Ausrutscher oder Zufall an. Das ist jedoch das System des Kapitalismus, das davon lebt, dass einige wenige reich werden, indem sie die große Mehrheit für sich arbeiten lassen und die Natur systematisch zerstört wird. In Konkurrenz der Staaten zueinander, wird so auch an Löhnen gespart, um anderen Firmen die Marktanteile streitig zu machen, bevor diese es tun. Da bleibt nicht viel Raum für sozialen Ausgleich oder höheren Steuern. Wenn die EU auf freien Markt und Wettbewerb setzt, bleiben die wenigen sozialen Sicherungen auf der Strecke. Stabilitätspakt, Schuldenbremse und Fiskalpakt verschlimmern dies noch.</a:t>
            </a:r>
          </a:p>
          <a:p>
            <a:pPr eaLnBrk="1" fontAlgn="auto" hangingPunct="1">
              <a:spcBef>
                <a:spcPts val="0"/>
              </a:spcBef>
              <a:spcAft>
                <a:spcPts val="0"/>
              </a:spcAft>
              <a:defRPr/>
            </a:pPr>
            <a:r>
              <a:rPr lang="de-DE" dirty="0" smtClean="0"/>
              <a:t> </a:t>
            </a:r>
          </a:p>
          <a:p>
            <a:pPr eaLnBrk="1" fontAlgn="auto" hangingPunct="1">
              <a:spcBef>
                <a:spcPts val="0"/>
              </a:spcBef>
              <a:spcAft>
                <a:spcPts val="0"/>
              </a:spcAft>
              <a:defRPr/>
            </a:pPr>
            <a:r>
              <a:rPr lang="de-DE" dirty="0" smtClean="0"/>
              <a:t>Die Krise trifft die Südeuropäischen Länder besonders hart. Damit sind nicht nur Griechenland und Portugal gemeint, sondern auch Italien und  Spanien, welche zu den größten Ökonomien Europas zählen. In Griechenland und Italien wurden demokratisch gewählte Regierungen durch  technokratische Regierungen ersetzt, ohne dass die Menschen in den  jeweiligen Ländern darüber abgestimmt hätten. Diese wurden von der Troika durchgesetzt, weil die sogenannten  Expertenregierungen den "maroden Staat" besser und schneller wieder auf  den rechten Pfad der Wettbewerbsfähigkeit führen könnten.</a:t>
            </a:r>
          </a:p>
          <a:p>
            <a:pPr eaLnBrk="1" fontAlgn="auto" hangingPunct="1">
              <a:spcBef>
                <a:spcPts val="0"/>
              </a:spcBef>
              <a:spcAft>
                <a:spcPts val="0"/>
              </a:spcAft>
              <a:defRPr/>
            </a:pPr>
            <a:r>
              <a:rPr lang="de-DE" dirty="0" smtClean="0"/>
              <a:t>In  diesen Ländern ist die Schere zwischen Arm und Reich besonders groß. In  Griechenland zum Beispiel teilen ca. 2000 Familien sich den Großteil des  Privatvermögens untereinander auf. </a:t>
            </a:r>
          </a:p>
          <a:p>
            <a:pPr eaLnBrk="1" fontAlgn="auto" hangingPunct="1">
              <a:spcBef>
                <a:spcPts val="0"/>
              </a:spcBef>
              <a:spcAft>
                <a:spcPts val="0"/>
              </a:spcAft>
              <a:defRPr/>
            </a:pPr>
            <a:r>
              <a:rPr lang="de-DE" dirty="0" smtClean="0"/>
              <a:t>Aber  auch im Norden Europas zeichnen sich ähnliche Zustände ab. In der BRD  vereinigen 10% der Bevölkerung 60% des Privatvermögens auf sich (zum  Vergleich, 50% der Gesamtbevölkerung der BRD besitzt nur 10% des Vermögens), dieser Trend wird durch die jetzige  Krisenpolitik noch weiter verstärkt. Es sollte anzunehmen sein, dass  gerade die reichen Bevölkerungsschichten tiefer in die Tasche greifen  müssen, da sie es sind die in den letzten Jahren an den  Finanzmärkten gut verdient haben und damit die Krise weiter forciert  haben. Aber das ist nicht der Fall. Die südeuropäische Krisenpolitik  beutelt vor allem die Menschen die nicht so viel besitzen. Renten und  Sozialausgaben werden gekürzt, die Lohn- und Mehrwertsteuern werden  erhöht. </a:t>
            </a:r>
          </a:p>
          <a:p>
            <a:pPr eaLnBrk="1" fontAlgn="auto" hangingPunct="1">
              <a:spcBef>
                <a:spcPts val="0"/>
              </a:spcBef>
              <a:spcAft>
                <a:spcPts val="0"/>
              </a:spcAft>
              <a:defRPr/>
            </a:pPr>
            <a:endParaRPr lang="de-DE" dirty="0" smtClean="0"/>
          </a:p>
          <a:p>
            <a:pPr eaLnBrk="1" fontAlgn="auto" hangingPunct="1">
              <a:spcBef>
                <a:spcPts val="0"/>
              </a:spcBef>
              <a:spcAft>
                <a:spcPts val="0"/>
              </a:spcAft>
              <a:defRPr/>
            </a:pPr>
            <a:r>
              <a:rPr lang="de-DE" dirty="0" smtClean="0"/>
              <a:t>Die  sogenannten Hilfsgelder die an Griechenland und andere Länder gezahlt  worden und werden gehen nicht Zugunsten der jeweiligen Länder, sondern  vor allem in die Tilgung von Schulden des griechischen Bankensektors.  Somit kommt das Geld auf Umwegen wieder zu Banken aus Frankreich, Deutschland und Großbritannien. Das sind in der Tat Hilfsgelder für  Banken aber bei weitem keine Hilfsgelder für die Menschen in den verschuldeten Staaten. </a:t>
            </a:r>
          </a:p>
          <a:p>
            <a:pPr eaLnBrk="1" fontAlgn="auto" hangingPunct="1">
              <a:spcBef>
                <a:spcPts val="0"/>
              </a:spcBef>
              <a:spcAft>
                <a:spcPts val="0"/>
              </a:spcAft>
              <a:defRPr/>
            </a:pPr>
            <a:endParaRPr lang="de-DE" dirty="0"/>
          </a:p>
        </p:txBody>
      </p:sp>
      <p:sp>
        <p:nvSpPr>
          <p:cNvPr id="2662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809EFD-1A11-4880-963E-2E0B62BC6611}" type="slidenum">
              <a:rPr lang="de-DE"/>
              <a:pPr fontAlgn="base">
                <a:spcBef>
                  <a:spcPct val="0"/>
                </a:spcBef>
                <a:spcAft>
                  <a:spcPct val="0"/>
                </a:spcAft>
                <a:defRPr/>
              </a:pPr>
              <a:t>7</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p:cNvSpPr>
          <p:nvPr>
            <p:ph type="sldImg"/>
          </p:nvPr>
        </p:nvSpPr>
        <p:spPr bwMode="auto">
          <a:noFill/>
          <a:ln>
            <a:solidFill>
              <a:srgbClr val="000000"/>
            </a:solidFill>
            <a:miter lim="800000"/>
            <a:headEnd/>
            <a:tailEnd/>
          </a:ln>
        </p:spPr>
      </p:sp>
      <p:sp>
        <p:nvSpPr>
          <p:cNvPr id="2867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174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2625B4-035C-402C-A65F-C1208C3481BA}" type="slidenum">
              <a:rPr lang="de-DE"/>
              <a:pPr fontAlgn="base">
                <a:spcBef>
                  <a:spcPct val="0"/>
                </a:spcBef>
                <a:spcAft>
                  <a:spcPct val="0"/>
                </a:spcAft>
                <a:defRPr/>
              </a:pPr>
              <a:t>9</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619463AF-9146-4541-9BC3-2E7175839336}" type="slidenum">
              <a:rPr lang="de-DE" smtClean="0"/>
              <a:pPr>
                <a:defRPr/>
              </a:pPr>
              <a:t>11</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lienbildplatzhalter 1"/>
          <p:cNvSpPr>
            <a:spLocks noGrp="1" noRot="1" noChangeAspect="1"/>
          </p:cNvSpPr>
          <p:nvPr>
            <p:ph type="sldImg"/>
          </p:nvPr>
        </p:nvSpPr>
        <p:spPr bwMode="auto">
          <a:noFill/>
          <a:ln>
            <a:solidFill>
              <a:srgbClr val="000000"/>
            </a:solidFill>
            <a:miter lim="800000"/>
            <a:headEnd/>
            <a:tailEnd/>
          </a:ln>
        </p:spPr>
      </p:sp>
      <p:sp>
        <p:nvSpPr>
          <p:cNvPr id="3891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198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E588DC-EA5D-4A41-B21B-0D1BD5D75263}" type="slidenum">
              <a:rPr lang="de-DE"/>
              <a:pPr fontAlgn="base">
                <a:spcBef>
                  <a:spcPct val="0"/>
                </a:spcBef>
                <a:spcAft>
                  <a:spcPct val="0"/>
                </a:spcAft>
                <a:defRPr/>
              </a:pPr>
              <a:t>18</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lvl1pPr>
              <a:defRPr/>
            </a:lvl1pPr>
          </a:lstStyle>
          <a:p>
            <a:pPr>
              <a:defRPr/>
            </a:pPr>
            <a:fld id="{FB5729D5-C8DD-4529-8237-A309999C2D29}" type="datetimeFigureOut">
              <a:rPr lang="de-DE"/>
              <a:pPr>
                <a:defRPr/>
              </a:pPr>
              <a:t>14.05.2013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E8CB3E7-28F5-42FF-AD5D-B6413C89E6E8}"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7980FB12-B070-464B-AA7E-DB5053A53B01}" type="datetimeFigureOut">
              <a:rPr lang="de-DE"/>
              <a:pPr>
                <a:defRPr/>
              </a:pPr>
              <a:t>14.05.2013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E18C50A-0C20-439F-8809-7DE2BFC9B29A}"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6AC0A98F-A3E9-4134-AFA9-BBEE170F7230}" type="datetimeFigureOut">
              <a:rPr lang="de-DE"/>
              <a:pPr>
                <a:defRPr/>
              </a:pPr>
              <a:t>14.05.2013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294FA4-D417-4BE5-ADE0-D4E32811BC8F}"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457200" y="1340769"/>
            <a:ext cx="8229600" cy="4536504"/>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20BE963F-154C-4D68-8A50-BAB2009690F6}" type="datetimeFigureOut">
              <a:rPr lang="de-DE"/>
              <a:pPr>
                <a:defRPr/>
              </a:pPr>
              <a:t>14.05.2013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2F4C2DB-169C-401A-8BE7-0BA553FDA800}"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5BEE9D3-2A8B-4B1B-B449-9247C1762B48}" type="datetimeFigureOut">
              <a:rPr lang="de-DE"/>
              <a:pPr>
                <a:defRPr/>
              </a:pPr>
              <a:t>14.05.2013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45DEEA-7E24-4A66-BA01-CF4E9715E046}"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Datumsplatzhalter 3"/>
          <p:cNvSpPr>
            <a:spLocks noGrp="1"/>
          </p:cNvSpPr>
          <p:nvPr>
            <p:ph type="dt" sz="half" idx="10"/>
          </p:nvPr>
        </p:nvSpPr>
        <p:spPr/>
        <p:txBody>
          <a:bodyPr/>
          <a:lstStyle>
            <a:lvl1pPr>
              <a:defRPr/>
            </a:lvl1pPr>
          </a:lstStyle>
          <a:p>
            <a:pPr>
              <a:defRPr/>
            </a:pPr>
            <a:fld id="{F20F212D-591E-473D-8A09-57DB2B77A964}" type="datetimeFigureOut">
              <a:rPr lang="de-DE"/>
              <a:pPr>
                <a:defRPr/>
              </a:pPr>
              <a:t>14.05.2013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2FB9D4F-E525-4005-864F-E3EC5973AA17}"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A31AFA35-6723-43CC-9C71-67D32FD1CC2A}" type="datetimeFigureOut">
              <a:rPr lang="de-DE"/>
              <a:pPr>
                <a:defRPr/>
              </a:pPr>
              <a:t>14.05.2013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8C6C3C24-0333-438D-B8C9-7D2D56A7D38B}"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EE7ED2F0-4882-4B8C-B1E5-1ABF54BA0CB3}" type="datetimeFigureOut">
              <a:rPr lang="de-DE"/>
              <a:pPr>
                <a:defRPr/>
              </a:pPr>
              <a:t>14.05.2013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24800F04-69AA-4F5C-B7B3-7B627FA78BAF}"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91BB5F14-41C5-4CC9-ACC8-2671342F8690}" type="datetimeFigureOut">
              <a:rPr lang="de-DE"/>
              <a:pPr>
                <a:defRPr/>
              </a:pPr>
              <a:t>14.05.2013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BF60F6F7-7607-4259-8BCC-9DAB04967E93}"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E7F37-D5B5-4855-BFAF-09AC44B6579C}" type="datetimeFigureOut">
              <a:rPr lang="de-DE"/>
              <a:pPr>
                <a:defRPr/>
              </a:pPr>
              <a:t>14.05.2013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3BB53F5-7192-48E8-95D5-C98DC3DAF2DF}"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F2FCAC-3CC7-4738-B516-22017908E3A8}" type="datetimeFigureOut">
              <a:rPr lang="de-DE"/>
              <a:pPr>
                <a:defRPr/>
              </a:pPr>
              <a:t>14.05.2013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81C1F4E-F7B5-4E99-BD7C-81B50CC9E3B8}"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F8B7B89-86B4-49A3-90F3-CF1E996F6CD2}" type="datetimeFigureOut">
              <a:rPr lang="de-DE"/>
              <a:pPr>
                <a:defRPr/>
              </a:pPr>
              <a:t>14.05.2013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CF1A312-EB22-48BB-A77C-283059326984}" type="slidenum">
              <a:rPr lang="de-DE"/>
              <a:pPr>
                <a:defRPr/>
              </a:pPr>
              <a:t>‹Nr.›</a:t>
            </a:fld>
            <a:endParaRPr lang="de-DE"/>
          </a:p>
        </p:txBody>
      </p:sp>
      <p:pic>
        <p:nvPicPr>
          <p:cNvPr id="1031" name="Grafik 4" descr="blockupy-hintergrund.png"/>
          <p:cNvPicPr>
            <a:picLocks noChangeAspect="1"/>
          </p:cNvPicPr>
          <p:nvPr userDrawn="1"/>
        </p:nvPicPr>
        <p:blipFill>
          <a:blip r:embed="rId13">
            <a:lum bright="2000"/>
          </a:blip>
          <a:srcRect/>
          <a:stretch>
            <a:fillRect/>
          </a:stretch>
        </p:blipFill>
        <p:spPr bwMode="auto">
          <a:xfrm>
            <a:off x="0" y="0"/>
            <a:ext cx="9144000" cy="6858000"/>
          </a:xfrm>
          <a:prstGeom prst="rect">
            <a:avLst/>
          </a:prstGeom>
          <a:noFill/>
          <a:ln w="9525">
            <a:noFill/>
            <a:miter lim="800000"/>
            <a:headEnd/>
            <a:tailEnd/>
          </a:ln>
        </p:spPr>
      </p:pic>
      <p:pic>
        <p:nvPicPr>
          <p:cNvPr id="1032" name="Picture 2" descr="D:\936x120_basic.png"/>
          <p:cNvPicPr>
            <a:picLocks noChangeAspect="1"/>
          </p:cNvPicPr>
          <p:nvPr userDrawn="1"/>
        </p:nvPicPr>
        <p:blipFill>
          <a:blip r:embed="rId14"/>
          <a:srcRect/>
          <a:stretch>
            <a:fillRect/>
          </a:stretch>
        </p:blipFill>
        <p:spPr bwMode="auto">
          <a:xfrm>
            <a:off x="0" y="5741988"/>
            <a:ext cx="9144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acebook.com/blockupy.europe" TargetMode="External"/><Relationship Id="rId2" Type="http://schemas.openxmlformats.org/officeDocument/2006/relationships/hyperlink" Target="http://blockupy-frankfurt.org/aufruf/aufruf-unterzeich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lockupy-frankfurt.org/vor-or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ttac.de/aktuell/eurokrise/blockupy-2013/anreise/mitfahrboerse/" TargetMode="External"/><Relationship Id="rId2" Type="http://schemas.openxmlformats.org/officeDocument/2006/relationships/hyperlink" Target="mailto:demo@blockupy-frankfurt.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etterplace.org/de/projects/13043-blockupy-20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3"/>
          <p:cNvSpPr>
            <a:spLocks noGrp="1"/>
          </p:cNvSpPr>
          <p:nvPr>
            <p:ph type="title"/>
          </p:nvPr>
        </p:nvSpPr>
        <p:spPr/>
        <p:txBody>
          <a:bodyPr/>
          <a:lstStyle/>
          <a:p>
            <a:pPr eaLnBrk="1" hangingPunct="1"/>
            <a:r>
              <a:rPr lang="de-DE" smtClean="0"/>
              <a:t>Das war Blockupy 2012</a:t>
            </a:r>
          </a:p>
        </p:txBody>
      </p:sp>
      <p:sp>
        <p:nvSpPr>
          <p:cNvPr id="24578" name="Inhaltsplatzhalter 4"/>
          <p:cNvSpPr>
            <a:spLocks noGrp="1"/>
          </p:cNvSpPr>
          <p:nvPr>
            <p:ph sz="half" idx="1"/>
          </p:nvPr>
        </p:nvSpPr>
        <p:spPr>
          <a:xfrm>
            <a:off x="457200" y="1412875"/>
            <a:ext cx="4330700" cy="4713288"/>
          </a:xfrm>
        </p:spPr>
        <p:txBody>
          <a:bodyPr/>
          <a:lstStyle/>
          <a:p>
            <a:pPr eaLnBrk="1" hangingPunct="1"/>
            <a:r>
              <a:rPr lang="de-DE" sz="2500" smtClean="0"/>
              <a:t>Im Mai 2012 wurde Frankfurt praktisch lahmgelegt</a:t>
            </a:r>
          </a:p>
          <a:p>
            <a:pPr eaLnBrk="1" hangingPunct="1"/>
            <a:r>
              <a:rPr lang="de-DE" sz="2500" smtClean="0"/>
              <a:t>Trotz massiver Repression seitens Stadt und Polizei protestierten tausende Aktivist*innen</a:t>
            </a:r>
          </a:p>
          <a:p>
            <a:pPr eaLnBrk="1" hangingPunct="1"/>
            <a:r>
              <a:rPr lang="de-DE" sz="2500" smtClean="0"/>
              <a:t>Ca. 4.000 bei Aktionen Zivilen Ungehorsams über 30.000 bei internationaler Demo</a:t>
            </a:r>
          </a:p>
        </p:txBody>
      </p:sp>
      <p:pic>
        <p:nvPicPr>
          <p:cNvPr id="24579" name="Picture 4" descr="D:\525502_330164267056735_279460348793794_805138_1522767864_n.jpg"/>
          <p:cNvPicPr>
            <a:picLocks noGrp="1" noChangeAspect="1"/>
          </p:cNvPicPr>
          <p:nvPr>
            <p:ph sz="half" idx="2"/>
          </p:nvPr>
        </p:nvPicPr>
        <p:blipFill>
          <a:blip r:embed="rId3"/>
          <a:srcRect/>
          <a:stretch>
            <a:fillRect/>
          </a:stretch>
        </p:blipFill>
        <p:spPr>
          <a:xfrm>
            <a:off x="4859338" y="1700213"/>
            <a:ext cx="4067175" cy="360045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p:cNvSpPr>
            <a:spLocks noGrp="1"/>
          </p:cNvSpPr>
          <p:nvPr>
            <p:ph type="title"/>
          </p:nvPr>
        </p:nvSpPr>
        <p:spPr>
          <a:xfrm>
            <a:off x="457200" y="274638"/>
            <a:ext cx="8229600" cy="850900"/>
          </a:xfrm>
        </p:spPr>
        <p:txBody>
          <a:bodyPr/>
          <a:lstStyle/>
          <a:p>
            <a:pPr eaLnBrk="1" hangingPunct="1"/>
            <a:r>
              <a:rPr lang="de-DE" smtClean="0"/>
              <a:t>Die Aktionstage</a:t>
            </a:r>
          </a:p>
        </p:txBody>
      </p:sp>
      <p:sp>
        <p:nvSpPr>
          <p:cNvPr id="29698" name="Inhaltsplatzhalter 2"/>
          <p:cNvSpPr>
            <a:spLocks noGrp="1"/>
          </p:cNvSpPr>
          <p:nvPr>
            <p:ph idx="1"/>
          </p:nvPr>
        </p:nvSpPr>
        <p:spPr>
          <a:xfrm>
            <a:off x="0" y="857232"/>
            <a:ext cx="9144000" cy="5019693"/>
          </a:xfrm>
        </p:spPr>
        <p:txBody>
          <a:bodyPr/>
          <a:lstStyle/>
          <a:p>
            <a:pPr eaLnBrk="1" hangingPunct="1"/>
            <a:r>
              <a:rPr lang="de-DE" sz="2400" b="1" dirty="0" smtClean="0">
                <a:solidFill>
                  <a:srgbClr val="0070C0"/>
                </a:solidFill>
              </a:rPr>
              <a:t>Donnerstag 30.05.</a:t>
            </a:r>
          </a:p>
          <a:p>
            <a:pPr lvl="1" eaLnBrk="1" hangingPunct="1"/>
            <a:r>
              <a:rPr lang="de-DE" sz="2400" dirty="0" smtClean="0"/>
              <a:t>Anreise, Aktionstrainings, Versammlung im </a:t>
            </a:r>
            <a:r>
              <a:rPr lang="de-DE" sz="2400" dirty="0" smtClean="0"/>
              <a:t>Camp</a:t>
            </a:r>
          </a:p>
          <a:p>
            <a:pPr>
              <a:buNone/>
            </a:pPr>
            <a:r>
              <a:rPr lang="de-DE" sz="2400" dirty="0" smtClean="0"/>
              <a:t>	</a:t>
            </a:r>
            <a:r>
              <a:rPr lang="de-DE" sz="2400" b="1" dirty="0" smtClean="0"/>
              <a:t>Für </a:t>
            </a:r>
            <a:r>
              <a:rPr lang="de-DE" sz="2400" b="1" dirty="0" smtClean="0"/>
              <a:t>alle, die am Fr. an der </a:t>
            </a:r>
            <a:r>
              <a:rPr lang="de-DE" sz="2400" b="1" dirty="0" smtClean="0"/>
              <a:t>EZB-Blockade </a:t>
            </a:r>
            <a:r>
              <a:rPr lang="de-DE" sz="2400" b="1" dirty="0" smtClean="0"/>
              <a:t>teilnehmen wollen, ist der wichtigste Treffpunkt das Aktionsplenum am </a:t>
            </a:r>
            <a:r>
              <a:rPr lang="de-DE" sz="2400" b="1" dirty="0" smtClean="0"/>
              <a:t>Do. Abend </a:t>
            </a:r>
            <a:r>
              <a:rPr lang="de-DE" sz="2400" b="1" dirty="0" smtClean="0"/>
              <a:t>im Camp</a:t>
            </a:r>
            <a:r>
              <a:rPr lang="de-DE" sz="2400" b="1" dirty="0" smtClean="0"/>
              <a:t>!</a:t>
            </a:r>
            <a:endParaRPr lang="de-DE" sz="2400" b="1" dirty="0" smtClean="0"/>
          </a:p>
          <a:p>
            <a:pPr eaLnBrk="1" hangingPunct="1"/>
            <a:r>
              <a:rPr lang="de-DE" sz="2400" b="1" dirty="0" smtClean="0">
                <a:solidFill>
                  <a:srgbClr val="C00000"/>
                </a:solidFill>
              </a:rPr>
              <a:t>Freitag 31.05.</a:t>
            </a:r>
          </a:p>
          <a:p>
            <a:pPr lvl="1" eaLnBrk="1" hangingPunct="1"/>
            <a:r>
              <a:rPr lang="de-DE" sz="2400" dirty="0" smtClean="0"/>
              <a:t>Blockade der EZB und anschließend Aktionen bei anderen Krisenakteuren</a:t>
            </a:r>
          </a:p>
          <a:p>
            <a:pPr lvl="1" eaLnBrk="1" hangingPunct="1"/>
            <a:r>
              <a:rPr lang="de-DE" sz="2400" dirty="0" smtClean="0"/>
              <a:t>Abends: Veranstaltungen, Diskussion und Kultur</a:t>
            </a:r>
          </a:p>
          <a:p>
            <a:pPr eaLnBrk="1" hangingPunct="1"/>
            <a:r>
              <a:rPr lang="de-DE" sz="2400" b="1" dirty="0" smtClean="0">
                <a:solidFill>
                  <a:srgbClr val="00B050"/>
                </a:solidFill>
              </a:rPr>
              <a:t>Samstag 01.06.</a:t>
            </a:r>
          </a:p>
          <a:p>
            <a:pPr lvl="1" eaLnBrk="1" hangingPunct="1"/>
            <a:r>
              <a:rPr lang="de-DE" sz="2400" dirty="0" smtClean="0"/>
              <a:t>Internationale </a:t>
            </a:r>
            <a:r>
              <a:rPr lang="de-DE" sz="2400" dirty="0" err="1" smtClean="0"/>
              <a:t>Großdemo</a:t>
            </a:r>
            <a:endParaRPr lang="de-DE" sz="2400" dirty="0" smtClean="0"/>
          </a:p>
          <a:p>
            <a:pPr lvl="1" eaLnBrk="1" hangingPunct="1"/>
            <a:r>
              <a:rPr lang="de-DE" sz="2400" dirty="0" smtClean="0"/>
              <a:t>Abschluss mit Kundgebung und </a:t>
            </a:r>
            <a:r>
              <a:rPr lang="de-DE" sz="2400" dirty="0" err="1" smtClean="0"/>
              <a:t>Asambleas</a:t>
            </a:r>
            <a:r>
              <a:rPr lang="de-DE" sz="2400" dirty="0" smtClean="0"/>
              <a:t> zur Zukunft des Widerstandes</a:t>
            </a:r>
            <a:endParaRPr lang="de-DE"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a:xfrm>
            <a:off x="457200" y="274638"/>
            <a:ext cx="8229600" cy="850900"/>
          </a:xfrm>
        </p:spPr>
        <p:txBody>
          <a:bodyPr/>
          <a:lstStyle/>
          <a:p>
            <a:pPr eaLnBrk="1" hangingPunct="1"/>
            <a:r>
              <a:rPr lang="de-DE" dirty="0" smtClean="0"/>
              <a:t>Antikapitalistisches </a:t>
            </a:r>
            <a:r>
              <a:rPr lang="de-DE" dirty="0" err="1" smtClean="0"/>
              <a:t>Blockupy</a:t>
            </a:r>
            <a:r>
              <a:rPr lang="de-DE" dirty="0" smtClean="0"/>
              <a:t>-Camp</a:t>
            </a:r>
          </a:p>
        </p:txBody>
      </p:sp>
      <p:sp>
        <p:nvSpPr>
          <p:cNvPr id="30722" name="Inhaltsplatzhalter 2"/>
          <p:cNvSpPr>
            <a:spLocks noGrp="1"/>
          </p:cNvSpPr>
          <p:nvPr>
            <p:ph idx="1"/>
          </p:nvPr>
        </p:nvSpPr>
        <p:spPr>
          <a:xfrm>
            <a:off x="457200" y="1341438"/>
            <a:ext cx="8229600" cy="4535487"/>
          </a:xfrm>
        </p:spPr>
        <p:txBody>
          <a:bodyPr/>
          <a:lstStyle/>
          <a:p>
            <a:pPr eaLnBrk="1" hangingPunct="1">
              <a:buFont typeface="Arial" charset="0"/>
              <a:buNone/>
            </a:pPr>
            <a:r>
              <a:rPr lang="de-DE" sz="2800" dirty="0" smtClean="0">
                <a:solidFill>
                  <a:srgbClr val="0070C0"/>
                </a:solidFill>
              </a:rPr>
              <a:t>Mittwoch 29.05. </a:t>
            </a:r>
            <a:r>
              <a:rPr lang="de-DE" sz="2800" dirty="0" smtClean="0">
                <a:solidFill>
                  <a:schemeClr val="accent2"/>
                </a:solidFill>
              </a:rPr>
              <a:t>bis</a:t>
            </a:r>
            <a:r>
              <a:rPr lang="de-DE" sz="2800" dirty="0" smtClean="0">
                <a:solidFill>
                  <a:srgbClr val="FF0000"/>
                </a:solidFill>
              </a:rPr>
              <a:t> </a:t>
            </a:r>
            <a:r>
              <a:rPr lang="de-DE" sz="2800" dirty="0" smtClean="0">
                <a:solidFill>
                  <a:srgbClr val="00B050"/>
                </a:solidFill>
              </a:rPr>
              <a:t>Samstag 01.06.</a:t>
            </a:r>
            <a:endParaRPr lang="de-DE" sz="2800" b="1" dirty="0" smtClean="0">
              <a:solidFill>
                <a:srgbClr val="0070C0"/>
              </a:solidFill>
            </a:endParaRPr>
          </a:p>
          <a:p>
            <a:pPr eaLnBrk="1" hangingPunct="1"/>
            <a:r>
              <a:rPr lang="de-DE" sz="2000" dirty="0" smtClean="0"/>
              <a:t>Das Camp wird Montag 27.05. aufgebaut, es werden noch Helfer*innen gesucht (camp @</a:t>
            </a:r>
            <a:r>
              <a:rPr lang="de-DE" sz="2000" dirty="0" err="1" smtClean="0"/>
              <a:t>notroika.org</a:t>
            </a:r>
            <a:r>
              <a:rPr lang="de-DE" sz="2000" dirty="0" smtClean="0"/>
              <a:t>)</a:t>
            </a:r>
            <a:endParaRPr lang="de-DE" sz="2000" b="1" dirty="0" smtClean="0"/>
          </a:p>
          <a:p>
            <a:pPr eaLnBrk="1" hangingPunct="1"/>
            <a:r>
              <a:rPr lang="de-DE" sz="2000" dirty="0" smtClean="0"/>
              <a:t>Das Camp wird Mittwoch eröffnet</a:t>
            </a:r>
          </a:p>
          <a:p>
            <a:pPr eaLnBrk="1" hangingPunct="1"/>
            <a:r>
              <a:rPr lang="de-DE" sz="2000" dirty="0" smtClean="0"/>
              <a:t>Es ist genügend Platz für Alle, bringt eure eigenen Zelte mit, wir wollen eine </a:t>
            </a:r>
            <a:r>
              <a:rPr lang="de-DE" sz="2000" dirty="0" err="1" smtClean="0"/>
              <a:t>Barrio</a:t>
            </a:r>
            <a:r>
              <a:rPr lang="de-DE" sz="2000" dirty="0" smtClean="0"/>
              <a:t> Struktur organisieren</a:t>
            </a:r>
          </a:p>
          <a:p>
            <a:pPr eaLnBrk="1" hangingPunct="1"/>
            <a:r>
              <a:rPr lang="de-DE" sz="2000" dirty="0" smtClean="0"/>
              <a:t>An alle die können, besteht die Bitte einen solidarischen Camp-Beitrag (5euro pro Nacht) zu zahlen</a:t>
            </a:r>
          </a:p>
          <a:p>
            <a:pPr eaLnBrk="1" hangingPunct="1"/>
            <a:r>
              <a:rPr lang="de-DE" sz="2000" dirty="0" smtClean="0"/>
              <a:t>Sobald verfügbar findet ihr Camp-Adresse, Anreiseinfos, Karten, Programm, Texte zum gemeinsamen Verhalten, der Camp-Struktur u.a. auf der Camp-Website. Beim Ankommen meldet euch im Anmelde-/</a:t>
            </a:r>
            <a:r>
              <a:rPr lang="de-DE" sz="2000" dirty="0" err="1" smtClean="0"/>
              <a:t>Infozelt</a:t>
            </a:r>
            <a:r>
              <a:rPr lang="de-DE" sz="2000"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a:xfrm>
            <a:off x="457200" y="274638"/>
            <a:ext cx="8229600" cy="850900"/>
          </a:xfrm>
        </p:spPr>
        <p:txBody>
          <a:bodyPr/>
          <a:lstStyle/>
          <a:p>
            <a:pPr eaLnBrk="1" hangingPunct="1"/>
            <a:r>
              <a:rPr lang="de-DE" smtClean="0"/>
              <a:t>Blockade der EZB</a:t>
            </a:r>
          </a:p>
        </p:txBody>
      </p:sp>
      <p:sp>
        <p:nvSpPr>
          <p:cNvPr id="31746" name="Inhaltsplatzhalter 2"/>
          <p:cNvSpPr>
            <a:spLocks noGrp="1"/>
          </p:cNvSpPr>
          <p:nvPr>
            <p:ph idx="1"/>
          </p:nvPr>
        </p:nvSpPr>
        <p:spPr>
          <a:xfrm>
            <a:off x="457200" y="1341438"/>
            <a:ext cx="8229600" cy="4535487"/>
          </a:xfrm>
        </p:spPr>
        <p:txBody>
          <a:bodyPr/>
          <a:lstStyle/>
          <a:p>
            <a:pPr eaLnBrk="1" hangingPunct="1">
              <a:buFont typeface="Arial" charset="0"/>
              <a:buNone/>
            </a:pPr>
            <a:r>
              <a:rPr lang="de-DE" sz="2500" b="1" dirty="0" smtClean="0">
                <a:solidFill>
                  <a:srgbClr val="C00000"/>
                </a:solidFill>
              </a:rPr>
              <a:t>	Freitag 31.05.</a:t>
            </a:r>
            <a:endParaRPr lang="de-DE" sz="2500" dirty="0" smtClean="0"/>
          </a:p>
          <a:p>
            <a:pPr eaLnBrk="1" hangingPunct="1"/>
            <a:r>
              <a:rPr lang="de-DE" sz="2500" dirty="0" smtClean="0"/>
              <a:t>Freitagmorgen geht’s mit tausenden in Richtung Bankenviertel (Finger, Bezugsgruppen)</a:t>
            </a:r>
          </a:p>
          <a:p>
            <a:pPr eaLnBrk="1" hangingPunct="1"/>
            <a:r>
              <a:rPr lang="de-DE" sz="2500" dirty="0" smtClean="0"/>
              <a:t>Nach der Blockade gibt es Aktionen: gegen </a:t>
            </a:r>
            <a:r>
              <a:rPr lang="de-DE" sz="2500" dirty="0" err="1" smtClean="0"/>
              <a:t>Landgrabbing</a:t>
            </a:r>
            <a:r>
              <a:rPr lang="de-DE" sz="2500" dirty="0" smtClean="0"/>
              <a:t>/Nahrungsmittelspekulationen (DB), gegen Produktionsbedingungen in der Textilindustrie (</a:t>
            </a:r>
            <a:r>
              <a:rPr lang="de-DE" sz="2500" dirty="0" err="1" smtClean="0"/>
              <a:t>Zeil</a:t>
            </a:r>
            <a:r>
              <a:rPr lang="de-DE" sz="2500" dirty="0" smtClean="0"/>
              <a:t>), für Recht auf Stadt, gegen Deportation </a:t>
            </a:r>
            <a:r>
              <a:rPr lang="de-DE" sz="2500" dirty="0" smtClean="0"/>
              <a:t>Airport</a:t>
            </a:r>
            <a:endParaRPr lang="de-DE" sz="2500" dirty="0" smtClean="0"/>
          </a:p>
          <a:p>
            <a:pPr eaLnBrk="1" hangingPunct="1"/>
            <a:r>
              <a:rPr lang="de-DE" sz="2500" b="1" dirty="0" smtClean="0">
                <a:solidFill>
                  <a:srgbClr val="0070C0"/>
                </a:solidFill>
              </a:rPr>
              <a:t>Aktionsformen</a:t>
            </a:r>
            <a:r>
              <a:rPr lang="de-DE" sz="2500" b="1" dirty="0" smtClean="0"/>
              <a:t>:</a:t>
            </a:r>
          </a:p>
          <a:p>
            <a:pPr lvl="1" eaLnBrk="1" hangingPunct="1"/>
            <a:r>
              <a:rPr lang="de-DE" sz="2500" dirty="0" smtClean="0"/>
              <a:t>angekündigte Massenblockaden aus Menschen</a:t>
            </a:r>
            <a:endParaRPr lang="de-DE" sz="2200" dirty="0" smtClean="0"/>
          </a:p>
          <a:p>
            <a:pPr eaLnBrk="1" hangingPunct="1">
              <a:buFont typeface="Arial" charset="0"/>
              <a:buNone/>
            </a:pPr>
            <a:r>
              <a:rPr lang="de-DE" sz="2800" b="1" dirty="0" smtClean="0">
                <a:solidFill>
                  <a:srgbClr val="C00000"/>
                </a:solidFill>
                <a:sym typeface="Wingdings" pitchFamily="2" charset="2"/>
              </a:rPr>
              <a:t> </a:t>
            </a:r>
            <a:r>
              <a:rPr lang="de-DE" sz="2800" b="1" dirty="0" smtClean="0">
                <a:solidFill>
                  <a:srgbClr val="C00000"/>
                </a:solidFill>
              </a:rPr>
              <a:t>Ziel: EZB möglichst effektiv zu blockieren</a:t>
            </a:r>
            <a:endParaRPr lang="de-DE"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a:xfrm>
            <a:off x="457200" y="274638"/>
            <a:ext cx="8229600" cy="850900"/>
          </a:xfrm>
        </p:spPr>
        <p:txBody>
          <a:bodyPr/>
          <a:lstStyle/>
          <a:p>
            <a:pPr eaLnBrk="1" hangingPunct="1"/>
            <a:r>
              <a:rPr lang="de-DE" smtClean="0"/>
              <a:t>Internationale Demonstration</a:t>
            </a:r>
          </a:p>
        </p:txBody>
      </p:sp>
      <p:pic>
        <p:nvPicPr>
          <p:cNvPr id="32770" name="Picture 4" descr="blockupy2013_demoroute"/>
          <p:cNvPicPr>
            <a:picLocks noChangeAspect="1" noChangeArrowheads="1"/>
          </p:cNvPicPr>
          <p:nvPr/>
        </p:nvPicPr>
        <p:blipFill>
          <a:blip r:embed="rId2" cstate="print"/>
          <a:srcRect/>
          <a:stretch>
            <a:fillRect/>
          </a:stretch>
        </p:blipFill>
        <p:spPr bwMode="auto">
          <a:xfrm>
            <a:off x="1042988" y="908050"/>
            <a:ext cx="7272337" cy="5040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el 1"/>
          <p:cNvSpPr>
            <a:spLocks noGrp="1"/>
          </p:cNvSpPr>
          <p:nvPr>
            <p:ph type="title"/>
          </p:nvPr>
        </p:nvSpPr>
        <p:spPr>
          <a:xfrm>
            <a:off x="457200" y="274638"/>
            <a:ext cx="8229600" cy="850900"/>
          </a:xfrm>
        </p:spPr>
        <p:txBody>
          <a:bodyPr/>
          <a:lstStyle/>
          <a:p>
            <a:pPr algn="l" eaLnBrk="1" hangingPunct="1"/>
            <a:r>
              <a:rPr lang="de-DE" smtClean="0"/>
              <a:t>3. Mobilisierung</a:t>
            </a:r>
          </a:p>
        </p:txBody>
      </p:sp>
      <p:sp>
        <p:nvSpPr>
          <p:cNvPr id="33794" name="Inhaltsplatzhalter 2"/>
          <p:cNvSpPr>
            <a:spLocks noGrp="1"/>
          </p:cNvSpPr>
          <p:nvPr>
            <p:ph idx="1"/>
          </p:nvPr>
        </p:nvSpPr>
        <p:spPr>
          <a:xfrm>
            <a:off x="539750" y="1268413"/>
            <a:ext cx="8229600" cy="4535487"/>
          </a:xfrm>
        </p:spPr>
        <p:txBody>
          <a:bodyPr/>
          <a:lstStyle/>
          <a:p>
            <a:pPr eaLnBrk="1" hangingPunct="1">
              <a:buFont typeface="Arial" charset="0"/>
              <a:buNone/>
            </a:pPr>
            <a:endParaRPr lang="de-DE" dirty="0" smtClean="0"/>
          </a:p>
          <a:p>
            <a:pPr eaLnBrk="1" hangingPunct="1"/>
            <a:r>
              <a:rPr lang="de-DE" dirty="0" smtClean="0"/>
              <a:t>Unterzeichnet den Aufruf</a:t>
            </a:r>
          </a:p>
          <a:p>
            <a:pPr eaLnBrk="1" hangingPunct="1">
              <a:buFont typeface="Arial" charset="0"/>
              <a:buNone/>
            </a:pPr>
            <a:r>
              <a:rPr lang="de-DE" dirty="0" smtClean="0"/>
              <a:t>	</a:t>
            </a:r>
            <a:r>
              <a:rPr lang="de-DE" sz="2200" dirty="0" smtClean="0"/>
              <a:t>	</a:t>
            </a:r>
            <a:r>
              <a:rPr lang="de-DE" sz="2200" dirty="0" smtClean="0">
                <a:sym typeface="Wingdings" pitchFamily="2" charset="2"/>
              </a:rPr>
              <a:t> </a:t>
            </a:r>
            <a:r>
              <a:rPr lang="de-DE" sz="2200" dirty="0" smtClean="0">
                <a:sym typeface="Wingdings" pitchFamily="2" charset="2"/>
                <a:hlinkClick r:id="rId2"/>
              </a:rPr>
              <a:t>http://blockupy-frankfurt.org/aufruf/aufruf-unterzeichen/</a:t>
            </a:r>
            <a:endParaRPr lang="de-DE" sz="2200" dirty="0" smtClean="0">
              <a:sym typeface="Wingdings" pitchFamily="2" charset="2"/>
            </a:endParaRPr>
          </a:p>
          <a:p>
            <a:pPr eaLnBrk="1" hangingPunct="1"/>
            <a:r>
              <a:rPr lang="de-DE" dirty="0" smtClean="0"/>
              <a:t>Verbreitet </a:t>
            </a:r>
            <a:r>
              <a:rPr lang="de-DE" dirty="0" err="1" smtClean="0"/>
              <a:t>Blockupy</a:t>
            </a:r>
            <a:r>
              <a:rPr lang="de-DE" dirty="0" smtClean="0"/>
              <a:t> in Sozialen Netzwerken</a:t>
            </a:r>
          </a:p>
          <a:p>
            <a:pPr lvl="2" eaLnBrk="1" hangingPunct="1">
              <a:buFont typeface="Wingdings"/>
              <a:buChar char="à"/>
            </a:pPr>
            <a:r>
              <a:rPr lang="de-DE" dirty="0" smtClean="0">
                <a:sym typeface="Wingdings" pitchFamily="2" charset="2"/>
                <a:hlinkClick r:id="rId3"/>
              </a:rPr>
              <a:t>https://www.facebook.com/blockupy.europe</a:t>
            </a:r>
            <a:endParaRPr lang="de-DE" dirty="0" smtClean="0">
              <a:sym typeface="Wingdings" pitchFamily="2" charset="2"/>
            </a:endParaRPr>
          </a:p>
          <a:p>
            <a:pPr lvl="2" eaLnBrk="1" hangingPunct="1">
              <a:buFont typeface="Wingdings"/>
              <a:buChar char="à"/>
            </a:pPr>
            <a:r>
              <a:rPr lang="de-DE" dirty="0" smtClean="0">
                <a:sym typeface="Wingdings" pitchFamily="2" charset="2"/>
              </a:rPr>
              <a:t>Fotokampagne „</a:t>
            </a:r>
            <a:r>
              <a:rPr lang="de-DE" dirty="0" err="1" smtClean="0">
                <a:sym typeface="Wingdings" pitchFamily="2" charset="2"/>
              </a:rPr>
              <a:t>my</a:t>
            </a:r>
            <a:r>
              <a:rPr lang="de-DE" dirty="0" smtClean="0">
                <a:sym typeface="Wingdings" pitchFamily="2" charset="2"/>
              </a:rPr>
              <a:t> </a:t>
            </a:r>
            <a:r>
              <a:rPr lang="de-DE" dirty="0" err="1" smtClean="0">
                <a:sym typeface="Wingdings" pitchFamily="2" charset="2"/>
              </a:rPr>
              <a:t>crisis</a:t>
            </a:r>
            <a:r>
              <a:rPr lang="de-DE" dirty="0" smtClean="0">
                <a:sym typeface="Wingdings" pitchFamily="2" charset="2"/>
              </a:rPr>
              <a:t>“ startet demnächst,</a:t>
            </a:r>
            <a:r>
              <a:rPr lang="de-DE" dirty="0" smtClean="0"/>
              <a:t> schnappt euch einen Stift, schreibt den Krisenwahnsinn auf. Handy raus, Foto machen, posten, fertig!</a:t>
            </a:r>
          </a:p>
          <a:p>
            <a:pPr lvl="2" eaLnBrk="1" hangingPunct="1">
              <a:buNone/>
            </a:pPr>
            <a:endParaRPr lang="de-DE" dirty="0" smtClean="0">
              <a:sym typeface="Wingdings" pitchFamily="2" charset="2"/>
            </a:endParaRPr>
          </a:p>
          <a:p>
            <a:pPr lvl="2" eaLnBrk="1" hangingPunct="1">
              <a:buNone/>
            </a:pPr>
            <a:r>
              <a:rPr lang="de-DE" dirty="0" smtClean="0">
                <a:sym typeface="Wingdings" pitchFamily="2" charset="2"/>
              </a:rPr>
              <a:t> </a:t>
            </a:r>
            <a:endParaRPr lang="de-DE"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a:xfrm>
            <a:off x="457200" y="274638"/>
            <a:ext cx="8229600" cy="850900"/>
          </a:xfrm>
        </p:spPr>
        <p:txBody>
          <a:bodyPr/>
          <a:lstStyle/>
          <a:p>
            <a:pPr eaLnBrk="1" hangingPunct="1"/>
            <a:r>
              <a:rPr lang="de-DE" dirty="0" err="1" smtClean="0"/>
              <a:t>Blockupy</a:t>
            </a:r>
            <a:r>
              <a:rPr lang="de-DE" dirty="0" smtClean="0"/>
              <a:t> XXX!</a:t>
            </a:r>
          </a:p>
        </p:txBody>
      </p:sp>
      <p:sp>
        <p:nvSpPr>
          <p:cNvPr id="34818" name="Inhaltsplatzhalter 2"/>
          <p:cNvSpPr>
            <a:spLocks/>
          </p:cNvSpPr>
          <p:nvPr/>
        </p:nvSpPr>
        <p:spPr bwMode="auto">
          <a:xfrm>
            <a:off x="457200" y="1341438"/>
            <a:ext cx="8229600" cy="4535487"/>
          </a:xfrm>
          <a:prstGeom prst="rect">
            <a:avLst/>
          </a:prstGeom>
          <a:noFill/>
          <a:ln w="9525">
            <a:noFill/>
            <a:miter lim="800000"/>
            <a:headEnd/>
            <a:tailEnd/>
          </a:ln>
        </p:spPr>
        <p:txBody>
          <a:bodyPr/>
          <a:lstStyle/>
          <a:p>
            <a:pPr marL="342900" indent="-342900">
              <a:lnSpc>
                <a:spcPct val="90000"/>
              </a:lnSpc>
              <a:spcBef>
                <a:spcPct val="20000"/>
              </a:spcBef>
              <a:buFont typeface="Arial" charset="0"/>
              <a:buChar char="•"/>
            </a:pPr>
            <a:r>
              <a:rPr lang="de-DE" sz="11500" dirty="0" smtClean="0">
                <a:latin typeface="Calibri" pitchFamily="34" charset="0"/>
              </a:rPr>
              <a:t>Hier ist Platz für regionale Infos!!</a:t>
            </a:r>
          </a:p>
          <a:p>
            <a:pPr marL="342900" indent="-342900">
              <a:lnSpc>
                <a:spcPct val="90000"/>
              </a:lnSpc>
              <a:spcBef>
                <a:spcPct val="20000"/>
              </a:spcBef>
              <a:buFont typeface="Arial" charset="0"/>
              <a:buChar char="•"/>
            </a:pPr>
            <a:endParaRPr lang="de-DE" sz="3200" dirty="0">
              <a:latin typeface="Calibri" pitchFamily="34" charset="0"/>
            </a:endParaRPr>
          </a:p>
          <a:p>
            <a:pPr marL="342900" indent="-342900">
              <a:lnSpc>
                <a:spcPct val="90000"/>
              </a:lnSpc>
              <a:spcBef>
                <a:spcPct val="20000"/>
              </a:spcBef>
              <a:buFont typeface="Arial" charset="0"/>
              <a:buChar char="•"/>
            </a:pPr>
            <a:endParaRPr lang="de-DE" sz="3200" dirty="0">
              <a:solidFill>
                <a:srgbClr val="0070C0"/>
              </a:solidFill>
              <a:latin typeface="Calibri" pitchFamily="34" charset="0"/>
            </a:endParaRPr>
          </a:p>
          <a:p>
            <a:pPr marL="342900" indent="-342900">
              <a:lnSpc>
                <a:spcPct val="90000"/>
              </a:lnSpc>
              <a:spcBef>
                <a:spcPct val="20000"/>
              </a:spcBef>
              <a:buFont typeface="Arial" charset="0"/>
              <a:buChar char="•"/>
            </a:pPr>
            <a:endParaRPr lang="de-DE" sz="3200"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a:xfrm>
            <a:off x="457200" y="274638"/>
            <a:ext cx="8229600" cy="850900"/>
          </a:xfrm>
        </p:spPr>
        <p:txBody>
          <a:bodyPr/>
          <a:lstStyle/>
          <a:p>
            <a:pPr eaLnBrk="1" hangingPunct="1"/>
            <a:r>
              <a:rPr lang="de-DE" smtClean="0"/>
              <a:t>Wir fahren nach Frankfurt</a:t>
            </a:r>
          </a:p>
        </p:txBody>
      </p:sp>
      <p:sp>
        <p:nvSpPr>
          <p:cNvPr id="36866" name="Inhaltsplatzhalter 2"/>
          <p:cNvSpPr>
            <a:spLocks noGrp="1"/>
          </p:cNvSpPr>
          <p:nvPr>
            <p:ph idx="1"/>
          </p:nvPr>
        </p:nvSpPr>
        <p:spPr>
          <a:xfrm>
            <a:off x="457200" y="1341438"/>
            <a:ext cx="8229600" cy="4535487"/>
          </a:xfrm>
        </p:spPr>
        <p:txBody>
          <a:bodyPr/>
          <a:lstStyle/>
          <a:p>
            <a:pPr lvl="0"/>
            <a:r>
              <a:rPr lang="de-DE" dirty="0" smtClean="0"/>
              <a:t>Gründet regionale Bündnisse</a:t>
            </a:r>
          </a:p>
          <a:p>
            <a:pPr lvl="0">
              <a:buNone/>
            </a:pPr>
            <a:r>
              <a:rPr lang="de-DE" dirty="0" smtClean="0"/>
              <a:t> </a:t>
            </a:r>
            <a:r>
              <a:rPr lang="de-DE" dirty="0" smtClean="0">
                <a:sym typeface="Wingdings" pitchFamily="2" charset="2"/>
              </a:rPr>
              <a:t> </a:t>
            </a:r>
            <a:r>
              <a:rPr lang="de-DE" sz="2400" dirty="0" smtClean="0">
                <a:sym typeface="Wingdings" pitchFamily="2" charset="2"/>
              </a:rPr>
              <a:t>siehe auch: </a:t>
            </a:r>
            <a:r>
              <a:rPr lang="de-DE" sz="2400" dirty="0" smtClean="0">
                <a:sym typeface="Wingdings" pitchFamily="2" charset="2"/>
                <a:hlinkClick r:id="rId2"/>
              </a:rPr>
              <a:t>http://blockupy-frankfurt.org/vor-ort/</a:t>
            </a:r>
            <a:endParaRPr lang="de-DE" sz="2400" dirty="0" smtClean="0">
              <a:sym typeface="Wingdings" pitchFamily="2" charset="2"/>
            </a:endParaRPr>
          </a:p>
          <a:p>
            <a:r>
              <a:rPr lang="de-DE" dirty="0" smtClean="0"/>
              <a:t>Organisiert Busse in eurer Stadt</a:t>
            </a:r>
          </a:p>
          <a:p>
            <a:pPr>
              <a:buNone/>
            </a:pPr>
            <a:r>
              <a:rPr lang="de-DE" sz="2400" dirty="0" smtClean="0">
                <a:sym typeface="Wingdings" pitchFamily="2" charset="2"/>
              </a:rPr>
              <a:t> Meldet die Busse bei der </a:t>
            </a:r>
            <a:r>
              <a:rPr lang="de-DE" sz="2400" dirty="0" err="1" smtClean="0">
                <a:sym typeface="Wingdings" pitchFamily="2" charset="2"/>
              </a:rPr>
              <a:t>Blockupy-Busbörse</a:t>
            </a:r>
            <a:r>
              <a:rPr lang="de-DE" sz="2400" dirty="0" smtClean="0">
                <a:sym typeface="Wingdings" pitchFamily="2" charset="2"/>
              </a:rPr>
              <a:t> an</a:t>
            </a:r>
            <a:endParaRPr lang="de-DE" dirty="0" smtClean="0"/>
          </a:p>
          <a:p>
            <a:pPr lvl="0"/>
            <a:r>
              <a:rPr lang="de-DE" dirty="0" smtClean="0"/>
              <a:t>Bereitet euch vor: Aktionstrainings</a:t>
            </a:r>
          </a:p>
          <a:p>
            <a:pPr lvl="1"/>
            <a:r>
              <a:rPr lang="de-DE" dirty="0" smtClean="0"/>
              <a:t>Für entschlossene Aktionen benötigen wir gute Vorbereitung, Erfahrungsaustausch und Aktionstechniken, die erlernbar sind! Anfragen an: </a:t>
            </a:r>
            <a:r>
              <a:rPr lang="de-DE" dirty="0" smtClean="0">
                <a:solidFill>
                  <a:srgbClr val="0070C0"/>
                </a:solidFill>
              </a:rPr>
              <a:t>info@skills-for-action.de</a:t>
            </a:r>
          </a:p>
          <a:p>
            <a:pPr eaLnBrk="1" hangingPunct="1">
              <a:lnSpc>
                <a:spcPct val="90000"/>
              </a:lnSpc>
            </a:pPr>
            <a:endParaRPr lang="de-DE" dirty="0" smtClean="0"/>
          </a:p>
          <a:p>
            <a:pPr eaLnBrk="1" hangingPunct="1">
              <a:lnSpc>
                <a:spcPct val="90000"/>
              </a:lnSpc>
              <a:buFont typeface="Arial" charset="0"/>
              <a:buNone/>
            </a:pPr>
            <a:endParaRPr lang="de-DE" dirty="0" smtClean="0">
              <a:solidFill>
                <a:srgbClr val="0070C0"/>
              </a:solidFill>
            </a:endParaRPr>
          </a:p>
          <a:p>
            <a:pPr eaLnBrk="1" hangingPunct="1">
              <a:lnSpc>
                <a:spcPct val="90000"/>
              </a:lnSpc>
            </a:pPr>
            <a:endParaRPr lang="de-DE"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Busbörse</a:t>
            </a:r>
            <a:endParaRPr lang="de-DE" dirty="0"/>
          </a:p>
        </p:txBody>
      </p:sp>
      <p:sp>
        <p:nvSpPr>
          <p:cNvPr id="3" name="Inhaltsplatzhalter 2"/>
          <p:cNvSpPr>
            <a:spLocks noGrp="1"/>
          </p:cNvSpPr>
          <p:nvPr>
            <p:ph idx="1"/>
          </p:nvPr>
        </p:nvSpPr>
        <p:spPr/>
        <p:txBody>
          <a:bodyPr/>
          <a:lstStyle/>
          <a:p>
            <a:r>
              <a:rPr lang="de-DE" sz="2400" dirty="0" smtClean="0"/>
              <a:t>Damit </a:t>
            </a:r>
            <a:r>
              <a:rPr lang="de-DE" sz="2400" dirty="0" smtClean="0"/>
              <a:t>wir in der Lage sind, euch mit allen wichtigen Infos zu</a:t>
            </a:r>
          </a:p>
          <a:p>
            <a:pPr>
              <a:buNone/>
            </a:pPr>
            <a:r>
              <a:rPr lang="de-DE" sz="2400" dirty="0" smtClean="0"/>
              <a:t>	versorgen</a:t>
            </a:r>
            <a:r>
              <a:rPr lang="de-DE" sz="2400" dirty="0" smtClean="0"/>
              <a:t>, müsst ihr eure Busse bei uns </a:t>
            </a:r>
            <a:r>
              <a:rPr lang="de-DE" sz="2400" dirty="0" smtClean="0"/>
              <a:t>anmelden: </a:t>
            </a:r>
            <a:r>
              <a:rPr lang="de-DE" sz="2400" u="sng" dirty="0" smtClean="0">
                <a:hlinkClick r:id="rId2"/>
              </a:rPr>
              <a:t>demo@blockupy-frankfurt.org</a:t>
            </a:r>
            <a:r>
              <a:rPr lang="de-DE" sz="2400" dirty="0" smtClean="0"/>
              <a:t> </a:t>
            </a:r>
            <a:r>
              <a:rPr lang="de-DE" sz="2400" dirty="0" smtClean="0"/>
              <a:t>Betreff: Busanmeldung</a:t>
            </a:r>
          </a:p>
          <a:p>
            <a:r>
              <a:rPr lang="de-DE" sz="2400" dirty="0" smtClean="0"/>
              <a:t>Ihr bekommt geschickt: Anfahrpläne und Infomaterial </a:t>
            </a:r>
            <a:r>
              <a:rPr lang="de-DE" sz="2400" dirty="0" smtClean="0"/>
              <a:t>zum Demoablauf, </a:t>
            </a:r>
            <a:r>
              <a:rPr lang="de-DE" sz="2400" dirty="0" smtClean="0"/>
              <a:t>Route, Ermittlungsausschuss usw.</a:t>
            </a:r>
          </a:p>
          <a:p>
            <a:r>
              <a:rPr lang="de-DE" sz="2400" dirty="0" smtClean="0"/>
              <a:t>Busse </a:t>
            </a:r>
            <a:r>
              <a:rPr lang="de-DE" sz="2400" dirty="0" smtClean="0"/>
              <a:t>selbstständig in die </a:t>
            </a:r>
            <a:r>
              <a:rPr lang="de-DE" sz="2400" dirty="0" err="1" smtClean="0"/>
              <a:t>Busbörse</a:t>
            </a:r>
            <a:r>
              <a:rPr lang="de-DE" sz="2400" dirty="0" smtClean="0"/>
              <a:t> </a:t>
            </a:r>
            <a:r>
              <a:rPr lang="de-DE" sz="2400" dirty="0" smtClean="0"/>
              <a:t>eintragen </a:t>
            </a:r>
            <a:r>
              <a:rPr lang="de-DE" sz="2400" u="sng" dirty="0" smtClean="0">
                <a:hlinkClick r:id="rId3"/>
              </a:rPr>
              <a:t>http://www.attac.de/aktuell/eurokrise/blockupy-2013/anreise/mitfahrboerse/</a:t>
            </a:r>
            <a:r>
              <a:rPr lang="de-DE" sz="2400" dirty="0" smtClean="0"/>
              <a:t>,</a:t>
            </a:r>
          </a:p>
          <a:p>
            <a:pPr>
              <a:buNone/>
            </a:pPr>
            <a:r>
              <a:rPr lang="de-DE" sz="2400" dirty="0" smtClean="0"/>
              <a:t> 	dann </a:t>
            </a:r>
            <a:r>
              <a:rPr lang="de-DE" sz="2400" dirty="0" smtClean="0"/>
              <a:t>sehen alle Menschen in eurer Umgebung, wann und wie sie </a:t>
            </a:r>
            <a:r>
              <a:rPr lang="de-DE" sz="2400" dirty="0" err="1" smtClean="0"/>
              <a:t>nachFrankfurt</a:t>
            </a:r>
            <a:r>
              <a:rPr lang="de-DE" sz="2400" dirty="0" smtClean="0"/>
              <a:t> </a:t>
            </a:r>
            <a:r>
              <a:rPr lang="de-DE" sz="2400" dirty="0" smtClean="0"/>
              <a:t>kommen können.</a:t>
            </a:r>
          </a:p>
          <a:p>
            <a:pPr>
              <a:buNone/>
            </a:pPr>
            <a:endParaRPr lang="de-DE" sz="2400" dirty="0" smtClean="0"/>
          </a:p>
          <a:p>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p:cNvSpPr>
            <a:spLocks noGrp="1"/>
          </p:cNvSpPr>
          <p:nvPr>
            <p:ph type="title"/>
          </p:nvPr>
        </p:nvSpPr>
        <p:spPr>
          <a:xfrm>
            <a:off x="457200" y="274638"/>
            <a:ext cx="8229600" cy="850900"/>
          </a:xfrm>
        </p:spPr>
        <p:txBody>
          <a:bodyPr/>
          <a:lstStyle/>
          <a:p>
            <a:pPr algn="l" eaLnBrk="1" hangingPunct="1"/>
            <a:r>
              <a:rPr lang="de-DE" smtClean="0"/>
              <a:t>4. Wichtiges für vor Ort</a:t>
            </a:r>
          </a:p>
        </p:txBody>
      </p:sp>
      <p:sp>
        <p:nvSpPr>
          <p:cNvPr id="37890" name="Inhaltsplatzhalter 2"/>
          <p:cNvSpPr>
            <a:spLocks noGrp="1"/>
          </p:cNvSpPr>
          <p:nvPr>
            <p:ph idx="1"/>
          </p:nvPr>
        </p:nvSpPr>
        <p:spPr>
          <a:xfrm>
            <a:off x="457200" y="1341438"/>
            <a:ext cx="8229600" cy="4535487"/>
          </a:xfrm>
        </p:spPr>
        <p:txBody>
          <a:bodyPr/>
          <a:lstStyle/>
          <a:p>
            <a:pPr eaLnBrk="1" hangingPunct="1">
              <a:lnSpc>
                <a:spcPct val="80000"/>
              </a:lnSpc>
            </a:pPr>
            <a:r>
              <a:rPr lang="de-DE" sz="3000" dirty="0" smtClean="0"/>
              <a:t>EA:  0160-6957158 </a:t>
            </a:r>
          </a:p>
          <a:p>
            <a:pPr eaLnBrk="1" hangingPunct="1">
              <a:lnSpc>
                <a:spcPct val="80000"/>
              </a:lnSpc>
            </a:pPr>
            <a:endParaRPr lang="de-DE" sz="3000" dirty="0" smtClean="0"/>
          </a:p>
          <a:p>
            <a:pPr eaLnBrk="1" hangingPunct="1">
              <a:lnSpc>
                <a:spcPct val="80000"/>
              </a:lnSpc>
            </a:pPr>
            <a:r>
              <a:rPr lang="de-DE" sz="3000" dirty="0" smtClean="0"/>
              <a:t>Aktionskarte: wird noch Folgen, gibt es dann auf der Homepage und vor Ort</a:t>
            </a:r>
          </a:p>
          <a:p>
            <a:pPr eaLnBrk="1" hangingPunct="1">
              <a:lnSpc>
                <a:spcPct val="80000"/>
              </a:lnSpc>
            </a:pPr>
            <a:endParaRPr lang="de-DE" sz="3000" dirty="0" smtClean="0"/>
          </a:p>
          <a:p>
            <a:pPr eaLnBrk="1" hangingPunct="1">
              <a:lnSpc>
                <a:spcPct val="80000"/>
              </a:lnSpc>
            </a:pPr>
            <a:r>
              <a:rPr lang="de-DE" sz="3000" dirty="0" smtClean="0"/>
              <a:t>Info-nummer:  0160-95657426 </a:t>
            </a:r>
          </a:p>
          <a:p>
            <a:pPr eaLnBrk="1" hangingPunct="1">
              <a:lnSpc>
                <a:spcPct val="80000"/>
              </a:lnSpc>
            </a:pPr>
            <a:r>
              <a:rPr lang="de-DE" sz="3000" dirty="0" smtClean="0"/>
              <a:t>Ticker/</a:t>
            </a:r>
            <a:r>
              <a:rPr lang="de-DE" sz="3000" dirty="0" err="1" smtClean="0"/>
              <a:t>Twitter</a:t>
            </a:r>
            <a:r>
              <a:rPr lang="de-DE" sz="3000" dirty="0" smtClean="0"/>
              <a:t>:  folgt noch, ebenfalls auf der Homepage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Finanzierung des Bündnisses</a:t>
            </a:r>
            <a:endParaRPr lang="de-DE" dirty="0"/>
          </a:p>
        </p:txBody>
      </p:sp>
      <p:sp>
        <p:nvSpPr>
          <p:cNvPr id="3" name="Inhaltsplatzhalter 2"/>
          <p:cNvSpPr>
            <a:spLocks noGrp="1"/>
          </p:cNvSpPr>
          <p:nvPr>
            <p:ph idx="1"/>
          </p:nvPr>
        </p:nvSpPr>
        <p:spPr/>
        <p:txBody>
          <a:bodyPr/>
          <a:lstStyle/>
          <a:p>
            <a:r>
              <a:rPr lang="de-DE" dirty="0" smtClean="0">
                <a:solidFill>
                  <a:srgbClr val="FF0000"/>
                </a:solidFill>
              </a:rPr>
              <a:t>Damit </a:t>
            </a:r>
            <a:r>
              <a:rPr lang="de-DE" dirty="0" smtClean="0">
                <a:solidFill>
                  <a:srgbClr val="FF0000"/>
                </a:solidFill>
              </a:rPr>
              <a:t>das alles gelingen kann, sind Spenden unbedingt nötig</a:t>
            </a:r>
          </a:p>
          <a:p>
            <a:r>
              <a:rPr lang="de-DE" dirty="0" smtClean="0"/>
              <a:t>- Willkommen sind Spenden ab 1 € bis unendlich (Was Euch möglich ist)</a:t>
            </a:r>
          </a:p>
          <a:p>
            <a:r>
              <a:rPr lang="de-DE" dirty="0" smtClean="0"/>
              <a:t>- Am besten unter folgendem Link:</a:t>
            </a:r>
          </a:p>
          <a:p>
            <a:r>
              <a:rPr lang="de-DE" u="sng" dirty="0" smtClean="0">
                <a:hlinkClick r:id="rId2"/>
              </a:rPr>
              <a:t>https://www.betterplace.org/de/projects/13043-blockupy-2013</a:t>
            </a:r>
            <a:endParaRPr lang="de-DE" dirty="0" smtClean="0"/>
          </a:p>
          <a:p>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684213" y="2420938"/>
            <a:ext cx="7772400" cy="1470025"/>
          </a:xfrm>
        </p:spPr>
        <p:txBody>
          <a:bodyPr/>
          <a:lstStyle/>
          <a:p>
            <a:pPr eaLnBrk="1" hangingPunct="1"/>
            <a:r>
              <a:rPr lang="de-DE" sz="8800" smtClean="0"/>
              <a:t>BLOCKUPY 2013</a:t>
            </a:r>
          </a:p>
        </p:txBody>
      </p:sp>
      <p:sp>
        <p:nvSpPr>
          <p:cNvPr id="3" name="Untertitel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de-DE" sz="4000" dirty="0" smtClean="0"/>
              <a:t>Wir sind wieder da!</a:t>
            </a:r>
            <a:endParaRPr lang="de-DE" sz="4000" dirty="0"/>
          </a:p>
        </p:txBody>
      </p:sp>
      <p:pic>
        <p:nvPicPr>
          <p:cNvPr id="14339" name="Picture 2" descr="Blockupy Frankfurt"/>
          <p:cNvPicPr>
            <a:picLocks noChangeAspect="1" noChangeArrowheads="1"/>
          </p:cNvPicPr>
          <p:nvPr/>
        </p:nvPicPr>
        <p:blipFill>
          <a:blip r:embed="rId2"/>
          <a:srcRect/>
          <a:stretch>
            <a:fillRect/>
          </a:stretch>
        </p:blipFill>
        <p:spPr bwMode="auto">
          <a:xfrm>
            <a:off x="1619250" y="692150"/>
            <a:ext cx="59436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el 1"/>
          <p:cNvSpPr>
            <a:spLocks noGrp="1"/>
          </p:cNvSpPr>
          <p:nvPr>
            <p:ph type="title"/>
          </p:nvPr>
        </p:nvSpPr>
        <p:spPr>
          <a:xfrm>
            <a:off x="457200" y="274638"/>
            <a:ext cx="8229600" cy="850900"/>
          </a:xfrm>
        </p:spPr>
        <p:txBody>
          <a:bodyPr/>
          <a:lstStyle/>
          <a:p>
            <a:pPr eaLnBrk="1" hangingPunct="1"/>
            <a:r>
              <a:rPr lang="de-DE" smtClean="0"/>
              <a:t>Wir sehen uns in Frankfurt!</a:t>
            </a:r>
          </a:p>
        </p:txBody>
      </p:sp>
      <p:pic>
        <p:nvPicPr>
          <p:cNvPr id="39938" name="Picture 5" descr="D:\nichts-verbieten-624x200.jpg"/>
          <p:cNvPicPr>
            <a:picLocks noGrp="1" noChangeAspect="1"/>
          </p:cNvPicPr>
          <p:nvPr>
            <p:ph idx="1"/>
          </p:nvPr>
        </p:nvPicPr>
        <p:blipFill>
          <a:blip r:embed="rId2"/>
          <a:srcRect/>
          <a:stretch>
            <a:fillRect/>
          </a:stretch>
        </p:blipFill>
        <p:spPr>
          <a:xfrm>
            <a:off x="250825" y="1341438"/>
            <a:ext cx="8642350" cy="3343275"/>
          </a:xfrm>
        </p:spPr>
      </p:pic>
      <p:sp>
        <p:nvSpPr>
          <p:cNvPr id="39939" name="Inhaltsplatzhalter 2"/>
          <p:cNvSpPr>
            <a:spLocks/>
          </p:cNvSpPr>
          <p:nvPr/>
        </p:nvSpPr>
        <p:spPr bwMode="auto">
          <a:xfrm>
            <a:off x="468313" y="4724400"/>
            <a:ext cx="8229600" cy="719138"/>
          </a:xfrm>
          <a:prstGeom prst="rect">
            <a:avLst/>
          </a:prstGeom>
          <a:noFill/>
          <a:ln w="9525">
            <a:noFill/>
            <a:miter lim="800000"/>
            <a:headEnd/>
            <a:tailEnd/>
          </a:ln>
        </p:spPr>
        <p:txBody>
          <a:bodyPr/>
          <a:lstStyle/>
          <a:p>
            <a:pPr marL="342900" indent="-342900">
              <a:lnSpc>
                <a:spcPct val="90000"/>
              </a:lnSpc>
              <a:spcBef>
                <a:spcPct val="20000"/>
              </a:spcBef>
              <a:buFont typeface="Arial" charset="0"/>
              <a:buNone/>
            </a:pPr>
            <a:r>
              <a:rPr lang="de-DE" sz="3200">
                <a:latin typeface="Calibri" pitchFamily="34" charset="0"/>
              </a:rPr>
              <a:t>            www. blockupy-frankfurt.org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a:xfrm>
            <a:off x="457200" y="274638"/>
            <a:ext cx="8229600" cy="850900"/>
          </a:xfrm>
        </p:spPr>
        <p:txBody>
          <a:bodyPr/>
          <a:lstStyle/>
          <a:p>
            <a:pPr eaLnBrk="1" hangingPunct="1"/>
            <a:r>
              <a:rPr lang="de-DE" smtClean="0"/>
              <a:t>Themenübersicht</a:t>
            </a:r>
          </a:p>
        </p:txBody>
      </p:sp>
      <p:sp>
        <p:nvSpPr>
          <p:cNvPr id="3" name="Inhaltsplatzhalter 2"/>
          <p:cNvSpPr>
            <a:spLocks noGrp="1"/>
          </p:cNvSpPr>
          <p:nvPr>
            <p:ph idx="1"/>
          </p:nvPr>
        </p:nvSpPr>
        <p:spPr>
          <a:xfrm>
            <a:off x="457200" y="1268413"/>
            <a:ext cx="8229600" cy="4608512"/>
          </a:xfrm>
        </p:spPr>
        <p:txBody>
          <a:bodyPr>
            <a:normAutofit/>
          </a:bodyPr>
          <a:lstStyle/>
          <a:p>
            <a:pPr eaLnBrk="1" hangingPunct="1">
              <a:lnSpc>
                <a:spcPct val="80000"/>
              </a:lnSpc>
            </a:pPr>
            <a:r>
              <a:rPr lang="de-DE" sz="2500" smtClean="0"/>
              <a:t>1. Krise des Kapitalismus</a:t>
            </a:r>
          </a:p>
          <a:p>
            <a:pPr eaLnBrk="1" hangingPunct="1">
              <a:lnSpc>
                <a:spcPct val="80000"/>
              </a:lnSpc>
            </a:pPr>
            <a:endParaRPr lang="de-DE" sz="2500" smtClean="0"/>
          </a:p>
          <a:p>
            <a:pPr eaLnBrk="1" hangingPunct="1">
              <a:lnSpc>
                <a:spcPct val="80000"/>
              </a:lnSpc>
            </a:pPr>
            <a:endParaRPr lang="de-DE" sz="2500" smtClean="0"/>
          </a:p>
          <a:p>
            <a:pPr eaLnBrk="1" hangingPunct="1">
              <a:lnSpc>
                <a:spcPct val="80000"/>
              </a:lnSpc>
            </a:pPr>
            <a:r>
              <a:rPr lang="de-DE" sz="2500" smtClean="0"/>
              <a:t>2. Blockupy 2013</a:t>
            </a:r>
          </a:p>
          <a:p>
            <a:pPr eaLnBrk="1" hangingPunct="1">
              <a:lnSpc>
                <a:spcPct val="80000"/>
              </a:lnSpc>
            </a:pPr>
            <a:endParaRPr lang="de-DE" sz="2500" b="1" smtClean="0"/>
          </a:p>
          <a:p>
            <a:pPr eaLnBrk="1" hangingPunct="1">
              <a:lnSpc>
                <a:spcPct val="80000"/>
              </a:lnSpc>
            </a:pPr>
            <a:endParaRPr lang="de-DE" sz="2500" b="1" smtClean="0"/>
          </a:p>
          <a:p>
            <a:pPr eaLnBrk="1" hangingPunct="1">
              <a:lnSpc>
                <a:spcPct val="80000"/>
              </a:lnSpc>
            </a:pPr>
            <a:r>
              <a:rPr lang="de-DE" sz="2500" smtClean="0"/>
              <a:t>3. Mobilisierung</a:t>
            </a:r>
          </a:p>
          <a:p>
            <a:pPr eaLnBrk="1" hangingPunct="1">
              <a:lnSpc>
                <a:spcPct val="80000"/>
              </a:lnSpc>
            </a:pPr>
            <a:endParaRPr lang="de-DE" sz="2500" smtClean="0"/>
          </a:p>
          <a:p>
            <a:pPr eaLnBrk="1" hangingPunct="1">
              <a:lnSpc>
                <a:spcPct val="80000"/>
              </a:lnSpc>
            </a:pPr>
            <a:endParaRPr lang="de-DE" sz="2500" smtClean="0"/>
          </a:p>
          <a:p>
            <a:pPr eaLnBrk="1" hangingPunct="1">
              <a:lnSpc>
                <a:spcPct val="80000"/>
              </a:lnSpc>
            </a:pPr>
            <a:r>
              <a:rPr lang="de-DE" sz="2500" smtClean="0"/>
              <a:t>4. Wichtiges für vor Ort</a:t>
            </a:r>
          </a:p>
          <a:p>
            <a:pPr eaLnBrk="1" hangingPunct="1">
              <a:lnSpc>
                <a:spcPct val="80000"/>
              </a:lnSpc>
            </a:pPr>
            <a:endParaRPr lang="de-DE" sz="2500" smtClean="0"/>
          </a:p>
          <a:p>
            <a:pPr eaLnBrk="1" hangingPunct="1">
              <a:lnSpc>
                <a:spcPct val="80000"/>
              </a:lnSpc>
            </a:pPr>
            <a:endParaRPr lang="de-DE" sz="25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title"/>
          </p:nvPr>
        </p:nvSpPr>
        <p:spPr>
          <a:xfrm>
            <a:off x="457200" y="274638"/>
            <a:ext cx="8229600" cy="850900"/>
          </a:xfrm>
        </p:spPr>
        <p:txBody>
          <a:bodyPr/>
          <a:lstStyle/>
          <a:p>
            <a:pPr algn="l" eaLnBrk="1" hangingPunct="1"/>
            <a:r>
              <a:rPr lang="de-DE" smtClean="0"/>
              <a:t>1. Krise des Kapitalismus</a:t>
            </a:r>
          </a:p>
        </p:txBody>
      </p:sp>
      <p:sp>
        <p:nvSpPr>
          <p:cNvPr id="16386" name="Inhaltsplatzhalter 6"/>
          <p:cNvSpPr>
            <a:spLocks noGrp="1"/>
          </p:cNvSpPr>
          <p:nvPr>
            <p:ph idx="1"/>
          </p:nvPr>
        </p:nvSpPr>
        <p:spPr>
          <a:xfrm>
            <a:off x="457200" y="1341438"/>
            <a:ext cx="8229600" cy="4535487"/>
          </a:xfrm>
        </p:spPr>
        <p:txBody>
          <a:bodyPr/>
          <a:lstStyle/>
          <a:p>
            <a:pPr eaLnBrk="1" hangingPunct="1">
              <a:lnSpc>
                <a:spcPct val="80000"/>
              </a:lnSpc>
              <a:buFont typeface="Arial" charset="0"/>
              <a:buNone/>
            </a:pPr>
            <a:endParaRPr lang="de-DE" sz="2500" smtClean="0"/>
          </a:p>
          <a:p>
            <a:pPr eaLnBrk="1" hangingPunct="1">
              <a:lnSpc>
                <a:spcPct val="90000"/>
              </a:lnSpc>
            </a:pPr>
            <a:r>
              <a:rPr lang="de-DE" sz="2500" smtClean="0"/>
              <a:t>Was uns erzählt wird: Die faulen Griechen habe über ihre Verhältnisse gelebt und „wir“ müssen zahlen! Schlimm! </a:t>
            </a:r>
          </a:p>
          <a:p>
            <a:pPr eaLnBrk="1" hangingPunct="1">
              <a:lnSpc>
                <a:spcPct val="90000"/>
              </a:lnSpc>
            </a:pPr>
            <a:endParaRPr lang="de-DE" sz="2500" smtClean="0"/>
          </a:p>
          <a:p>
            <a:pPr eaLnBrk="1" hangingPunct="1">
              <a:lnSpc>
                <a:spcPct val="80000"/>
              </a:lnSpc>
            </a:pPr>
            <a:r>
              <a:rPr lang="de-DE" sz="2500" smtClean="0"/>
              <a:t>Krise des Kapitalismus, nicht „Staatsschuldenkrise“ oder „Eurokrise“</a:t>
            </a:r>
          </a:p>
          <a:p>
            <a:pPr eaLnBrk="1" hangingPunct="1">
              <a:lnSpc>
                <a:spcPct val="80000"/>
              </a:lnSpc>
            </a:pPr>
            <a:endParaRPr lang="de-DE" sz="2500" smtClean="0"/>
          </a:p>
          <a:p>
            <a:pPr eaLnBrk="1" hangingPunct="1">
              <a:lnSpc>
                <a:spcPct val="80000"/>
              </a:lnSpc>
            </a:pPr>
            <a:r>
              <a:rPr lang="de-DE" sz="2500" smtClean="0"/>
              <a:t>Krankenhäuser und Schulen werden geschlossen, Löhne und Renten gekürzt, Menschen hungern und verlieren ihre Wohnung, Armut und Erwerbslosigkeit nehmen drastisch zu </a:t>
            </a:r>
          </a:p>
          <a:p>
            <a:pPr eaLnBrk="1" hangingPunct="1">
              <a:lnSpc>
                <a:spcPct val="80000"/>
              </a:lnSpc>
            </a:pPr>
            <a:endParaRPr lang="de-DE" sz="25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a:xfrm>
            <a:off x="457200" y="274638"/>
            <a:ext cx="8229600" cy="850900"/>
          </a:xfrm>
        </p:spPr>
        <p:txBody>
          <a:bodyPr/>
          <a:lstStyle/>
          <a:p>
            <a:pPr eaLnBrk="1" hangingPunct="1"/>
            <a:r>
              <a:rPr lang="de-DE" smtClean="0"/>
              <a:t>Die Finanzkrise</a:t>
            </a:r>
          </a:p>
        </p:txBody>
      </p:sp>
      <p:sp>
        <p:nvSpPr>
          <p:cNvPr id="18434" name="Inhaltsplatzhalter 2"/>
          <p:cNvSpPr>
            <a:spLocks noGrp="1"/>
          </p:cNvSpPr>
          <p:nvPr>
            <p:ph idx="1"/>
          </p:nvPr>
        </p:nvSpPr>
        <p:spPr>
          <a:xfrm>
            <a:off x="457200" y="1196975"/>
            <a:ext cx="8229600" cy="4679950"/>
          </a:xfrm>
        </p:spPr>
        <p:txBody>
          <a:bodyPr/>
          <a:lstStyle/>
          <a:p>
            <a:pPr eaLnBrk="1" hangingPunct="1">
              <a:lnSpc>
                <a:spcPct val="90000"/>
              </a:lnSpc>
            </a:pPr>
            <a:r>
              <a:rPr lang="de-DE" sz="3000" smtClean="0"/>
              <a:t>Finanzgetriebenes Wachstum in den kapitalistischen Ländern</a:t>
            </a:r>
          </a:p>
          <a:p>
            <a:pPr eaLnBrk="1" hangingPunct="1">
              <a:lnSpc>
                <a:spcPct val="90000"/>
              </a:lnSpc>
            </a:pPr>
            <a:endParaRPr lang="de-DE" sz="3000" smtClean="0"/>
          </a:p>
          <a:p>
            <a:pPr eaLnBrk="1" hangingPunct="1">
              <a:lnSpc>
                <a:spcPct val="90000"/>
              </a:lnSpc>
            </a:pPr>
            <a:r>
              <a:rPr lang="de-DE" sz="3000" smtClean="0"/>
              <a:t>Die US-Immobilien- und Bankenkrise</a:t>
            </a:r>
          </a:p>
          <a:p>
            <a:pPr eaLnBrk="1" hangingPunct="1">
              <a:lnSpc>
                <a:spcPct val="90000"/>
              </a:lnSpc>
            </a:pPr>
            <a:endParaRPr lang="de-DE" sz="3000" smtClean="0"/>
          </a:p>
          <a:p>
            <a:pPr eaLnBrk="1" hangingPunct="1">
              <a:lnSpc>
                <a:spcPct val="90000"/>
              </a:lnSpc>
            </a:pPr>
            <a:r>
              <a:rPr lang="de-DE" sz="3000" smtClean="0">
                <a:sym typeface="Wingdings" pitchFamily="2" charset="2"/>
              </a:rPr>
              <a:t>Die Krisendynamik wird verschoben hin zu einer „Haushaltskrise“ der Staaten</a:t>
            </a:r>
            <a:endParaRPr lang="de-DE" sz="3000" smtClean="0"/>
          </a:p>
          <a:p>
            <a:pPr eaLnBrk="1" hangingPunct="1">
              <a:lnSpc>
                <a:spcPct val="90000"/>
              </a:lnSpc>
            </a:pPr>
            <a:endParaRPr lang="de-DE" sz="3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p:nvPr>
        </p:nvSpPr>
        <p:spPr>
          <a:xfrm>
            <a:off x="457200" y="274638"/>
            <a:ext cx="8229600" cy="850900"/>
          </a:xfrm>
        </p:spPr>
        <p:txBody>
          <a:bodyPr/>
          <a:lstStyle/>
          <a:p>
            <a:pPr eaLnBrk="1" hangingPunct="1"/>
            <a:r>
              <a:rPr lang="de-DE" sz="4000" smtClean="0"/>
              <a:t>„In Europa wird deutsch gesprochen“</a:t>
            </a:r>
          </a:p>
        </p:txBody>
      </p:sp>
      <p:sp>
        <p:nvSpPr>
          <p:cNvPr id="20482" name="Inhaltsplatzhalter 2"/>
          <p:cNvSpPr>
            <a:spLocks noGrp="1"/>
          </p:cNvSpPr>
          <p:nvPr>
            <p:ph idx="1"/>
          </p:nvPr>
        </p:nvSpPr>
        <p:spPr>
          <a:xfrm>
            <a:off x="457200" y="1125538"/>
            <a:ext cx="8229600" cy="4751387"/>
          </a:xfrm>
        </p:spPr>
        <p:txBody>
          <a:bodyPr/>
          <a:lstStyle/>
          <a:p>
            <a:pPr eaLnBrk="1" hangingPunct="1">
              <a:lnSpc>
                <a:spcPct val="80000"/>
              </a:lnSpc>
              <a:buFont typeface="Arial" charset="0"/>
              <a:buNone/>
            </a:pPr>
            <a:endParaRPr lang="de-DE" sz="2500" smtClean="0"/>
          </a:p>
          <a:p>
            <a:pPr eaLnBrk="1" hangingPunct="1">
              <a:lnSpc>
                <a:spcPct val="80000"/>
              </a:lnSpc>
            </a:pPr>
            <a:r>
              <a:rPr lang="de-DE" sz="2500" smtClean="0"/>
              <a:t>Deutschland hat seine  Wettbewerbsfähigkeit „verbessert“ (Hartz IV, Niedriglohnsektor, Produktivitätssteigerung)</a:t>
            </a:r>
          </a:p>
          <a:p>
            <a:pPr eaLnBrk="1" hangingPunct="1">
              <a:lnSpc>
                <a:spcPct val="80000"/>
              </a:lnSpc>
              <a:buFont typeface="Arial" charset="0"/>
              <a:buNone/>
            </a:pPr>
            <a:endParaRPr lang="de-DE" sz="2500" smtClean="0"/>
          </a:p>
          <a:p>
            <a:pPr eaLnBrk="1" hangingPunct="1">
              <a:lnSpc>
                <a:spcPct val="80000"/>
              </a:lnSpc>
            </a:pPr>
            <a:r>
              <a:rPr lang="de-DE" sz="2500" smtClean="0"/>
              <a:t>Deutschland spart die Wettbewerbsposition der anderen Länder kaputt</a:t>
            </a:r>
          </a:p>
          <a:p>
            <a:pPr eaLnBrk="1" hangingPunct="1">
              <a:lnSpc>
                <a:spcPct val="80000"/>
              </a:lnSpc>
              <a:buFont typeface="Arial" charset="0"/>
              <a:buNone/>
            </a:pPr>
            <a:endParaRPr lang="de-DE" sz="2500" smtClean="0"/>
          </a:p>
          <a:p>
            <a:pPr eaLnBrk="1" hangingPunct="1">
              <a:lnSpc>
                <a:spcPct val="80000"/>
              </a:lnSpc>
            </a:pPr>
            <a:r>
              <a:rPr lang="de-DE" sz="2500" smtClean="0"/>
              <a:t>Genau diese Maßnahmen will die Troika jetzt allen Ländern aufzwingen</a:t>
            </a:r>
          </a:p>
          <a:p>
            <a:pPr eaLnBrk="1" hangingPunct="1">
              <a:lnSpc>
                <a:spcPct val="80000"/>
              </a:lnSpc>
            </a:pPr>
            <a:endParaRPr lang="de-DE" sz="2500" smtClean="0"/>
          </a:p>
          <a:p>
            <a:pPr eaLnBrk="1" hangingPunct="1">
              <a:lnSpc>
                <a:spcPct val="80000"/>
              </a:lnSpc>
            </a:pPr>
            <a:r>
              <a:rPr lang="de-DE" sz="2500" smtClean="0"/>
              <a:t>Verschlimmerung der Lebenssituation</a:t>
            </a:r>
          </a:p>
          <a:p>
            <a:pPr eaLnBrk="1" hangingPunct="1">
              <a:lnSpc>
                <a:spcPct val="80000"/>
              </a:lnSpc>
              <a:buFont typeface="Arial" charset="0"/>
              <a:buNone/>
            </a:pPr>
            <a:endParaRPr lang="de-DE"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title"/>
          </p:nvPr>
        </p:nvSpPr>
        <p:spPr>
          <a:xfrm>
            <a:off x="457200" y="274638"/>
            <a:ext cx="8229600" cy="850900"/>
          </a:xfrm>
        </p:spPr>
        <p:txBody>
          <a:bodyPr/>
          <a:lstStyle/>
          <a:p>
            <a:pPr eaLnBrk="1" hangingPunct="1"/>
            <a:r>
              <a:rPr lang="de-DE" smtClean="0"/>
              <a:t>Autoritäre Sparpolitik</a:t>
            </a:r>
          </a:p>
        </p:txBody>
      </p:sp>
      <p:sp>
        <p:nvSpPr>
          <p:cNvPr id="22530" name="Inhaltsplatzhalter 2"/>
          <p:cNvSpPr>
            <a:spLocks noGrp="1"/>
          </p:cNvSpPr>
          <p:nvPr>
            <p:ph idx="1"/>
          </p:nvPr>
        </p:nvSpPr>
        <p:spPr>
          <a:xfrm>
            <a:off x="457200" y="1341438"/>
            <a:ext cx="8229600" cy="4535487"/>
          </a:xfrm>
        </p:spPr>
        <p:txBody>
          <a:bodyPr/>
          <a:lstStyle/>
          <a:p>
            <a:pPr eaLnBrk="1" hangingPunct="1">
              <a:lnSpc>
                <a:spcPct val="80000"/>
              </a:lnSpc>
            </a:pPr>
            <a:r>
              <a:rPr lang="de-DE" sz="2500" smtClean="0"/>
              <a:t>Die Troika setzt technokratische Regierungen durch  und die Demokratie wird missachtet</a:t>
            </a:r>
          </a:p>
          <a:p>
            <a:pPr eaLnBrk="1" hangingPunct="1">
              <a:lnSpc>
                <a:spcPct val="80000"/>
              </a:lnSpc>
              <a:buFont typeface="Arial" charset="0"/>
              <a:buNone/>
            </a:pPr>
            <a:endParaRPr lang="de-DE" sz="2500" smtClean="0"/>
          </a:p>
          <a:p>
            <a:pPr eaLnBrk="1" hangingPunct="1">
              <a:lnSpc>
                <a:spcPct val="80000"/>
              </a:lnSpc>
            </a:pPr>
            <a:r>
              <a:rPr lang="de-DE" sz="2500" smtClean="0"/>
              <a:t>Das sind Hilfsgelder für Banken und keine Hilfsgelder für die Menschen in den verschuldeten Staaten</a:t>
            </a:r>
          </a:p>
          <a:p>
            <a:pPr eaLnBrk="1" hangingPunct="1">
              <a:lnSpc>
                <a:spcPct val="80000"/>
              </a:lnSpc>
            </a:pPr>
            <a:endParaRPr lang="de-DE" sz="2500" smtClean="0"/>
          </a:p>
          <a:p>
            <a:pPr eaLnBrk="1" hangingPunct="1">
              <a:lnSpc>
                <a:spcPct val="80000"/>
              </a:lnSpc>
            </a:pPr>
            <a:r>
              <a:rPr lang="de-DE" sz="2500" smtClean="0"/>
              <a:t>Für die Menschen in Griechenland, Spanien, Zypern, Portugal,... ist kein Cent geflossen!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title"/>
          </p:nvPr>
        </p:nvSpPr>
        <p:spPr>
          <a:xfrm>
            <a:off x="250825" y="274638"/>
            <a:ext cx="8893175" cy="850900"/>
          </a:xfrm>
        </p:spPr>
        <p:txBody>
          <a:bodyPr/>
          <a:lstStyle/>
          <a:p>
            <a:pPr algn="l" eaLnBrk="1" hangingPunct="1"/>
            <a:r>
              <a:rPr lang="de-DE" sz="4000" smtClean="0"/>
              <a:t>2. Widerstand gegen das Krisenregime!</a:t>
            </a:r>
            <a:endParaRPr lang="de-DE" sz="4000" b="1" smtClean="0"/>
          </a:p>
        </p:txBody>
      </p:sp>
      <p:sp>
        <p:nvSpPr>
          <p:cNvPr id="26626" name="Inhaltsplatzhalter 6"/>
          <p:cNvSpPr>
            <a:spLocks noGrp="1"/>
          </p:cNvSpPr>
          <p:nvPr>
            <p:ph idx="1"/>
          </p:nvPr>
        </p:nvSpPr>
        <p:spPr>
          <a:xfrm>
            <a:off x="457200" y="1412875"/>
            <a:ext cx="8229600" cy="4464050"/>
          </a:xfrm>
        </p:spPr>
        <p:txBody>
          <a:bodyPr/>
          <a:lstStyle/>
          <a:p>
            <a:pPr eaLnBrk="1" hangingPunct="1">
              <a:lnSpc>
                <a:spcPct val="80000"/>
              </a:lnSpc>
            </a:pPr>
            <a:r>
              <a:rPr lang="de-DE" sz="2600" b="1" smtClean="0"/>
              <a:t> </a:t>
            </a:r>
            <a:r>
              <a:rPr lang="de-DE" sz="2600" b="1" smtClean="0">
                <a:solidFill>
                  <a:srgbClr val="0070C0"/>
                </a:solidFill>
              </a:rPr>
              <a:t>Wir kommen wieder nach Frankfurt!</a:t>
            </a:r>
          </a:p>
          <a:p>
            <a:pPr eaLnBrk="1" hangingPunct="1">
              <a:lnSpc>
                <a:spcPct val="80000"/>
              </a:lnSpc>
            </a:pPr>
            <a:r>
              <a:rPr lang="de-DE" sz="2600" smtClean="0"/>
              <a:t>Am </a:t>
            </a:r>
            <a:r>
              <a:rPr lang="de-DE" sz="2600" b="1" smtClean="0">
                <a:solidFill>
                  <a:srgbClr val="C00000"/>
                </a:solidFill>
              </a:rPr>
              <a:t>31. Mai und 1. Juni 2013 </a:t>
            </a:r>
            <a:r>
              <a:rPr lang="de-DE" sz="2600" smtClean="0"/>
              <a:t>wollen wir den </a:t>
            </a:r>
            <a:r>
              <a:rPr lang="de-DE" sz="2600" b="1" smtClean="0">
                <a:solidFill>
                  <a:srgbClr val="00B050"/>
                </a:solidFill>
              </a:rPr>
              <a:t>Widerstand gegen die Verarmungspolitik von Regierung und Troika </a:t>
            </a:r>
            <a:r>
              <a:rPr lang="de-DE" sz="2600" smtClean="0"/>
              <a:t>nach Frankfurt tragen</a:t>
            </a:r>
          </a:p>
          <a:p>
            <a:pPr eaLnBrk="1" hangingPunct="1">
              <a:lnSpc>
                <a:spcPct val="80000"/>
              </a:lnSpc>
              <a:buFont typeface="Arial" charset="0"/>
              <a:buNone/>
            </a:pPr>
            <a:endParaRPr lang="de-DE" sz="2600" b="1" smtClean="0"/>
          </a:p>
          <a:p>
            <a:pPr eaLnBrk="1" hangingPunct="1">
              <a:lnSpc>
                <a:spcPct val="80000"/>
              </a:lnSpc>
              <a:buFont typeface="Arial" charset="0"/>
              <a:buNone/>
            </a:pPr>
            <a:r>
              <a:rPr lang="de-DE" sz="2600" b="1" smtClean="0"/>
              <a:t>Darum Frankfurt: </a:t>
            </a:r>
          </a:p>
          <a:p>
            <a:pPr eaLnBrk="1" hangingPunct="1">
              <a:lnSpc>
                <a:spcPct val="80000"/>
              </a:lnSpc>
            </a:pPr>
            <a:r>
              <a:rPr lang="de-DE" sz="2600" smtClean="0"/>
              <a:t>Troika: IWF, EU-Kommission und </a:t>
            </a:r>
            <a:r>
              <a:rPr lang="de-DE" sz="2600" b="1" smtClean="0">
                <a:solidFill>
                  <a:srgbClr val="0070C0"/>
                </a:solidFill>
              </a:rPr>
              <a:t>EZB</a:t>
            </a:r>
            <a:r>
              <a:rPr lang="de-DE" sz="2600" smtClean="0"/>
              <a:t> in Frankfurt</a:t>
            </a:r>
          </a:p>
          <a:p>
            <a:pPr eaLnBrk="1" hangingPunct="1">
              <a:lnSpc>
                <a:spcPct val="80000"/>
              </a:lnSpc>
            </a:pPr>
            <a:endParaRPr lang="de-DE" sz="2600" smtClean="0"/>
          </a:p>
          <a:p>
            <a:pPr eaLnBrk="1" hangingPunct="1">
              <a:lnSpc>
                <a:spcPct val="80000"/>
              </a:lnSpc>
            </a:pPr>
            <a:r>
              <a:rPr lang="de-DE" sz="2600" smtClean="0"/>
              <a:t>Sitz der Europäischen Zentralbank (EZB) und vieler deutscher Banken und Konzerne – den Profiteuren dieser Politik.</a:t>
            </a:r>
            <a:endParaRPr lang="de-DE" sz="19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el 4"/>
          <p:cNvSpPr>
            <a:spLocks noGrp="1"/>
          </p:cNvSpPr>
          <p:nvPr>
            <p:ph type="title"/>
          </p:nvPr>
        </p:nvSpPr>
        <p:spPr>
          <a:xfrm>
            <a:off x="457200" y="274638"/>
            <a:ext cx="8229600" cy="850900"/>
          </a:xfrm>
        </p:spPr>
        <p:txBody>
          <a:bodyPr/>
          <a:lstStyle/>
          <a:p>
            <a:pPr eaLnBrk="1" hangingPunct="1"/>
            <a:r>
              <a:rPr lang="de-DE" smtClean="0"/>
              <a:t>Das ist Blockupy 2013</a:t>
            </a:r>
          </a:p>
        </p:txBody>
      </p:sp>
      <p:sp>
        <p:nvSpPr>
          <p:cNvPr id="27650" name="Inhaltsplatzhalter 5"/>
          <p:cNvSpPr>
            <a:spLocks noGrp="1"/>
          </p:cNvSpPr>
          <p:nvPr>
            <p:ph idx="1"/>
          </p:nvPr>
        </p:nvSpPr>
        <p:spPr>
          <a:xfrm>
            <a:off x="457200" y="1196975"/>
            <a:ext cx="8229600" cy="4679950"/>
          </a:xfrm>
        </p:spPr>
        <p:txBody>
          <a:bodyPr/>
          <a:lstStyle/>
          <a:p>
            <a:pPr marL="358775" indent="-358775" eaLnBrk="1" hangingPunct="1">
              <a:spcBef>
                <a:spcPts val="600"/>
              </a:spcBef>
            </a:pPr>
            <a:r>
              <a:rPr lang="de-DE" sz="2500" smtClean="0"/>
              <a:t>Bundesweites Bündnis aus: </a:t>
            </a:r>
          </a:p>
          <a:p>
            <a:pPr marL="358775" indent="-358775" eaLnBrk="1" hangingPunct="1">
              <a:spcBef>
                <a:spcPts val="600"/>
              </a:spcBef>
            </a:pPr>
            <a:endParaRPr lang="de-DE" sz="2500" smtClean="0"/>
          </a:p>
          <a:p>
            <a:pPr marL="358775" indent="-358775" eaLnBrk="1" hangingPunct="1">
              <a:spcBef>
                <a:spcPts val="600"/>
              </a:spcBef>
              <a:buFont typeface="Arial" charset="0"/>
              <a:buNone/>
            </a:pPr>
            <a:r>
              <a:rPr lang="de-DE" sz="2500" smtClean="0"/>
              <a:t>	Attac-Aktivist*innen, Gewerkschaften, antirassistische Netzwerke, Parteien wie Die Linke, Occupy-Aktivist*innen, Erwerbsloseninitiativen, studentische Gruppen, Nord-Süd-, Friedens- und Umweltinitiativen, die Linksjugend ['solid], die Grüne Jugend sowie linksradikale Zusammenschlüsse wie die Interventionistische Linke und das Ums-Ganze-Bündnis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Bildschirmpräsentation (4:3)</PresentationFormat>
  <Paragraphs>155</Paragraphs>
  <Slides>20</Slides>
  <Notes>8</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Larissa-Design</vt:lpstr>
      <vt:lpstr>Das war Blockupy 2012</vt:lpstr>
      <vt:lpstr>BLOCKUPY 2013</vt:lpstr>
      <vt:lpstr>Themenübersicht</vt:lpstr>
      <vt:lpstr>1. Krise des Kapitalismus</vt:lpstr>
      <vt:lpstr>Die Finanzkrise</vt:lpstr>
      <vt:lpstr>„In Europa wird deutsch gesprochen“</vt:lpstr>
      <vt:lpstr>Autoritäre Sparpolitik</vt:lpstr>
      <vt:lpstr>2. Widerstand gegen das Krisenregime!</vt:lpstr>
      <vt:lpstr>Das ist Blockupy 2013</vt:lpstr>
      <vt:lpstr>Die Aktionstage</vt:lpstr>
      <vt:lpstr>Antikapitalistisches Blockupy-Camp</vt:lpstr>
      <vt:lpstr>Blockade der EZB</vt:lpstr>
      <vt:lpstr>Internationale Demonstration</vt:lpstr>
      <vt:lpstr>3. Mobilisierung</vt:lpstr>
      <vt:lpstr>Blockupy XXX!</vt:lpstr>
      <vt:lpstr>Wir fahren nach Frankfurt</vt:lpstr>
      <vt:lpstr>Busbörse</vt:lpstr>
      <vt:lpstr>4. Wichtiges für vor Ort</vt:lpstr>
      <vt:lpstr>Finanzierung des Bündnisses</vt:lpstr>
      <vt:lpstr>Wir sehen uns in Frankfurt!</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fish</dc:creator>
  <cp:lastModifiedBy>Wiete</cp:lastModifiedBy>
  <cp:revision>43</cp:revision>
  <dcterms:created xsi:type="dcterms:W3CDTF">2013-04-05T08:49:56Z</dcterms:created>
  <dcterms:modified xsi:type="dcterms:W3CDTF">2013-05-14T07:35:25Z</dcterms:modified>
</cp:coreProperties>
</file>