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_rels/presentation.xml.rels" ContentType="application/vnd.openxmlformats-package.relationships+xml"/>
  <Override PartName="/ppt/media/image1.wmf" ContentType="image/x-wmf"/>
  <Override PartName="/ppt/media/image2.wmf" ContentType="image/x-wmf"/>
  <Override PartName="/ppt/media/image3.jpeg" ContentType="image/jpeg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</p:sldIdLst>
  <p:sldSz cx="12192000" cy="6858000"/>
  <p:notesSz cx="12192000" cy="6858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Folie mittels Klicken verschieben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de-DE" sz="2000" spc="-1" strike="noStrike">
                <a:latin typeface="Arial"/>
              </a:rPr>
              <a:t>Format der Notizen mittels Klicken bearbeiten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de-DE" sz="1400" spc="-1" strike="noStrike">
                <a:latin typeface="Times New Roman"/>
              </a:rPr>
              <a:t>&lt;Kopfzeile&gt;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de-DE" sz="1400" spc="-1" strike="noStrike">
                <a:latin typeface="Times New Roman"/>
              </a:rPr>
              <a:t>&lt;Datum/Uhrzeit&gt;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de-DE" sz="1400" spc="-1" strike="noStrike">
                <a:latin typeface="Times New Roman"/>
              </a:rPr>
              <a:t>&lt;Fußzeile&gt;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89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07AB1EBC-100A-4859-A54E-9FD791BDDFD7}" type="slidenum">
              <a:rPr b="0" lang="de-DE" sz="1400" spc="-1" strike="noStrike">
                <a:latin typeface="Times New Roman"/>
              </a:rPr>
              <a:t>&lt;Foliennummer&gt;</a:t>
            </a:fld>
            <a:endParaRPr b="0" lang="de-DE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sldImg"/>
          </p:nvPr>
        </p:nvSpPr>
        <p:spPr>
          <a:xfrm>
            <a:off x="4038480" y="857160"/>
            <a:ext cx="4114440" cy="2314080"/>
          </a:xfrm>
          <a:prstGeom prst="rect">
            <a:avLst/>
          </a:prstGeom>
        </p:spPr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1219320" y="3300480"/>
            <a:ext cx="9753120" cy="2700000"/>
          </a:xfrm>
          <a:prstGeom prst="rect">
            <a:avLst/>
          </a:prstGeom>
        </p:spPr>
        <p:txBody>
          <a:bodyPr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de-DE" sz="1800" spc="-1" strike="noStrike">
                <a:latin typeface="Times New Roman"/>
                <a:ea typeface="Times New Roman"/>
              </a:rPr>
              <a:t>Gegen die Überbevölkerung gibt es nur die eine Bremse, nämlich dass sich nur die Völker erhalten und vermehren, die sich auch selbst ernähren können.“ (Hajek Interview Wirtschaftswoche) </a:t>
            </a:r>
            <a:endParaRPr b="0" lang="de-DE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de-DE" sz="1800" spc="-1" strike="noStrike">
              <a:latin typeface="Arial"/>
            </a:endParaRPr>
          </a:p>
        </p:txBody>
      </p:sp>
      <p:sp>
        <p:nvSpPr>
          <p:cNvPr id="103" name="TextShape 3"/>
          <p:cNvSpPr txBox="1"/>
          <p:nvPr/>
        </p:nvSpPr>
        <p:spPr>
          <a:xfrm>
            <a:off x="6905520" y="6513480"/>
            <a:ext cx="5283000" cy="34416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D06B0907-A171-423F-902B-CC5C335C4C02}" type="slidenum">
              <a:rPr b="0" lang="de-DE" sz="1200" spc="-1" strike="noStrike">
                <a:latin typeface="Times New Roman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wmf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wmf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0"/>
            <a:ext cx="2628720" cy="6857640"/>
          </a:xfrm>
          <a:prstGeom prst="rect">
            <a:avLst/>
          </a:prstGeom>
          <a:solidFill>
            <a:schemeClr val="accent2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" name="Grafik 6" descr="logo-nord-sued-cmyk(2).eps"/>
          <p:cNvPicPr/>
          <p:nvPr/>
        </p:nvPicPr>
        <p:blipFill>
          <a:blip r:embed="rId2"/>
          <a:stretch/>
        </p:blipFill>
        <p:spPr>
          <a:xfrm>
            <a:off x="461880" y="270000"/>
            <a:ext cx="1439640" cy="447480"/>
          </a:xfrm>
          <a:prstGeom prst="rect">
            <a:avLst/>
          </a:prstGeom>
          <a:ln>
            <a:noFill/>
          </a:ln>
        </p:spPr>
      </p:pic>
      <p:sp>
        <p:nvSpPr>
          <p:cNvPr id="2" name="PlaceHolder 2"/>
          <p:cNvSpPr>
            <a:spLocks noGrp="1"/>
          </p:cNvSpPr>
          <p:nvPr>
            <p:ph type="title"/>
          </p:nvPr>
        </p:nvSpPr>
        <p:spPr>
          <a:xfrm>
            <a:off x="2828880" y="365040"/>
            <a:ext cx="8524440" cy="132516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de-DE" sz="4400" spc="-1" strike="noStrike">
                <a:solidFill>
                  <a:srgbClr val="000000"/>
                </a:solidFill>
                <a:latin typeface="Calibri Light"/>
                <a:ea typeface="Arial"/>
              </a:rPr>
              <a:t>Mastertitelformat bearbeiten</a:t>
            </a:r>
            <a:endParaRPr b="0" lang="de-DE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2814480" y="1825560"/>
            <a:ext cx="8524440" cy="435096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2800" spc="-1" strike="noStrike">
                <a:solidFill>
                  <a:srgbClr val="000000"/>
                </a:solidFill>
                <a:latin typeface="Calibri"/>
                <a:ea typeface="Arial"/>
              </a:rPr>
              <a:t>Mastertextformat bearbeiten</a:t>
            </a:r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2400" spc="-1" strike="noStrike">
                <a:solidFill>
                  <a:srgbClr val="000000"/>
                </a:solidFill>
                <a:latin typeface="Calibri"/>
                <a:ea typeface="Arial"/>
              </a:rPr>
              <a:t>Zweite Ebene</a:t>
            </a:r>
            <a:endParaRPr b="0" lang="de-DE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  <a:ea typeface="Arial"/>
              </a:rPr>
              <a:t>Dritte 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  <a:ea typeface="Arial"/>
              </a:rPr>
              <a:t>Vierte 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  <a:ea typeface="Arial"/>
              </a:rPr>
              <a:t>Fünfte 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dt"/>
          </p:nvPr>
        </p:nvSpPr>
        <p:spPr>
          <a:xfrm>
            <a:off x="214200" y="6356520"/>
            <a:ext cx="22712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de-DE" sz="1200" spc="-1" strike="noStrike">
                <a:solidFill>
                  <a:srgbClr val="8b8b8b"/>
                </a:solidFill>
                <a:latin typeface="Calibri"/>
                <a:ea typeface="Arial"/>
              </a:rPr>
              <a:t>7. Januar 2023</a:t>
            </a:r>
            <a:endParaRPr b="0" lang="de-DE" sz="1200" spc="-1" strike="noStrike">
              <a:latin typeface="Times New Roman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fld id="{5B513506-9D6A-49EE-A93C-38CAE9A2B16C}" type="slidenum">
              <a:rPr b="0" lang="de-DE" sz="1800" spc="-1" strike="noStrike">
                <a:solidFill>
                  <a:srgbClr val="000000"/>
                </a:solidFill>
                <a:latin typeface="Calibri"/>
                <a:ea typeface="Arial"/>
              </a:rPr>
              <a:t>&lt;Foliennummer&gt;</a:t>
            </a:fld>
            <a:endParaRPr b="0" lang="de-DE" sz="1800" spc="-1" strike="noStrike">
              <a:latin typeface="Times New Roman"/>
            </a:endParaRPr>
          </a:p>
        </p:txBody>
      </p:sp>
      <p:sp>
        <p:nvSpPr>
          <p:cNvPr id="6" name="PlaceHolder 6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  <a:ea typeface="Arial"/>
              </a:rPr>
              <a:t>Annette Schnoor</a:t>
            </a:r>
            <a:endParaRPr b="0" lang="de-DE" sz="18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0" y="0"/>
            <a:ext cx="2628720" cy="6857640"/>
          </a:xfrm>
          <a:prstGeom prst="rect">
            <a:avLst/>
          </a:prstGeom>
          <a:solidFill>
            <a:schemeClr val="accent2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4" name="Grafik 6" descr="logo-nord-sued-cmyk(2).eps"/>
          <p:cNvPicPr/>
          <p:nvPr/>
        </p:nvPicPr>
        <p:blipFill>
          <a:blip r:embed="rId2"/>
          <a:stretch/>
        </p:blipFill>
        <p:spPr>
          <a:xfrm>
            <a:off x="461880" y="270000"/>
            <a:ext cx="1439640" cy="447480"/>
          </a:xfrm>
          <a:prstGeom prst="rect">
            <a:avLst/>
          </a:prstGeom>
          <a:ln>
            <a:noFill/>
          </a:ln>
        </p:spPr>
      </p:pic>
      <p:sp>
        <p:nvSpPr>
          <p:cNvPr id="45" name="PlaceHolder 2"/>
          <p:cNvSpPr>
            <a:spLocks noGrp="1"/>
          </p:cNvSpPr>
          <p:nvPr>
            <p:ph type="dt"/>
          </p:nvPr>
        </p:nvSpPr>
        <p:spPr>
          <a:xfrm>
            <a:off x="214200" y="6356520"/>
            <a:ext cx="22712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de-DE" sz="1200" spc="-1" strike="noStrike">
                <a:solidFill>
                  <a:srgbClr val="8b8b8b"/>
                </a:solidFill>
                <a:latin typeface="Calibri"/>
                <a:ea typeface="Arial"/>
              </a:rPr>
              <a:t>7. Januar 2023</a:t>
            </a:r>
            <a:endParaRPr b="0" lang="de-DE" sz="1200" spc="-1" strike="noStrike">
              <a:latin typeface="Times New Roman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Format des Titeltextes durch Klicken bearbeiten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800" spc="-1" strike="noStrike">
                <a:solidFill>
                  <a:srgbClr val="000000"/>
                </a:solidFill>
                <a:latin typeface="Calibri"/>
              </a:rPr>
              <a:t>Format des Gliederungstextes durch Klicken bearbeiten</a:t>
            </a:r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Zweite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Dritte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Vierte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fld id="{A43B5D21-C709-4FCE-8BDE-547A928EAA7D}" type="slidenum">
              <a:rPr b="0" lang="de-DE" sz="1800" spc="-1" strike="noStrike">
                <a:solidFill>
                  <a:srgbClr val="000000"/>
                </a:solidFill>
                <a:latin typeface="Calibri"/>
                <a:ea typeface="Arial"/>
              </a:rPr>
              <a:t>&lt;Foliennummer&gt;</a:t>
            </a:fld>
            <a:endParaRPr b="0" lang="de-DE" sz="1800" spc="-1" strike="noStrike">
              <a:latin typeface="Times New Roman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2572920" y="765720"/>
            <a:ext cx="9618840" cy="7617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de-DE" sz="2200" spc="-1" strike="noStrike">
                <a:solidFill>
                  <a:srgbClr val="000000"/>
                </a:solidFill>
                <a:latin typeface="Calibri"/>
                <a:ea typeface="Times New Roman"/>
              </a:rPr>
              <a:t>Ursache der Krise (</a:t>
            </a:r>
            <a:r>
              <a:rPr b="0" lang="de-DE" sz="2200" spc="-1" strike="noStrike">
                <a:solidFill>
                  <a:srgbClr val="000000"/>
                </a:solidFill>
                <a:latin typeface="Calibri"/>
                <a:ea typeface="Times New Roman"/>
              </a:rPr>
              <a:t>Nähe zur CDU, FDP</a:t>
            </a:r>
            <a:r>
              <a:rPr b="1" lang="de-DE" sz="2200" spc="-1" strike="noStrike">
                <a:solidFill>
                  <a:srgbClr val="000000"/>
                </a:solidFill>
                <a:latin typeface="Calibri"/>
                <a:ea typeface="Times New Roman"/>
              </a:rPr>
              <a:t>)</a:t>
            </a:r>
            <a:endParaRPr b="0" lang="de-DE" sz="2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ed7d31"/>
              </a:buClr>
              <a:buFont typeface="Wingdings" charset="2"/>
              <a:buChar char=""/>
              <a:tabLst>
                <a:tab algn="l" pos="0"/>
              </a:tabLst>
            </a:pPr>
            <a:r>
              <a:rPr b="0" lang="de-DE" sz="2200" spc="-1" strike="noStrike">
                <a:solidFill>
                  <a:srgbClr val="000000"/>
                </a:solidFill>
                <a:latin typeface="Calibri"/>
                <a:ea typeface="Times New Roman"/>
              </a:rPr>
              <a:t>ausufernde Staatstätigkeit, </a:t>
            </a:r>
            <a:endParaRPr b="0" lang="de-DE" sz="2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ed7d31"/>
              </a:buClr>
              <a:buFont typeface="Wingdings" charset="2"/>
              <a:buChar char=""/>
              <a:tabLst>
                <a:tab algn="l" pos="0"/>
              </a:tabLst>
            </a:pPr>
            <a:r>
              <a:rPr b="0" lang="de-DE" sz="2200" spc="-1" strike="noStrike">
                <a:solidFill>
                  <a:srgbClr val="000000"/>
                </a:solidFill>
                <a:latin typeface="Calibri"/>
                <a:ea typeface="Times New Roman"/>
              </a:rPr>
              <a:t>zu hohe Steuern und Sozialabgaben, insbesondere für Unternehmen und Reiche</a:t>
            </a:r>
            <a:endParaRPr b="0" lang="de-DE" sz="2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ed7d31"/>
              </a:buClr>
              <a:buFont typeface="Wingdings" charset="2"/>
              <a:buChar char=""/>
              <a:tabLst>
                <a:tab algn="l" pos="0"/>
              </a:tabLst>
            </a:pPr>
            <a:r>
              <a:rPr b="0" lang="de-DE" sz="2200" spc="-1" strike="noStrike">
                <a:solidFill>
                  <a:srgbClr val="000000"/>
                </a:solidFill>
                <a:latin typeface="Calibri"/>
                <a:ea typeface="Times New Roman"/>
              </a:rPr>
              <a:t>Übermaß an staatlicher Regulierung (verpackt als Kritik an Bürokratisierung)</a:t>
            </a:r>
            <a:endParaRPr b="0" lang="de-DE" sz="2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Aft>
                <a:spcPts val="601"/>
              </a:spcAft>
              <a:buClr>
                <a:srgbClr val="ed7d31"/>
              </a:buClr>
              <a:buFont typeface="Wingdings" charset="2"/>
              <a:buChar char=""/>
              <a:tabLst>
                <a:tab algn="l" pos="0"/>
              </a:tabLst>
            </a:pPr>
            <a:r>
              <a:rPr b="0" lang="de-DE" sz="2200" spc="-1" strike="noStrike">
                <a:solidFill>
                  <a:srgbClr val="000000"/>
                </a:solidFill>
                <a:latin typeface="Calibri"/>
                <a:ea typeface="Times New Roman"/>
              </a:rPr>
              <a:t>Plus „Werteverfall“: Leistungsbereitschaft, Familie, „Technologieoffenheit“</a:t>
            </a:r>
            <a:endParaRPr b="0" lang="de-DE" sz="2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de-DE" sz="2200" spc="-1" strike="noStrike">
                <a:solidFill>
                  <a:srgbClr val="000000"/>
                </a:solidFill>
                <a:latin typeface="Calibri"/>
                <a:ea typeface="Times New Roman"/>
              </a:rPr>
              <a:t>Scheinbarer Widerspruch </a:t>
            </a:r>
            <a:endParaRPr b="0" lang="de-DE" sz="2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ed7d31"/>
              </a:buClr>
              <a:buFont typeface="Wingdings" charset="2"/>
              <a:buChar char=""/>
              <a:tabLst>
                <a:tab algn="l" pos="0"/>
              </a:tabLst>
            </a:pPr>
            <a:r>
              <a:rPr b="0" lang="de-DE" sz="2200" spc="-1" strike="noStrike">
                <a:solidFill>
                  <a:srgbClr val="000000"/>
                </a:solidFill>
                <a:latin typeface="Calibri"/>
                <a:ea typeface="Times New Roman"/>
              </a:rPr>
              <a:t>wirtschafts-liberale Vorstellungen versus offen völkisch-nationalistische »Re-Migrations«-Phantasien</a:t>
            </a:r>
            <a:endParaRPr b="0" lang="de-DE" sz="2200" spc="-1" strike="noStrike">
              <a:solidFill>
                <a:srgbClr val="000000"/>
              </a:solidFill>
              <a:latin typeface="Calibri"/>
            </a:endParaRPr>
          </a:p>
          <a:p>
            <a:pPr marL="457200">
              <a:lnSpc>
                <a:spcPct val="100000"/>
              </a:lnSpc>
              <a:tabLst>
                <a:tab algn="l" pos="0"/>
              </a:tabLst>
            </a:pPr>
            <a:r>
              <a:rPr b="0" lang="de-DE" sz="2200" spc="-1" strike="noStrike">
                <a:solidFill>
                  <a:srgbClr val="000000"/>
                </a:solidFill>
                <a:latin typeface="Calibri"/>
                <a:ea typeface="Times New Roman"/>
              </a:rPr>
              <a:t>Aber </a:t>
            </a:r>
            <a:endParaRPr b="0" lang="de-DE" sz="2200" spc="-1" strike="noStrike">
              <a:solidFill>
                <a:srgbClr val="000000"/>
              </a:solidFill>
              <a:latin typeface="Calibri"/>
            </a:endParaRPr>
          </a:p>
          <a:p>
            <a:pPr lvl="1" marL="800280" indent="-342720">
              <a:lnSpc>
                <a:spcPct val="100000"/>
              </a:lnSpc>
              <a:buClr>
                <a:srgbClr val="ed7d31"/>
              </a:buClr>
              <a:buFont typeface="Wingdings" charset="2"/>
              <a:buChar char=""/>
              <a:tabLst>
                <a:tab algn="l" pos="0"/>
              </a:tabLst>
            </a:pPr>
            <a:r>
              <a:rPr b="0" lang="de-DE" sz="2200" spc="-1" strike="noStrike">
                <a:solidFill>
                  <a:srgbClr val="000000"/>
                </a:solidFill>
                <a:latin typeface="Calibri"/>
                <a:ea typeface="Times New Roman"/>
              </a:rPr>
              <a:t>Neoliberalismus durchaus auch autoritäre Seite (Sicherung des Eigentums)</a:t>
            </a:r>
            <a:endParaRPr b="0" lang="de-DE" sz="2200" spc="-1" strike="noStrike">
              <a:solidFill>
                <a:srgbClr val="000000"/>
              </a:solidFill>
              <a:latin typeface="Calibri"/>
            </a:endParaRPr>
          </a:p>
          <a:p>
            <a:pPr lvl="1" marL="800280" indent="-342720">
              <a:lnSpc>
                <a:spcPct val="100000"/>
              </a:lnSpc>
              <a:spcAft>
                <a:spcPts val="601"/>
              </a:spcAft>
              <a:buClr>
                <a:srgbClr val="ed7d31"/>
              </a:buClr>
              <a:buFont typeface="Wingdings" charset="2"/>
              <a:buChar char=""/>
              <a:tabLst>
                <a:tab algn="l" pos="0"/>
              </a:tabLst>
            </a:pPr>
            <a:r>
              <a:rPr b="0" lang="de-DE" sz="2200" spc="-1" strike="noStrike">
                <a:solidFill>
                  <a:srgbClr val="000000"/>
                </a:solidFill>
                <a:latin typeface="Calibri"/>
                <a:ea typeface="Calibri"/>
              </a:rPr>
              <a:t>Anknüpfungspunkte zu Rassismus und Nationalismus (Hajek Interview)</a:t>
            </a:r>
            <a:endParaRPr b="0" lang="de-DE" sz="2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de-DE" sz="2200" spc="-1" strike="noStrike">
                <a:solidFill>
                  <a:srgbClr val="000000"/>
                </a:solidFill>
                <a:latin typeface="Calibri"/>
                <a:ea typeface="Times New Roman"/>
              </a:rPr>
              <a:t>Maßnahmen:</a:t>
            </a:r>
            <a:endParaRPr b="0" lang="de-DE" sz="2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ed7d31"/>
              </a:buClr>
              <a:buFont typeface="Wingdings" charset="2"/>
              <a:buChar char=""/>
              <a:tabLst>
                <a:tab algn="l" pos="0"/>
              </a:tabLst>
            </a:pPr>
            <a:r>
              <a:rPr b="0" lang="de-DE" sz="2200" spc="-1" strike="noStrike">
                <a:solidFill>
                  <a:srgbClr val="000000"/>
                </a:solidFill>
                <a:latin typeface="Calibri"/>
                <a:ea typeface="Times New Roman"/>
              </a:rPr>
              <a:t>eine Staatsschrumpfung im Stile von Musk und Trump</a:t>
            </a:r>
            <a:endParaRPr b="0" lang="de-DE" sz="2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ed7d31"/>
              </a:buClr>
              <a:buFont typeface="Wingdings" charset="2"/>
              <a:buChar char=""/>
              <a:tabLst>
                <a:tab algn="l" pos="0"/>
              </a:tabLst>
            </a:pPr>
            <a:r>
              <a:rPr b="0" lang="de-DE" sz="2200" spc="-1" strike="noStrike">
                <a:solidFill>
                  <a:srgbClr val="000000"/>
                </a:solidFill>
                <a:latin typeface="Calibri"/>
                <a:ea typeface="Times New Roman"/>
              </a:rPr>
              <a:t>massive Umverteilung nach oben (mehr als FDP),</a:t>
            </a:r>
            <a:endParaRPr b="0" lang="de-DE" sz="2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ed7d31"/>
              </a:buClr>
              <a:buFont typeface="Wingdings" charset="2"/>
              <a:buChar char=""/>
              <a:tabLst>
                <a:tab algn="l" pos="0"/>
              </a:tabLst>
            </a:pPr>
            <a:r>
              <a:rPr b="0" lang="de-DE" sz="2200" spc="-1" strike="noStrike">
                <a:solidFill>
                  <a:srgbClr val="000000"/>
                </a:solidFill>
                <a:latin typeface="Calibri"/>
                <a:ea typeface="Times New Roman"/>
              </a:rPr>
              <a:t>Kürzungen im Sozialbereich aber: „Partei der kleinen Leute“</a:t>
            </a:r>
            <a:endParaRPr b="0" lang="de-DE" sz="2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ed7d31"/>
              </a:buClr>
              <a:buFont typeface="Wingdings" charset="2"/>
              <a:buChar char=""/>
              <a:tabLst>
                <a:tab algn="l" pos="0"/>
              </a:tabLst>
            </a:pPr>
            <a:r>
              <a:rPr b="0" lang="de-DE" sz="2200" spc="-1" strike="noStrike">
                <a:solidFill>
                  <a:srgbClr val="000000"/>
                </a:solidFill>
                <a:latin typeface="Calibri"/>
                <a:ea typeface="Times New Roman"/>
              </a:rPr>
              <a:t>Streichen: Maßnahmen der Klimapolitik, Beiträge für EU und Entwicklungs-politik, Förderung von Initiativen usw, </a:t>
            </a:r>
            <a:endParaRPr b="0" lang="de-DE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CustomShape 3"/>
          <p:cNvSpPr/>
          <p:nvPr/>
        </p:nvSpPr>
        <p:spPr>
          <a:xfrm>
            <a:off x="2187360" y="136440"/>
            <a:ext cx="10255320" cy="1064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de-DE" sz="3200" spc="-1" strike="noStrike">
                <a:solidFill>
                  <a:srgbClr val="ff0000"/>
                </a:solidFill>
                <a:latin typeface="Calibri"/>
                <a:ea typeface="Times New Roman"/>
              </a:rPr>
              <a:t>AfD-Wahl-Programm 2025: Wirtschafts- &amp; Sozialpolitik</a:t>
            </a:r>
            <a:endParaRPr b="0" lang="de-DE" sz="3200" spc="-1" strike="noStrike">
              <a:latin typeface="Arial"/>
            </a:endParaRPr>
          </a:p>
        </p:txBody>
      </p:sp>
      <p:sp>
        <p:nvSpPr>
          <p:cNvPr id="93" name="CustomShape 4"/>
          <p:cNvSpPr/>
          <p:nvPr/>
        </p:nvSpPr>
        <p:spPr>
          <a:xfrm>
            <a:off x="156960" y="2523240"/>
            <a:ext cx="2599920" cy="2558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de-DE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AfD-Wahl-Programm 2025</a:t>
            </a:r>
            <a:endParaRPr b="0" lang="de-DE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DE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de-DE" sz="1800" spc="-1" strike="noStrike">
                <a:solidFill>
                  <a:srgbClr val="000000"/>
                </a:solidFill>
                <a:latin typeface="Calibri"/>
                <a:ea typeface="Arial"/>
              </a:rPr>
              <a:t>Vernetzung der radikalen Rechten:</a:t>
            </a:r>
            <a:endParaRPr b="0" lang="de-DE" sz="1800" spc="-1" strike="noStrike">
              <a:latin typeface="Arial"/>
            </a:endParaRPr>
          </a:p>
          <a:p>
            <a:pPr marL="179280">
              <a:lnSpc>
                <a:spcPct val="100000"/>
              </a:lnSpc>
            </a:pPr>
            <a:r>
              <a:rPr b="1" lang="de-DE" sz="1800" spc="-1" strike="noStrike">
                <a:solidFill>
                  <a:srgbClr val="000000"/>
                </a:solidFill>
                <a:latin typeface="Calibri"/>
                <a:ea typeface="Arial"/>
              </a:rPr>
              <a:t>Heritage Foundation</a:t>
            </a:r>
            <a:endParaRPr b="0" lang="de-DE" sz="1800" spc="-1" strike="noStrike">
              <a:latin typeface="Arial"/>
            </a:endParaRPr>
          </a:p>
          <a:p>
            <a:pPr marL="179280">
              <a:lnSpc>
                <a:spcPct val="100000"/>
              </a:lnSpc>
            </a:pPr>
            <a:r>
              <a:rPr b="1" lang="de-DE" sz="1800" spc="-1" strike="noStrike">
                <a:solidFill>
                  <a:srgbClr val="000000"/>
                </a:solidFill>
                <a:latin typeface="Calibri"/>
                <a:ea typeface="Arial"/>
              </a:rPr>
              <a:t>The Republic</a:t>
            </a:r>
            <a:endParaRPr b="0" lang="de-DE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2720520" y="0"/>
            <a:ext cx="9162000" cy="8060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1" lang="de-DE" sz="3200" spc="-1" strike="noStrike">
                <a:solidFill>
                  <a:srgbClr val="ff0000"/>
                </a:solidFill>
                <a:latin typeface="Calibri"/>
                <a:ea typeface="Arial"/>
              </a:rPr>
              <a:t>Heritage Foundation</a:t>
            </a:r>
            <a:endParaRPr b="0" lang="de-DE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TextShape 2"/>
          <p:cNvSpPr txBox="1"/>
          <p:nvPr/>
        </p:nvSpPr>
        <p:spPr>
          <a:xfrm>
            <a:off x="2736000" y="622080"/>
            <a:ext cx="9556200" cy="45964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28600" indent="-228240">
              <a:lnSpc>
                <a:spcPct val="100000"/>
              </a:lnSpc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b="0" lang="de-DE" sz="2200" spc="-1" strike="noStrike">
                <a:solidFill>
                  <a:srgbClr val="000000"/>
                </a:solidFill>
                <a:latin typeface="Calibri"/>
                <a:ea typeface="Times New Roman"/>
              </a:rPr>
              <a:t>Rechter </a:t>
            </a:r>
            <a:r>
              <a:rPr b="1" lang="de-DE" sz="2200" spc="-1" strike="noStrike">
                <a:solidFill>
                  <a:srgbClr val="000000"/>
                </a:solidFill>
                <a:latin typeface="Calibri"/>
                <a:ea typeface="Times New Roman"/>
              </a:rPr>
              <a:t>Think Tank </a:t>
            </a:r>
            <a:r>
              <a:rPr b="0" lang="de-DE" sz="2200" spc="-1" strike="noStrike">
                <a:solidFill>
                  <a:srgbClr val="000000"/>
                </a:solidFill>
                <a:latin typeface="Calibri"/>
                <a:ea typeface="Times New Roman"/>
              </a:rPr>
              <a:t>mit großem Einfluss auf die US-Politik, z.B. </a:t>
            </a:r>
            <a:r>
              <a:rPr b="0" lang="de-DE" sz="2200" spc="-1" strike="noStrike">
                <a:solidFill>
                  <a:srgbClr val="000000"/>
                </a:solidFill>
                <a:latin typeface="Calibri"/>
                <a:ea typeface="Arial"/>
              </a:rPr>
              <a:t>Architekt von „Reagonomics“, „Reich des Bösen“, Irakkrieg</a:t>
            </a:r>
            <a:endParaRPr b="0" lang="de-DE" sz="2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100000"/>
              </a:lnSpc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b="1" lang="de-DE" sz="2200" spc="-1" strike="noStrike">
                <a:solidFill>
                  <a:srgbClr val="000000"/>
                </a:solidFill>
                <a:latin typeface="Calibri"/>
                <a:ea typeface="Arial"/>
              </a:rPr>
              <a:t>Projekt 2025</a:t>
            </a:r>
            <a:r>
              <a:rPr b="0" lang="de-DE" sz="2200" spc="-1" strike="noStrike">
                <a:solidFill>
                  <a:srgbClr val="000000"/>
                </a:solidFill>
                <a:latin typeface="Calibri"/>
                <a:ea typeface="Arial"/>
              </a:rPr>
              <a:t>) = Plan für Trump Regierung</a:t>
            </a:r>
            <a:endParaRPr b="0" lang="de-DE" sz="2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de-DE" sz="2200" spc="-1" strike="noStrike">
                <a:solidFill>
                  <a:srgbClr val="000000"/>
                </a:solidFill>
                <a:latin typeface="Calibri"/>
                <a:ea typeface="Arial"/>
              </a:rPr>
              <a:t>gestartet 2022, </a:t>
            </a:r>
            <a:r>
              <a:rPr b="0" lang="de-DE" sz="2200" spc="-1" strike="noStrike">
                <a:solidFill>
                  <a:srgbClr val="000000"/>
                </a:solidFill>
                <a:latin typeface="Calibri"/>
                <a:ea typeface="Times New Roman"/>
              </a:rPr>
              <a:t>zusammen mit rechten Gruppierungen und mehr als 350 Autoren aus der rechten Szene</a:t>
            </a:r>
            <a:endParaRPr b="0" lang="de-DE" sz="2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de-DE" sz="2200" spc="-1" strike="noStrike">
                <a:solidFill>
                  <a:srgbClr val="000000"/>
                </a:solidFill>
                <a:latin typeface="Calibri"/>
                <a:ea typeface="Calibri"/>
              </a:rPr>
              <a:t>schnelle Übernahme der gesamten US-Exekutive </a:t>
            </a:r>
            <a:endParaRPr b="0" lang="de-DE" sz="2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de-DE" sz="2200" spc="-1" strike="noStrike">
                <a:solidFill>
                  <a:srgbClr val="000000"/>
                </a:solidFill>
                <a:latin typeface="Calibri"/>
                <a:ea typeface="Arial"/>
              </a:rPr>
              <a:t>Energiewende verhindern, Öl u. Gas fördern, </a:t>
            </a:r>
            <a:endParaRPr b="0" lang="de-DE" sz="2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de-DE" sz="2200" spc="-1" strike="noStrike">
                <a:solidFill>
                  <a:srgbClr val="000000"/>
                </a:solidFill>
                <a:latin typeface="Calibri"/>
                <a:ea typeface="Arial"/>
              </a:rPr>
              <a:t>Illoyale Regierungsbeamte ersetzen (50 000)</a:t>
            </a:r>
            <a:endParaRPr b="0" lang="de-DE" sz="2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de-DE" sz="2200" spc="-1" strike="noStrike">
                <a:solidFill>
                  <a:srgbClr val="000000"/>
                </a:solidFill>
                <a:latin typeface="Calibri"/>
                <a:ea typeface="Times New Roman"/>
              </a:rPr>
              <a:t>Eingriffe in das </a:t>
            </a:r>
            <a:r>
              <a:rPr b="0" lang="de-DE" sz="2200" spc="-1" strike="noStrike">
                <a:solidFill>
                  <a:srgbClr val="000000"/>
                </a:solidFill>
                <a:latin typeface="Calibri"/>
                <a:ea typeface="Times New Roman"/>
              </a:rPr>
              <a:t>Justizministerium</a:t>
            </a:r>
            <a:r>
              <a:rPr b="0" lang="de-DE" sz="2200" spc="-1" strike="noStrike">
                <a:solidFill>
                  <a:srgbClr val="000000"/>
                </a:solidFill>
                <a:latin typeface="Calibri"/>
                <a:ea typeface="Times New Roman"/>
              </a:rPr>
              <a:t>, die </a:t>
            </a:r>
            <a:r>
              <a:rPr b="0" lang="de-DE" sz="2200" spc="-1" strike="noStrike">
                <a:solidFill>
                  <a:srgbClr val="000000"/>
                </a:solidFill>
                <a:latin typeface="Calibri"/>
                <a:ea typeface="Times New Roman"/>
              </a:rPr>
              <a:t>NATO</a:t>
            </a:r>
            <a:r>
              <a:rPr b="0" lang="de-DE" sz="2200" spc="-1" strike="noStrike">
                <a:solidFill>
                  <a:srgbClr val="000000"/>
                </a:solidFill>
                <a:latin typeface="Calibri"/>
                <a:ea typeface="Times New Roman"/>
              </a:rPr>
              <a:t> und etliche Handelsabkommen </a:t>
            </a:r>
            <a:r>
              <a:rPr b="0" lang="de-DE" sz="2200" spc="-1" strike="noStrike">
                <a:solidFill>
                  <a:srgbClr val="000000"/>
                </a:solidFill>
                <a:latin typeface="Calibri"/>
                <a:ea typeface="Arial"/>
              </a:rPr>
              <a:t> </a:t>
            </a:r>
            <a:endParaRPr b="0" lang="de-DE" sz="2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de-DE" sz="2200" spc="-1" strike="noStrike">
                <a:solidFill>
                  <a:srgbClr val="000000"/>
                </a:solidFill>
                <a:latin typeface="Calibri"/>
                <a:ea typeface="Arial"/>
              </a:rPr>
              <a:t>EU auf </a:t>
            </a:r>
            <a:r>
              <a:rPr b="0" lang="de-DE" sz="2200" spc="-1" strike="noStrike">
                <a:solidFill>
                  <a:srgbClr val="000000"/>
                </a:solidFill>
                <a:latin typeface="Calibri"/>
                <a:ea typeface="Times New Roman"/>
              </a:rPr>
              <a:t>ihren Status von 1957 schrumpfen</a:t>
            </a:r>
            <a:endParaRPr b="0" lang="de-DE" sz="2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de-DE" sz="2200" spc="-1" strike="noStrike">
                <a:solidFill>
                  <a:srgbClr val="000000"/>
                </a:solidFill>
                <a:latin typeface="Calibri"/>
                <a:ea typeface="Times New Roman"/>
              </a:rPr>
              <a:t>Entwurf konkreter Dienstanweisungen zur Umsetzung, die bereits am ersten Tag einer Trump-Präsidentschaft unterzeichnet werden könnten</a:t>
            </a:r>
            <a:endParaRPr b="0" lang="de-DE" sz="2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100000"/>
              </a:lnSpc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b="0" i="1" lang="de-DE" sz="2200" spc="-1" strike="noStrike">
                <a:solidFill>
                  <a:srgbClr val="000000"/>
                </a:solidFill>
                <a:latin typeface="Calibri"/>
                <a:ea typeface="Times New Roman"/>
              </a:rPr>
              <a:t>Project 2025</a:t>
            </a:r>
            <a:r>
              <a:rPr b="0" lang="de-DE" sz="2200" spc="-1" strike="noStrike">
                <a:solidFill>
                  <a:srgbClr val="000000"/>
                </a:solidFill>
                <a:latin typeface="Calibri"/>
                <a:ea typeface="Times New Roman"/>
              </a:rPr>
              <a:t> verfügt über Finanzmittel von rund 22 Mio. Dollar.</a:t>
            </a:r>
            <a:endParaRPr b="0" lang="de-DE" sz="2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601"/>
              </a:spcAft>
              <a:tabLst>
                <a:tab algn="l" pos="0"/>
              </a:tabLst>
            </a:pPr>
            <a:r>
              <a:rPr b="1" lang="de-DE" sz="2200" spc="-1" strike="noStrike">
                <a:solidFill>
                  <a:srgbClr val="000000"/>
                </a:solidFill>
                <a:latin typeface="Calibri"/>
                <a:ea typeface="Times New Roman"/>
              </a:rPr>
              <a:t>Vernetzung:</a:t>
            </a:r>
            <a:endParaRPr b="0" lang="de-DE" sz="2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100000"/>
              </a:lnSpc>
              <a:spcAft>
                <a:spcPts val="601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de-DE" sz="2200" spc="-1" strike="noStrike">
                <a:solidFill>
                  <a:srgbClr val="000000"/>
                </a:solidFill>
                <a:latin typeface="Calibri"/>
                <a:ea typeface="Times New Roman"/>
              </a:rPr>
              <a:t>eng verbunden mit einer ungarischen Denkfabrik </a:t>
            </a:r>
            <a:endParaRPr b="0" lang="de-DE" sz="2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100000"/>
              </a:lnSpc>
              <a:spcAft>
                <a:spcPts val="601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de-DE" sz="2200" spc="-1" strike="noStrike">
                <a:solidFill>
                  <a:srgbClr val="000000"/>
                </a:solidFill>
                <a:latin typeface="Calibri"/>
                <a:ea typeface="Times New Roman"/>
              </a:rPr>
              <a:t>auf der Suche nach weiteren Verbündeten in Europa</a:t>
            </a:r>
            <a:endParaRPr b="0" lang="de-DE" sz="2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100000"/>
              </a:lnSpc>
              <a:spcAft>
                <a:spcPts val="601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de-DE" sz="2200" spc="-1" strike="noStrike">
                <a:solidFill>
                  <a:srgbClr val="000000"/>
                </a:solidFill>
                <a:latin typeface="Calibri"/>
                <a:ea typeface="Times New Roman"/>
              </a:rPr>
              <a:t>Treffen mit rechten CDUlern (Correktiv)</a:t>
            </a:r>
            <a:endParaRPr b="0" lang="de-DE" sz="2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601"/>
              </a:spcAft>
              <a:tabLst>
                <a:tab algn="l" pos="0"/>
              </a:tabLst>
            </a:pPr>
            <a:endParaRPr b="0" lang="de-DE" sz="2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601"/>
              </a:spcAft>
              <a:tabLst>
                <a:tab algn="l" pos="0"/>
              </a:tabLst>
            </a:pPr>
            <a:endParaRPr b="0" lang="de-DE" sz="2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300"/>
              </a:spcAft>
              <a:tabLst>
                <a:tab algn="l" pos="0"/>
              </a:tabLst>
            </a:pPr>
            <a:br/>
            <a:endParaRPr b="0" lang="de-DE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CustomShape 3"/>
          <p:cNvSpPr/>
          <p:nvPr/>
        </p:nvSpPr>
        <p:spPr>
          <a:xfrm>
            <a:off x="119880" y="2674800"/>
            <a:ext cx="2599920" cy="2284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de-DE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AfD-Wahl-Programm 2025</a:t>
            </a:r>
            <a:endParaRPr b="0" lang="de-DE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DE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de-DE" sz="1800" spc="-1" strike="noStrike">
                <a:solidFill>
                  <a:srgbClr val="000000"/>
                </a:solidFill>
                <a:latin typeface="Calibri"/>
                <a:ea typeface="Arial"/>
              </a:rPr>
              <a:t>Vernetzung der radiklen Rechten:</a:t>
            </a:r>
            <a:endParaRPr b="0" lang="de-DE" sz="1800" spc="-1" strike="noStrike">
              <a:latin typeface="Arial"/>
            </a:endParaRPr>
          </a:p>
          <a:p>
            <a:pPr marL="179280">
              <a:lnSpc>
                <a:spcPct val="100000"/>
              </a:lnSpc>
            </a:pPr>
            <a:r>
              <a:rPr b="1" lang="de-DE" sz="1800" spc="-1" strike="noStrike">
                <a:solidFill>
                  <a:srgbClr val="000000"/>
                </a:solidFill>
                <a:latin typeface="Calibri"/>
                <a:ea typeface="Arial"/>
              </a:rPr>
              <a:t>Heritage Foundation</a:t>
            </a:r>
            <a:endParaRPr b="0" lang="de-DE" sz="1800" spc="-1" strike="noStrike">
              <a:latin typeface="Arial"/>
            </a:endParaRPr>
          </a:p>
          <a:p>
            <a:pPr marL="179280">
              <a:lnSpc>
                <a:spcPct val="100000"/>
              </a:lnSpc>
            </a:pPr>
            <a:r>
              <a:rPr b="1" lang="de-DE" sz="1800" spc="-1" strike="noStrike">
                <a:solidFill>
                  <a:srgbClr val="000000"/>
                </a:solidFill>
                <a:latin typeface="Calibri"/>
                <a:ea typeface="Arial"/>
              </a:rPr>
              <a:t>The Republic</a:t>
            </a:r>
            <a:endParaRPr b="0" lang="de-DE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rafik 5" descr=""/>
          <p:cNvPicPr/>
          <p:nvPr/>
        </p:nvPicPr>
        <p:blipFill>
          <a:blip r:embed="rId1"/>
          <a:stretch/>
        </p:blipFill>
        <p:spPr>
          <a:xfrm>
            <a:off x="2720520" y="1189080"/>
            <a:ext cx="8707320" cy="4753800"/>
          </a:xfrm>
          <a:prstGeom prst="rect">
            <a:avLst/>
          </a:prstGeom>
          <a:ln>
            <a:noFill/>
          </a:ln>
        </p:spPr>
      </p:pic>
      <p:sp>
        <p:nvSpPr>
          <p:cNvPr id="98" name="CustomShape 1"/>
          <p:cNvSpPr/>
          <p:nvPr/>
        </p:nvSpPr>
        <p:spPr>
          <a:xfrm>
            <a:off x="2720520" y="-2520"/>
            <a:ext cx="9162000" cy="806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20000"/>
              </a:lnSpc>
            </a:pPr>
            <a:r>
              <a:rPr b="1" lang="de-DE" sz="3200" spc="-1" strike="noStrike">
                <a:solidFill>
                  <a:srgbClr val="000000"/>
                </a:solidFill>
                <a:latin typeface="Calibri"/>
                <a:ea typeface="Arial"/>
              </a:rPr>
              <a:t>Treffen der „Heritage Foundation“ mit CDU Politikern - organisiert von „The Republic“</a:t>
            </a:r>
            <a:endParaRPr b="0" lang="de-DE" sz="3200" spc="-1" strike="noStrike">
              <a:latin typeface="Arial"/>
            </a:endParaRPr>
          </a:p>
        </p:txBody>
      </p:sp>
      <p:sp>
        <p:nvSpPr>
          <p:cNvPr id="99" name="CustomShape 2"/>
          <p:cNvSpPr/>
          <p:nvPr/>
        </p:nvSpPr>
        <p:spPr>
          <a:xfrm>
            <a:off x="119880" y="2674800"/>
            <a:ext cx="2599920" cy="2284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de-DE" sz="1800" spc="-1" strike="noStrike">
                <a:solidFill>
                  <a:srgbClr val="000000"/>
                </a:solidFill>
                <a:latin typeface="Calibri"/>
                <a:ea typeface="Times New Roman"/>
              </a:rPr>
              <a:t>AfD-Wahl-Programm 2025</a:t>
            </a:r>
            <a:endParaRPr b="0" lang="de-DE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DE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de-DE" sz="1800" spc="-1" strike="noStrike">
                <a:solidFill>
                  <a:srgbClr val="000000"/>
                </a:solidFill>
                <a:latin typeface="Calibri"/>
                <a:ea typeface="Arial"/>
              </a:rPr>
              <a:t>Vernetzung der radiklen Rechten:</a:t>
            </a:r>
            <a:endParaRPr b="0" lang="de-DE" sz="1800" spc="-1" strike="noStrike">
              <a:latin typeface="Arial"/>
            </a:endParaRPr>
          </a:p>
          <a:p>
            <a:pPr marL="179280">
              <a:lnSpc>
                <a:spcPct val="100000"/>
              </a:lnSpc>
            </a:pPr>
            <a:r>
              <a:rPr b="1" lang="de-DE" sz="1800" spc="-1" strike="noStrike">
                <a:solidFill>
                  <a:srgbClr val="000000"/>
                </a:solidFill>
                <a:latin typeface="Calibri"/>
                <a:ea typeface="Arial"/>
              </a:rPr>
              <a:t>Heritage Foundation</a:t>
            </a:r>
            <a:endParaRPr b="0" lang="de-DE" sz="1800" spc="-1" strike="noStrike">
              <a:latin typeface="Arial"/>
            </a:endParaRPr>
          </a:p>
          <a:p>
            <a:pPr marL="179280">
              <a:lnSpc>
                <a:spcPct val="100000"/>
              </a:lnSpc>
            </a:pPr>
            <a:r>
              <a:rPr b="1" lang="de-DE" sz="1800" spc="-1" strike="noStrike">
                <a:solidFill>
                  <a:srgbClr val="000000"/>
                </a:solidFill>
                <a:latin typeface="Calibri"/>
                <a:ea typeface="Arial"/>
              </a:rPr>
              <a:t>The Republic</a:t>
            </a:r>
            <a:endParaRPr b="0" lang="de-DE" sz="1800" spc="-1" strike="noStrike">
              <a:latin typeface="Arial"/>
            </a:endParaRPr>
          </a:p>
        </p:txBody>
      </p:sp>
      <p:sp>
        <p:nvSpPr>
          <p:cNvPr id="100" name="CustomShape 3"/>
          <p:cNvSpPr/>
          <p:nvPr/>
        </p:nvSpPr>
        <p:spPr>
          <a:xfrm>
            <a:off x="2822760" y="5650560"/>
            <a:ext cx="8875440" cy="821880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de-DE" sz="2400" spc="-1" strike="noStrike">
                <a:solidFill>
                  <a:srgbClr val="000000"/>
                </a:solidFill>
                <a:latin typeface="Calibri"/>
                <a:ea typeface="Arial"/>
              </a:rPr>
              <a:t>Wie seht Ihr die Entwicklung?</a:t>
            </a: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DE" sz="2400" spc="-1" strike="noStrike">
                <a:solidFill>
                  <a:srgbClr val="000000"/>
                </a:solidFill>
                <a:latin typeface="Calibri"/>
                <a:ea typeface="Arial"/>
              </a:rPr>
              <a:t>Was sind eurer Meinung nach die Aufgaben von Attac?</a:t>
            </a:r>
            <a:endParaRPr b="0" lang="de-DE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attac vorlage</Template>
  <TotalTime>1</TotalTime>
  <Application>LibreOffice/6.4.7.2$Linux_X86_64 LibreOffice_project/40$Build-2</Application>
  <Words>370</Words>
  <Paragraphs>55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2025-04-04T09:55:47Z</dcterms:created>
  <dc:creator>Annette Schnoor</dc:creator>
  <dc:description/>
  <dc:language>de-DE</dc:language>
  <cp:lastModifiedBy/>
  <dcterms:modified xsi:type="dcterms:W3CDTF">2025-05-19T15:37:41Z</dcterms:modified>
  <cp:revision>16</cp:revision>
  <dc:subject/>
  <dc:title>PowerPoint-Präsentation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DocSecurity">
    <vt:i4>0</vt:i4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1</vt:i4>
  </property>
  <property fmtid="{D5CDD505-2E9C-101B-9397-08002B2CF9AE}" pid="9" name="PresentationFormat">
    <vt:lpwstr>Breitbild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3</vt:i4>
  </property>
</Properties>
</file>