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3" r:id="rId6"/>
    <p:sldId id="262" r:id="rId7"/>
    <p:sldId id="260" r:id="rId8"/>
    <p:sldId id="264" r:id="rId9"/>
    <p:sldId id="265" r:id="rId10"/>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63" d="100"/>
          <a:sy n="63" d="100"/>
        </p:scale>
        <p:origin x="7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346A3F-BDA4-4494-AA54-5A428899C64D}"/>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BB09A0AC-2F1F-4DC5-A091-76E18FEE1C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DA2FDE73-2806-4CC4-947F-E8C011741C50}"/>
              </a:ext>
            </a:extLst>
          </p:cNvPr>
          <p:cNvSpPr>
            <a:spLocks noGrp="1"/>
          </p:cNvSpPr>
          <p:nvPr>
            <p:ph type="dt" sz="half" idx="10"/>
          </p:nvPr>
        </p:nvSpPr>
        <p:spPr/>
        <p:txBody>
          <a:bodyPr/>
          <a:lstStyle/>
          <a:p>
            <a:fld id="{0F30AD2D-E5AA-48E9-9386-2E72B57C6BFD}" type="datetimeFigureOut">
              <a:rPr lang="de-DE" smtClean="0"/>
              <a:t>17.03.2022</a:t>
            </a:fld>
            <a:endParaRPr lang="de-DE"/>
          </a:p>
        </p:txBody>
      </p:sp>
      <p:sp>
        <p:nvSpPr>
          <p:cNvPr id="5" name="Fußzeilenplatzhalter 4">
            <a:extLst>
              <a:ext uri="{FF2B5EF4-FFF2-40B4-BE49-F238E27FC236}">
                <a16:creationId xmlns:a16="http://schemas.microsoft.com/office/drawing/2014/main" id="{EAD174D3-A726-48DE-99AF-38C2919A424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4A2B21F-446E-4EA5-A108-D21BC203163A}"/>
              </a:ext>
            </a:extLst>
          </p:cNvPr>
          <p:cNvSpPr>
            <a:spLocks noGrp="1"/>
          </p:cNvSpPr>
          <p:nvPr>
            <p:ph type="sldNum" sz="quarter" idx="12"/>
          </p:nvPr>
        </p:nvSpPr>
        <p:spPr/>
        <p:txBody>
          <a:bodyPr/>
          <a:lstStyle/>
          <a:p>
            <a:fld id="{954BA9CC-93D3-4DF2-A957-4F3C426309E9}" type="slidenum">
              <a:rPr lang="de-DE" smtClean="0"/>
              <a:t>‹Nr.›</a:t>
            </a:fld>
            <a:endParaRPr lang="de-DE"/>
          </a:p>
        </p:txBody>
      </p:sp>
    </p:spTree>
    <p:extLst>
      <p:ext uri="{BB962C8B-B14F-4D97-AF65-F5344CB8AC3E}">
        <p14:creationId xmlns:p14="http://schemas.microsoft.com/office/powerpoint/2010/main" val="4197261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6D928B-4580-4598-B715-4E39B0E29FDF}"/>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72960EB-3E94-4326-A526-27F36768789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AF273C5-18F3-4635-A176-6F5226A15F3D}"/>
              </a:ext>
            </a:extLst>
          </p:cNvPr>
          <p:cNvSpPr>
            <a:spLocks noGrp="1"/>
          </p:cNvSpPr>
          <p:nvPr>
            <p:ph type="dt" sz="half" idx="10"/>
          </p:nvPr>
        </p:nvSpPr>
        <p:spPr/>
        <p:txBody>
          <a:bodyPr/>
          <a:lstStyle/>
          <a:p>
            <a:fld id="{0F30AD2D-E5AA-48E9-9386-2E72B57C6BFD}" type="datetimeFigureOut">
              <a:rPr lang="de-DE" smtClean="0"/>
              <a:t>17.03.2022</a:t>
            </a:fld>
            <a:endParaRPr lang="de-DE"/>
          </a:p>
        </p:txBody>
      </p:sp>
      <p:sp>
        <p:nvSpPr>
          <p:cNvPr id="5" name="Fußzeilenplatzhalter 4">
            <a:extLst>
              <a:ext uri="{FF2B5EF4-FFF2-40B4-BE49-F238E27FC236}">
                <a16:creationId xmlns:a16="http://schemas.microsoft.com/office/drawing/2014/main" id="{46E1117F-F068-4040-B163-CE4D96E5D4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02105D1-B929-47A4-976F-353A201F8F5F}"/>
              </a:ext>
            </a:extLst>
          </p:cNvPr>
          <p:cNvSpPr>
            <a:spLocks noGrp="1"/>
          </p:cNvSpPr>
          <p:nvPr>
            <p:ph type="sldNum" sz="quarter" idx="12"/>
          </p:nvPr>
        </p:nvSpPr>
        <p:spPr/>
        <p:txBody>
          <a:bodyPr/>
          <a:lstStyle/>
          <a:p>
            <a:fld id="{954BA9CC-93D3-4DF2-A957-4F3C426309E9}" type="slidenum">
              <a:rPr lang="de-DE" smtClean="0"/>
              <a:t>‹Nr.›</a:t>
            </a:fld>
            <a:endParaRPr lang="de-DE"/>
          </a:p>
        </p:txBody>
      </p:sp>
    </p:spTree>
    <p:extLst>
      <p:ext uri="{BB962C8B-B14F-4D97-AF65-F5344CB8AC3E}">
        <p14:creationId xmlns:p14="http://schemas.microsoft.com/office/powerpoint/2010/main" val="751419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2F79406C-67D5-4A1C-95B7-9552F0F38694}"/>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884C196A-99FB-4968-B9FD-56E8A522FC7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4B378A2-D6D0-42D8-AA11-2C564B027882}"/>
              </a:ext>
            </a:extLst>
          </p:cNvPr>
          <p:cNvSpPr>
            <a:spLocks noGrp="1"/>
          </p:cNvSpPr>
          <p:nvPr>
            <p:ph type="dt" sz="half" idx="10"/>
          </p:nvPr>
        </p:nvSpPr>
        <p:spPr/>
        <p:txBody>
          <a:bodyPr/>
          <a:lstStyle/>
          <a:p>
            <a:fld id="{0F30AD2D-E5AA-48E9-9386-2E72B57C6BFD}" type="datetimeFigureOut">
              <a:rPr lang="de-DE" smtClean="0"/>
              <a:t>17.03.2022</a:t>
            </a:fld>
            <a:endParaRPr lang="de-DE"/>
          </a:p>
        </p:txBody>
      </p:sp>
      <p:sp>
        <p:nvSpPr>
          <p:cNvPr id="5" name="Fußzeilenplatzhalter 4">
            <a:extLst>
              <a:ext uri="{FF2B5EF4-FFF2-40B4-BE49-F238E27FC236}">
                <a16:creationId xmlns:a16="http://schemas.microsoft.com/office/drawing/2014/main" id="{C88DDAD4-E261-4F42-ABE6-2411A8B790B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A0C91BE-38D9-452C-9724-462356EFC922}"/>
              </a:ext>
            </a:extLst>
          </p:cNvPr>
          <p:cNvSpPr>
            <a:spLocks noGrp="1"/>
          </p:cNvSpPr>
          <p:nvPr>
            <p:ph type="sldNum" sz="quarter" idx="12"/>
          </p:nvPr>
        </p:nvSpPr>
        <p:spPr/>
        <p:txBody>
          <a:bodyPr/>
          <a:lstStyle/>
          <a:p>
            <a:fld id="{954BA9CC-93D3-4DF2-A957-4F3C426309E9}" type="slidenum">
              <a:rPr lang="de-DE" smtClean="0"/>
              <a:t>‹Nr.›</a:t>
            </a:fld>
            <a:endParaRPr lang="de-DE"/>
          </a:p>
        </p:txBody>
      </p:sp>
    </p:spTree>
    <p:extLst>
      <p:ext uri="{BB962C8B-B14F-4D97-AF65-F5344CB8AC3E}">
        <p14:creationId xmlns:p14="http://schemas.microsoft.com/office/powerpoint/2010/main" val="3135041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49CD21-D697-47E5-9083-8AE78352180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C50739A-11A5-414B-BB86-23F4CF363CB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D3FA5E-60C1-4E47-BF39-AC0890775E15}"/>
              </a:ext>
            </a:extLst>
          </p:cNvPr>
          <p:cNvSpPr>
            <a:spLocks noGrp="1"/>
          </p:cNvSpPr>
          <p:nvPr>
            <p:ph type="dt" sz="half" idx="10"/>
          </p:nvPr>
        </p:nvSpPr>
        <p:spPr/>
        <p:txBody>
          <a:bodyPr/>
          <a:lstStyle/>
          <a:p>
            <a:fld id="{0F30AD2D-E5AA-48E9-9386-2E72B57C6BFD}" type="datetimeFigureOut">
              <a:rPr lang="de-DE" smtClean="0"/>
              <a:t>17.03.2022</a:t>
            </a:fld>
            <a:endParaRPr lang="de-DE"/>
          </a:p>
        </p:txBody>
      </p:sp>
      <p:sp>
        <p:nvSpPr>
          <p:cNvPr id="5" name="Fußzeilenplatzhalter 4">
            <a:extLst>
              <a:ext uri="{FF2B5EF4-FFF2-40B4-BE49-F238E27FC236}">
                <a16:creationId xmlns:a16="http://schemas.microsoft.com/office/drawing/2014/main" id="{8E2B89ED-3EAE-423E-978E-F1406F05149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27EA722-3673-41EE-B852-742655DFF9D0}"/>
              </a:ext>
            </a:extLst>
          </p:cNvPr>
          <p:cNvSpPr>
            <a:spLocks noGrp="1"/>
          </p:cNvSpPr>
          <p:nvPr>
            <p:ph type="sldNum" sz="quarter" idx="12"/>
          </p:nvPr>
        </p:nvSpPr>
        <p:spPr/>
        <p:txBody>
          <a:bodyPr/>
          <a:lstStyle/>
          <a:p>
            <a:fld id="{954BA9CC-93D3-4DF2-A957-4F3C426309E9}" type="slidenum">
              <a:rPr lang="de-DE" smtClean="0"/>
              <a:t>‹Nr.›</a:t>
            </a:fld>
            <a:endParaRPr lang="de-DE"/>
          </a:p>
        </p:txBody>
      </p:sp>
    </p:spTree>
    <p:extLst>
      <p:ext uri="{BB962C8B-B14F-4D97-AF65-F5344CB8AC3E}">
        <p14:creationId xmlns:p14="http://schemas.microsoft.com/office/powerpoint/2010/main" val="4215884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94B919-D9D6-4793-A712-8709AFC2020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45FA9C6F-05E7-4C0E-9730-738BE142C4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CE5A1B4-FDAC-4335-87C5-24ECCB1BAAE9}"/>
              </a:ext>
            </a:extLst>
          </p:cNvPr>
          <p:cNvSpPr>
            <a:spLocks noGrp="1"/>
          </p:cNvSpPr>
          <p:nvPr>
            <p:ph type="dt" sz="half" idx="10"/>
          </p:nvPr>
        </p:nvSpPr>
        <p:spPr/>
        <p:txBody>
          <a:bodyPr/>
          <a:lstStyle/>
          <a:p>
            <a:fld id="{0F30AD2D-E5AA-48E9-9386-2E72B57C6BFD}" type="datetimeFigureOut">
              <a:rPr lang="de-DE" smtClean="0"/>
              <a:t>17.03.2022</a:t>
            </a:fld>
            <a:endParaRPr lang="de-DE"/>
          </a:p>
        </p:txBody>
      </p:sp>
      <p:sp>
        <p:nvSpPr>
          <p:cNvPr id="5" name="Fußzeilenplatzhalter 4">
            <a:extLst>
              <a:ext uri="{FF2B5EF4-FFF2-40B4-BE49-F238E27FC236}">
                <a16:creationId xmlns:a16="http://schemas.microsoft.com/office/drawing/2014/main" id="{87EBE687-1877-4B43-B3CE-ACF2DBE6033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028A9EF-8F39-4496-9100-57E3BDDB5A4C}"/>
              </a:ext>
            </a:extLst>
          </p:cNvPr>
          <p:cNvSpPr>
            <a:spLocks noGrp="1"/>
          </p:cNvSpPr>
          <p:nvPr>
            <p:ph type="sldNum" sz="quarter" idx="12"/>
          </p:nvPr>
        </p:nvSpPr>
        <p:spPr/>
        <p:txBody>
          <a:bodyPr/>
          <a:lstStyle/>
          <a:p>
            <a:fld id="{954BA9CC-93D3-4DF2-A957-4F3C426309E9}" type="slidenum">
              <a:rPr lang="de-DE" smtClean="0"/>
              <a:t>‹Nr.›</a:t>
            </a:fld>
            <a:endParaRPr lang="de-DE"/>
          </a:p>
        </p:txBody>
      </p:sp>
    </p:spTree>
    <p:extLst>
      <p:ext uri="{BB962C8B-B14F-4D97-AF65-F5344CB8AC3E}">
        <p14:creationId xmlns:p14="http://schemas.microsoft.com/office/powerpoint/2010/main" val="1157137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C6C4B6-F5B9-4C06-AE69-75FD3D61D18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5EF4609-9D9F-4C70-9953-5FD787DF8173}"/>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1808557D-093A-464C-989F-7C92CF5FFBF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4D1F1CFC-B43A-422A-AC46-CDEF3F0F4321}"/>
              </a:ext>
            </a:extLst>
          </p:cNvPr>
          <p:cNvSpPr>
            <a:spLocks noGrp="1"/>
          </p:cNvSpPr>
          <p:nvPr>
            <p:ph type="dt" sz="half" idx="10"/>
          </p:nvPr>
        </p:nvSpPr>
        <p:spPr/>
        <p:txBody>
          <a:bodyPr/>
          <a:lstStyle/>
          <a:p>
            <a:fld id="{0F30AD2D-E5AA-48E9-9386-2E72B57C6BFD}" type="datetimeFigureOut">
              <a:rPr lang="de-DE" smtClean="0"/>
              <a:t>17.03.2022</a:t>
            </a:fld>
            <a:endParaRPr lang="de-DE"/>
          </a:p>
        </p:txBody>
      </p:sp>
      <p:sp>
        <p:nvSpPr>
          <p:cNvPr id="6" name="Fußzeilenplatzhalter 5">
            <a:extLst>
              <a:ext uri="{FF2B5EF4-FFF2-40B4-BE49-F238E27FC236}">
                <a16:creationId xmlns:a16="http://schemas.microsoft.com/office/drawing/2014/main" id="{9902BAE6-9D3D-4256-AF56-D70BC815C6A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4EFA0A7-2DE3-43F2-9440-3A2F4F869D7E}"/>
              </a:ext>
            </a:extLst>
          </p:cNvPr>
          <p:cNvSpPr>
            <a:spLocks noGrp="1"/>
          </p:cNvSpPr>
          <p:nvPr>
            <p:ph type="sldNum" sz="quarter" idx="12"/>
          </p:nvPr>
        </p:nvSpPr>
        <p:spPr/>
        <p:txBody>
          <a:bodyPr/>
          <a:lstStyle/>
          <a:p>
            <a:fld id="{954BA9CC-93D3-4DF2-A957-4F3C426309E9}" type="slidenum">
              <a:rPr lang="de-DE" smtClean="0"/>
              <a:t>‹Nr.›</a:t>
            </a:fld>
            <a:endParaRPr lang="de-DE"/>
          </a:p>
        </p:txBody>
      </p:sp>
    </p:spTree>
    <p:extLst>
      <p:ext uri="{BB962C8B-B14F-4D97-AF65-F5344CB8AC3E}">
        <p14:creationId xmlns:p14="http://schemas.microsoft.com/office/powerpoint/2010/main" val="2680196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409ABD-52BC-485E-A883-28CBBDBEBD05}"/>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705CBF4-5BC9-44C1-99C2-B1CEACBFC4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A473855-2DBC-4A4F-8713-1D98990B9E9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BCEBC43B-619E-4CB9-96B3-06EE3F7DC4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27491C3-03C3-4C90-8371-555F7491E24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AB0C11A-3BA6-441A-9635-F8EE26F202C6}"/>
              </a:ext>
            </a:extLst>
          </p:cNvPr>
          <p:cNvSpPr>
            <a:spLocks noGrp="1"/>
          </p:cNvSpPr>
          <p:nvPr>
            <p:ph type="dt" sz="half" idx="10"/>
          </p:nvPr>
        </p:nvSpPr>
        <p:spPr/>
        <p:txBody>
          <a:bodyPr/>
          <a:lstStyle/>
          <a:p>
            <a:fld id="{0F30AD2D-E5AA-48E9-9386-2E72B57C6BFD}" type="datetimeFigureOut">
              <a:rPr lang="de-DE" smtClean="0"/>
              <a:t>17.03.2022</a:t>
            </a:fld>
            <a:endParaRPr lang="de-DE"/>
          </a:p>
        </p:txBody>
      </p:sp>
      <p:sp>
        <p:nvSpPr>
          <p:cNvPr id="8" name="Fußzeilenplatzhalter 7">
            <a:extLst>
              <a:ext uri="{FF2B5EF4-FFF2-40B4-BE49-F238E27FC236}">
                <a16:creationId xmlns:a16="http://schemas.microsoft.com/office/drawing/2014/main" id="{45F507FA-A18E-4760-9FD5-2CD3808856A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7579CA80-8626-45BE-B6D3-94877AA8E3EE}"/>
              </a:ext>
            </a:extLst>
          </p:cNvPr>
          <p:cNvSpPr>
            <a:spLocks noGrp="1"/>
          </p:cNvSpPr>
          <p:nvPr>
            <p:ph type="sldNum" sz="quarter" idx="12"/>
          </p:nvPr>
        </p:nvSpPr>
        <p:spPr/>
        <p:txBody>
          <a:bodyPr/>
          <a:lstStyle/>
          <a:p>
            <a:fld id="{954BA9CC-93D3-4DF2-A957-4F3C426309E9}" type="slidenum">
              <a:rPr lang="de-DE" smtClean="0"/>
              <a:t>‹Nr.›</a:t>
            </a:fld>
            <a:endParaRPr lang="de-DE"/>
          </a:p>
        </p:txBody>
      </p:sp>
    </p:spTree>
    <p:extLst>
      <p:ext uri="{BB962C8B-B14F-4D97-AF65-F5344CB8AC3E}">
        <p14:creationId xmlns:p14="http://schemas.microsoft.com/office/powerpoint/2010/main" val="1467685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EAD17-C1DF-48F3-B2C5-0EDBB66119E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96C8024-37FF-4F4F-8EC2-89C8FFA82EE1}"/>
              </a:ext>
            </a:extLst>
          </p:cNvPr>
          <p:cNvSpPr>
            <a:spLocks noGrp="1"/>
          </p:cNvSpPr>
          <p:nvPr>
            <p:ph type="dt" sz="half" idx="10"/>
          </p:nvPr>
        </p:nvSpPr>
        <p:spPr/>
        <p:txBody>
          <a:bodyPr/>
          <a:lstStyle/>
          <a:p>
            <a:fld id="{0F30AD2D-E5AA-48E9-9386-2E72B57C6BFD}" type="datetimeFigureOut">
              <a:rPr lang="de-DE" smtClean="0"/>
              <a:t>17.03.2022</a:t>
            </a:fld>
            <a:endParaRPr lang="de-DE"/>
          </a:p>
        </p:txBody>
      </p:sp>
      <p:sp>
        <p:nvSpPr>
          <p:cNvPr id="4" name="Fußzeilenplatzhalter 3">
            <a:extLst>
              <a:ext uri="{FF2B5EF4-FFF2-40B4-BE49-F238E27FC236}">
                <a16:creationId xmlns:a16="http://schemas.microsoft.com/office/drawing/2014/main" id="{FB56C595-189F-418B-99B0-EA4C96666643}"/>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D4F6440C-384F-4128-81CF-CB71EE046B83}"/>
              </a:ext>
            </a:extLst>
          </p:cNvPr>
          <p:cNvSpPr>
            <a:spLocks noGrp="1"/>
          </p:cNvSpPr>
          <p:nvPr>
            <p:ph type="sldNum" sz="quarter" idx="12"/>
          </p:nvPr>
        </p:nvSpPr>
        <p:spPr/>
        <p:txBody>
          <a:bodyPr/>
          <a:lstStyle/>
          <a:p>
            <a:fld id="{954BA9CC-93D3-4DF2-A957-4F3C426309E9}" type="slidenum">
              <a:rPr lang="de-DE" smtClean="0"/>
              <a:t>‹Nr.›</a:t>
            </a:fld>
            <a:endParaRPr lang="de-DE"/>
          </a:p>
        </p:txBody>
      </p:sp>
    </p:spTree>
    <p:extLst>
      <p:ext uri="{BB962C8B-B14F-4D97-AF65-F5344CB8AC3E}">
        <p14:creationId xmlns:p14="http://schemas.microsoft.com/office/powerpoint/2010/main" val="1970515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7625306-DE0A-4FE5-A804-1C75D24F410C}"/>
              </a:ext>
            </a:extLst>
          </p:cNvPr>
          <p:cNvSpPr>
            <a:spLocks noGrp="1"/>
          </p:cNvSpPr>
          <p:nvPr>
            <p:ph type="dt" sz="half" idx="10"/>
          </p:nvPr>
        </p:nvSpPr>
        <p:spPr/>
        <p:txBody>
          <a:bodyPr/>
          <a:lstStyle/>
          <a:p>
            <a:fld id="{0F30AD2D-E5AA-48E9-9386-2E72B57C6BFD}" type="datetimeFigureOut">
              <a:rPr lang="de-DE" smtClean="0"/>
              <a:t>17.03.2022</a:t>
            </a:fld>
            <a:endParaRPr lang="de-DE"/>
          </a:p>
        </p:txBody>
      </p:sp>
      <p:sp>
        <p:nvSpPr>
          <p:cNvPr id="3" name="Fußzeilenplatzhalter 2">
            <a:extLst>
              <a:ext uri="{FF2B5EF4-FFF2-40B4-BE49-F238E27FC236}">
                <a16:creationId xmlns:a16="http://schemas.microsoft.com/office/drawing/2014/main" id="{A4BCF62A-526D-4426-BE2E-51F1B99CAE5F}"/>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A18E1A40-EFDB-4B23-903D-A2900F2581F2}"/>
              </a:ext>
            </a:extLst>
          </p:cNvPr>
          <p:cNvSpPr>
            <a:spLocks noGrp="1"/>
          </p:cNvSpPr>
          <p:nvPr>
            <p:ph type="sldNum" sz="quarter" idx="12"/>
          </p:nvPr>
        </p:nvSpPr>
        <p:spPr/>
        <p:txBody>
          <a:bodyPr/>
          <a:lstStyle/>
          <a:p>
            <a:fld id="{954BA9CC-93D3-4DF2-A957-4F3C426309E9}" type="slidenum">
              <a:rPr lang="de-DE" smtClean="0"/>
              <a:t>‹Nr.›</a:t>
            </a:fld>
            <a:endParaRPr lang="de-DE"/>
          </a:p>
        </p:txBody>
      </p:sp>
    </p:spTree>
    <p:extLst>
      <p:ext uri="{BB962C8B-B14F-4D97-AF65-F5344CB8AC3E}">
        <p14:creationId xmlns:p14="http://schemas.microsoft.com/office/powerpoint/2010/main" val="391873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950C8F-0607-40ED-A658-FC909F25CC3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5E8DC43-40C3-4B8B-B582-C921F373E6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F4FC0F3-6755-4FE0-872B-CE653CF67D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313A694-B450-4840-92A2-9C04C8A7ECFA}"/>
              </a:ext>
            </a:extLst>
          </p:cNvPr>
          <p:cNvSpPr>
            <a:spLocks noGrp="1"/>
          </p:cNvSpPr>
          <p:nvPr>
            <p:ph type="dt" sz="half" idx="10"/>
          </p:nvPr>
        </p:nvSpPr>
        <p:spPr/>
        <p:txBody>
          <a:bodyPr/>
          <a:lstStyle/>
          <a:p>
            <a:fld id="{0F30AD2D-E5AA-48E9-9386-2E72B57C6BFD}" type="datetimeFigureOut">
              <a:rPr lang="de-DE" smtClean="0"/>
              <a:t>17.03.2022</a:t>
            </a:fld>
            <a:endParaRPr lang="de-DE"/>
          </a:p>
        </p:txBody>
      </p:sp>
      <p:sp>
        <p:nvSpPr>
          <p:cNvPr id="6" name="Fußzeilenplatzhalter 5">
            <a:extLst>
              <a:ext uri="{FF2B5EF4-FFF2-40B4-BE49-F238E27FC236}">
                <a16:creationId xmlns:a16="http://schemas.microsoft.com/office/drawing/2014/main" id="{3F4B24C0-FDE8-4573-91BF-EA2641B0BD9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A0C3FEC-59FD-4F80-9C2B-EFCECFCFC65A}"/>
              </a:ext>
            </a:extLst>
          </p:cNvPr>
          <p:cNvSpPr>
            <a:spLocks noGrp="1"/>
          </p:cNvSpPr>
          <p:nvPr>
            <p:ph type="sldNum" sz="quarter" idx="12"/>
          </p:nvPr>
        </p:nvSpPr>
        <p:spPr/>
        <p:txBody>
          <a:bodyPr/>
          <a:lstStyle/>
          <a:p>
            <a:fld id="{954BA9CC-93D3-4DF2-A957-4F3C426309E9}" type="slidenum">
              <a:rPr lang="de-DE" smtClean="0"/>
              <a:t>‹Nr.›</a:t>
            </a:fld>
            <a:endParaRPr lang="de-DE"/>
          </a:p>
        </p:txBody>
      </p:sp>
    </p:spTree>
    <p:extLst>
      <p:ext uri="{BB962C8B-B14F-4D97-AF65-F5344CB8AC3E}">
        <p14:creationId xmlns:p14="http://schemas.microsoft.com/office/powerpoint/2010/main" val="3071360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A558A3-0E72-4582-9275-A35E89FC584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B1B2AF7-6102-48A2-A59E-4A6E8E4076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1308B3A-39D6-4ADE-A102-86A7AF9947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286249A-C10D-4B6F-9A7D-25219A08C6B5}"/>
              </a:ext>
            </a:extLst>
          </p:cNvPr>
          <p:cNvSpPr>
            <a:spLocks noGrp="1"/>
          </p:cNvSpPr>
          <p:nvPr>
            <p:ph type="dt" sz="half" idx="10"/>
          </p:nvPr>
        </p:nvSpPr>
        <p:spPr/>
        <p:txBody>
          <a:bodyPr/>
          <a:lstStyle/>
          <a:p>
            <a:fld id="{0F30AD2D-E5AA-48E9-9386-2E72B57C6BFD}" type="datetimeFigureOut">
              <a:rPr lang="de-DE" smtClean="0"/>
              <a:t>17.03.2022</a:t>
            </a:fld>
            <a:endParaRPr lang="de-DE"/>
          </a:p>
        </p:txBody>
      </p:sp>
      <p:sp>
        <p:nvSpPr>
          <p:cNvPr id="6" name="Fußzeilenplatzhalter 5">
            <a:extLst>
              <a:ext uri="{FF2B5EF4-FFF2-40B4-BE49-F238E27FC236}">
                <a16:creationId xmlns:a16="http://schemas.microsoft.com/office/drawing/2014/main" id="{D58BBAE7-502D-4656-8CBF-99002154B3C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FADCCFD-A18E-4609-B25F-C3DB142257B8}"/>
              </a:ext>
            </a:extLst>
          </p:cNvPr>
          <p:cNvSpPr>
            <a:spLocks noGrp="1"/>
          </p:cNvSpPr>
          <p:nvPr>
            <p:ph type="sldNum" sz="quarter" idx="12"/>
          </p:nvPr>
        </p:nvSpPr>
        <p:spPr/>
        <p:txBody>
          <a:bodyPr/>
          <a:lstStyle/>
          <a:p>
            <a:fld id="{954BA9CC-93D3-4DF2-A957-4F3C426309E9}" type="slidenum">
              <a:rPr lang="de-DE" smtClean="0"/>
              <a:t>‹Nr.›</a:t>
            </a:fld>
            <a:endParaRPr lang="de-DE"/>
          </a:p>
        </p:txBody>
      </p:sp>
    </p:spTree>
    <p:extLst>
      <p:ext uri="{BB962C8B-B14F-4D97-AF65-F5344CB8AC3E}">
        <p14:creationId xmlns:p14="http://schemas.microsoft.com/office/powerpoint/2010/main" val="3335523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EE7BB4B-53D4-4B28-A852-3D989D6CB3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58A162F2-0891-4EE8-AB98-4D2AAB02A8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73583CD-2EB8-40AE-AAC5-5854A0014B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30AD2D-E5AA-48E9-9386-2E72B57C6BFD}" type="datetimeFigureOut">
              <a:rPr lang="de-DE" smtClean="0"/>
              <a:t>17.03.2022</a:t>
            </a:fld>
            <a:endParaRPr lang="de-DE"/>
          </a:p>
        </p:txBody>
      </p:sp>
      <p:sp>
        <p:nvSpPr>
          <p:cNvPr id="5" name="Fußzeilenplatzhalter 4">
            <a:extLst>
              <a:ext uri="{FF2B5EF4-FFF2-40B4-BE49-F238E27FC236}">
                <a16:creationId xmlns:a16="http://schemas.microsoft.com/office/drawing/2014/main" id="{80D01F40-ADDC-45E5-A5E0-AC9E39DB8F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4C1C6CA7-F6EB-41B3-9FE3-22373610E7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4BA9CC-93D3-4DF2-A957-4F3C426309E9}" type="slidenum">
              <a:rPr lang="de-DE" smtClean="0"/>
              <a:t>‹Nr.›</a:t>
            </a:fld>
            <a:endParaRPr lang="de-DE"/>
          </a:p>
        </p:txBody>
      </p:sp>
    </p:spTree>
    <p:extLst>
      <p:ext uri="{BB962C8B-B14F-4D97-AF65-F5344CB8AC3E}">
        <p14:creationId xmlns:p14="http://schemas.microsoft.com/office/powerpoint/2010/main" val="3121649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attac.de/veranstaltungen/event/termin/geschlechtergerechtigkeit-feministische-globalisierungs-und-kapitalismuskriti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9212C7-A67A-4E5C-88EF-9BDD2DAAC698}"/>
              </a:ext>
            </a:extLst>
          </p:cNvPr>
          <p:cNvSpPr>
            <a:spLocks noGrp="1"/>
          </p:cNvSpPr>
          <p:nvPr>
            <p:ph type="ctrTitle"/>
          </p:nvPr>
        </p:nvSpPr>
        <p:spPr>
          <a:xfrm>
            <a:off x="1524000" y="1122362"/>
            <a:ext cx="9144000" cy="2983293"/>
          </a:xfrm>
        </p:spPr>
        <p:txBody>
          <a:bodyPr>
            <a:normAutofit fontScale="90000"/>
          </a:bodyPr>
          <a:lstStyle/>
          <a:p>
            <a:br>
              <a:rPr lang="de-DE" sz="3100" b="1" dirty="0">
                <a:solidFill>
                  <a:srgbClr val="0563C1"/>
                </a:solidFill>
                <a:hlinkClick r:id="rId2">
                  <a:extLst>
                    <a:ext uri="{A12FA001-AC4F-418D-AE19-62706E023703}">
                      <ahyp:hlinkClr xmlns:ahyp="http://schemas.microsoft.com/office/drawing/2018/hyperlinkcolor" val="tx"/>
                    </a:ext>
                  </a:extLst>
                </a:hlinkClick>
              </a:rPr>
            </a:br>
            <a:br>
              <a:rPr lang="de-DE" sz="3100" b="1" dirty="0">
                <a:solidFill>
                  <a:srgbClr val="0563C1"/>
                </a:solidFill>
                <a:hlinkClick r:id="rId2">
                  <a:extLst>
                    <a:ext uri="{A12FA001-AC4F-418D-AE19-62706E023703}">
                      <ahyp:hlinkClr xmlns:ahyp="http://schemas.microsoft.com/office/drawing/2018/hyperlinkcolor" val="tx"/>
                    </a:ext>
                  </a:extLst>
                </a:hlinkClick>
              </a:rPr>
            </a:br>
            <a:br>
              <a:rPr lang="de-DE" sz="3100" b="1" dirty="0">
                <a:solidFill>
                  <a:srgbClr val="0563C1"/>
                </a:solidFill>
                <a:hlinkClick r:id="rId2">
                  <a:extLst>
                    <a:ext uri="{A12FA001-AC4F-418D-AE19-62706E023703}">
                      <ahyp:hlinkClr xmlns:ahyp="http://schemas.microsoft.com/office/drawing/2018/hyperlinkcolor" val="tx"/>
                    </a:ext>
                  </a:extLst>
                </a:hlinkClick>
              </a:rPr>
            </a:br>
            <a:r>
              <a:rPr lang="de-DE" sz="2000" b="1" dirty="0">
                <a:latin typeface="+mn-lt"/>
                <a:cs typeface="Arial" panose="020B0604020202020204" pitchFamily="34" charset="0"/>
                <a:hlinkClick r:id="rId2">
                  <a:extLst>
                    <a:ext uri="{A12FA001-AC4F-418D-AE19-62706E023703}">
                      <ahyp:hlinkClr xmlns:ahyp="http://schemas.microsoft.com/office/drawing/2018/hyperlinkcolor" val="tx"/>
                    </a:ext>
                  </a:extLst>
                </a:hlinkClick>
              </a:rPr>
              <a:t>Attac-Erneuerungsprozess: </a:t>
            </a:r>
            <a:br>
              <a:rPr lang="de-DE" sz="2000" b="1" dirty="0">
                <a:latin typeface="+mn-lt"/>
                <a:cs typeface="Arial" panose="020B0604020202020204" pitchFamily="34" charset="0"/>
              </a:rPr>
            </a:br>
            <a:r>
              <a:rPr lang="de-DE" sz="2000" b="1" dirty="0">
                <a:latin typeface="+mn-lt"/>
                <a:cs typeface="Arial" panose="020B0604020202020204" pitchFamily="34" charset="0"/>
              </a:rPr>
              <a:t>Globalisierungskritik fortschreiben und für Attac wirksam machen </a:t>
            </a:r>
            <a:br>
              <a:rPr lang="de-DE" sz="1800" b="1" dirty="0">
                <a:latin typeface="Arial" panose="020B0604020202020204" pitchFamily="34" charset="0"/>
                <a:cs typeface="Arial" panose="020B0604020202020204" pitchFamily="34" charset="0"/>
              </a:rPr>
            </a:br>
            <a:br>
              <a:rPr lang="de-DE" sz="1800" b="1"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br>
            <a:br>
              <a:rPr lang="de-DE" sz="1800" b="1"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br>
            <a:br>
              <a:rPr lang="de-DE" sz="1800" b="1"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br>
            <a:br>
              <a:rPr lang="de-DE" sz="3100" b="1" dirty="0">
                <a:solidFill>
                  <a:srgbClr val="0563C1"/>
                </a:solidFill>
                <a:hlinkClick r:id="rId2">
                  <a:extLst>
                    <a:ext uri="{A12FA001-AC4F-418D-AE19-62706E023703}">
                      <ahyp:hlinkClr xmlns:ahyp="http://schemas.microsoft.com/office/drawing/2018/hyperlinkcolor" val="tx"/>
                    </a:ext>
                  </a:extLst>
                </a:hlinkClick>
              </a:rPr>
            </a:br>
            <a:r>
              <a:rPr lang="de-DE" sz="3100" b="1" dirty="0">
                <a:solidFill>
                  <a:srgbClr val="0563C1"/>
                </a:solidFill>
                <a:hlinkClick r:id="rId2">
                  <a:extLst>
                    <a:ext uri="{A12FA001-AC4F-418D-AE19-62706E023703}">
                      <ahyp:hlinkClr xmlns:ahyp="http://schemas.microsoft.com/office/drawing/2018/hyperlinkcolor" val="tx"/>
                    </a:ext>
                  </a:extLst>
                </a:hlinkClick>
              </a:rPr>
              <a:t>Geschlechtergerechtigkeit | Feministische Globalisierungs- und Kapitalismuskritik</a:t>
            </a:r>
            <a:br>
              <a:rPr lang="de-DE" b="1" dirty="0"/>
            </a:br>
            <a:endParaRPr lang="de-DE" dirty="0"/>
          </a:p>
        </p:txBody>
      </p:sp>
      <p:sp>
        <p:nvSpPr>
          <p:cNvPr id="3" name="Untertitel 2">
            <a:extLst>
              <a:ext uri="{FF2B5EF4-FFF2-40B4-BE49-F238E27FC236}">
                <a16:creationId xmlns:a16="http://schemas.microsoft.com/office/drawing/2014/main" id="{535A906C-7D23-4F29-A1B4-29B8060E67EF}"/>
              </a:ext>
            </a:extLst>
          </p:cNvPr>
          <p:cNvSpPr>
            <a:spLocks noGrp="1"/>
          </p:cNvSpPr>
          <p:nvPr>
            <p:ph type="subTitle" idx="1"/>
          </p:nvPr>
        </p:nvSpPr>
        <p:spPr/>
        <p:txBody>
          <a:bodyPr>
            <a:normAutofit fontScale="92500" lnSpcReduction="10000"/>
          </a:bodyPr>
          <a:lstStyle/>
          <a:p>
            <a:endParaRPr lang="de-DE" sz="3600" dirty="0"/>
          </a:p>
          <a:p>
            <a:r>
              <a:rPr lang="de-DE" sz="3600" dirty="0"/>
              <a:t>Attac-Grundlagentexte</a:t>
            </a:r>
          </a:p>
          <a:p>
            <a:r>
              <a:rPr lang="de-DE" sz="3600" dirty="0"/>
              <a:t>World </a:t>
            </a:r>
            <a:r>
              <a:rPr lang="de-DE" sz="3600" dirty="0" err="1"/>
              <a:t>Cafe</a:t>
            </a:r>
            <a:r>
              <a:rPr lang="de-DE" sz="3600" dirty="0"/>
              <a:t> – Herbstratschlag 2021</a:t>
            </a:r>
          </a:p>
        </p:txBody>
      </p:sp>
    </p:spTree>
    <p:extLst>
      <p:ext uri="{BB962C8B-B14F-4D97-AF65-F5344CB8AC3E}">
        <p14:creationId xmlns:p14="http://schemas.microsoft.com/office/powerpoint/2010/main" val="3994831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28B8F3-A4F2-420D-91DF-1A2DBCF4F3BE}"/>
              </a:ext>
            </a:extLst>
          </p:cNvPr>
          <p:cNvSpPr>
            <a:spLocks noGrp="1"/>
          </p:cNvSpPr>
          <p:nvPr>
            <p:ph type="title"/>
          </p:nvPr>
        </p:nvSpPr>
        <p:spPr/>
        <p:txBody>
          <a:bodyPr/>
          <a:lstStyle/>
          <a:p>
            <a:r>
              <a:rPr lang="de-DE" sz="3600" dirty="0"/>
              <a:t>Ziele des Projekts unter dem Blickpunkt „Geschlechtergerechtigkeit</a:t>
            </a:r>
            <a:r>
              <a:rPr lang="de-DE" dirty="0"/>
              <a:t>“:  </a:t>
            </a:r>
          </a:p>
        </p:txBody>
      </p:sp>
      <p:sp>
        <p:nvSpPr>
          <p:cNvPr id="3" name="Inhaltsplatzhalter 2">
            <a:extLst>
              <a:ext uri="{FF2B5EF4-FFF2-40B4-BE49-F238E27FC236}">
                <a16:creationId xmlns:a16="http://schemas.microsoft.com/office/drawing/2014/main" id="{82BC6C86-9A27-4853-A978-31536BB9527A}"/>
              </a:ext>
            </a:extLst>
          </p:cNvPr>
          <p:cNvSpPr>
            <a:spLocks noGrp="1"/>
          </p:cNvSpPr>
          <p:nvPr>
            <p:ph idx="1"/>
          </p:nvPr>
        </p:nvSpPr>
        <p:spPr/>
        <p:txBody>
          <a:bodyPr>
            <a:normAutofit/>
          </a:bodyPr>
          <a:lstStyle/>
          <a:p>
            <a:r>
              <a:rPr lang="de-DE" sz="2400" dirty="0"/>
              <a:t>Das inhaltliche Profil von Attac schärfen, als z.B. klären, was wir unter „Feminismus“ verstehen und welche Bedeutung dieser Begriff für </a:t>
            </a:r>
            <a:r>
              <a:rPr lang="de-DE" sz="2400" dirty="0" err="1"/>
              <a:t>attac</a:t>
            </a:r>
            <a:r>
              <a:rPr lang="de-DE" sz="2400" dirty="0"/>
              <a:t> hat.</a:t>
            </a:r>
          </a:p>
          <a:p>
            <a:r>
              <a:rPr lang="de-DE" sz="2400" dirty="0"/>
              <a:t>Die Herausforderungen für Attac angesichts der globalen politischen Lage diskutieren, also z.B. überlegen, welchen Beitrag eine feministische Analyse gegenwärtiger Konflikte leisten kann. </a:t>
            </a:r>
          </a:p>
          <a:p>
            <a:r>
              <a:rPr lang="de-DE" sz="2400" dirty="0"/>
              <a:t>Die Rolle von </a:t>
            </a:r>
            <a:r>
              <a:rPr lang="de-DE" sz="2400" dirty="0" err="1"/>
              <a:t>Attac</a:t>
            </a:r>
            <a:r>
              <a:rPr lang="de-DE" sz="2400" dirty="0"/>
              <a:t> in den gesellschaftlichen Auseinandersetzungen und insbesondere in und mit den politischen Bewegungen zu bestimmen, also z.B. </a:t>
            </a:r>
            <a:r>
              <a:rPr lang="de-DE" sz="2400" dirty="0" err="1"/>
              <a:t>diskutiereren</a:t>
            </a:r>
            <a:r>
              <a:rPr lang="de-DE" sz="2400" dirty="0"/>
              <a:t>,  ob </a:t>
            </a:r>
            <a:r>
              <a:rPr lang="de-DE" sz="2400" dirty="0" err="1"/>
              <a:t>Attac</a:t>
            </a:r>
            <a:r>
              <a:rPr lang="de-DE" sz="2400" dirty="0"/>
              <a:t> in der feministischen Bewegung mitarbeite sollte. </a:t>
            </a:r>
          </a:p>
          <a:p>
            <a:endParaRPr lang="de-DE" sz="2400" dirty="0"/>
          </a:p>
          <a:p>
            <a:pPr lvl="1">
              <a:buFont typeface="Wingdings" panose="05000000000000000000" pitchFamily="2" charset="2"/>
              <a:buChar char="Ø"/>
            </a:pPr>
            <a:r>
              <a:rPr lang="de-DE" dirty="0">
                <a:highlight>
                  <a:srgbClr val="FFFF00"/>
                </a:highlight>
              </a:rPr>
              <a:t>Es geht in unserer heutigen Diskussion nicht nur um „Theorie“ sondern auch um die politisch-strategische Ausrichtung von </a:t>
            </a:r>
            <a:r>
              <a:rPr lang="de-DE" dirty="0" err="1">
                <a:highlight>
                  <a:srgbClr val="FFFF00"/>
                </a:highlight>
              </a:rPr>
              <a:t>Attac</a:t>
            </a:r>
            <a:r>
              <a:rPr lang="de-DE" dirty="0">
                <a:highlight>
                  <a:srgbClr val="FFFF00"/>
                </a:highlight>
              </a:rPr>
              <a:t>. </a:t>
            </a:r>
          </a:p>
          <a:p>
            <a:pPr lvl="1">
              <a:buFont typeface="Wingdings" panose="05000000000000000000" pitchFamily="2" charset="2"/>
              <a:buChar char="Ø"/>
            </a:pPr>
            <a:endParaRPr lang="de-DE" sz="2000" dirty="0"/>
          </a:p>
          <a:p>
            <a:endParaRPr lang="de-DE" dirty="0"/>
          </a:p>
          <a:p>
            <a:endParaRPr lang="de-DE" dirty="0"/>
          </a:p>
          <a:p>
            <a:endParaRPr lang="de-DE" dirty="0"/>
          </a:p>
        </p:txBody>
      </p:sp>
    </p:spTree>
    <p:extLst>
      <p:ext uri="{BB962C8B-B14F-4D97-AF65-F5344CB8AC3E}">
        <p14:creationId xmlns:p14="http://schemas.microsoft.com/office/powerpoint/2010/main" val="3752802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901D68-B4D0-40B2-9180-EEFFB6A15F56}"/>
              </a:ext>
            </a:extLst>
          </p:cNvPr>
          <p:cNvSpPr>
            <a:spLocks noGrp="1"/>
          </p:cNvSpPr>
          <p:nvPr>
            <p:ph type="title"/>
          </p:nvPr>
        </p:nvSpPr>
        <p:spPr/>
        <p:txBody>
          <a:bodyPr/>
          <a:lstStyle/>
          <a:p>
            <a:r>
              <a:rPr lang="de-DE" dirty="0"/>
              <a:t>Der „blinde Fleck“  </a:t>
            </a:r>
          </a:p>
        </p:txBody>
      </p:sp>
      <p:sp>
        <p:nvSpPr>
          <p:cNvPr id="3" name="Inhaltsplatzhalter 2">
            <a:extLst>
              <a:ext uri="{FF2B5EF4-FFF2-40B4-BE49-F238E27FC236}">
                <a16:creationId xmlns:a16="http://schemas.microsoft.com/office/drawing/2014/main" id="{AA96A19B-6387-4A89-9E79-529471BA16F0}"/>
              </a:ext>
            </a:extLst>
          </p:cNvPr>
          <p:cNvSpPr>
            <a:spLocks noGrp="1"/>
          </p:cNvSpPr>
          <p:nvPr>
            <p:ph idx="1"/>
          </p:nvPr>
        </p:nvSpPr>
        <p:spPr/>
        <p:txBody>
          <a:bodyPr>
            <a:normAutofit/>
          </a:bodyPr>
          <a:lstStyle/>
          <a:p>
            <a:r>
              <a:rPr lang="de-DE" sz="2400" dirty="0"/>
              <a:t>In den </a:t>
            </a:r>
            <a:r>
              <a:rPr lang="de-DE" sz="2400" dirty="0" err="1"/>
              <a:t>Attac</a:t>
            </a:r>
            <a:r>
              <a:rPr lang="de-DE" sz="2400" dirty="0"/>
              <a:t>-Grundlagentexten sind </a:t>
            </a:r>
            <a:r>
              <a:rPr lang="de-DE" sz="2400" b="1" dirty="0"/>
              <a:t>viele Aussagen</a:t>
            </a:r>
            <a:r>
              <a:rPr lang="de-DE" sz="2400" dirty="0"/>
              <a:t>, die </a:t>
            </a:r>
            <a:r>
              <a:rPr lang="de-DE" sz="2400" b="1" dirty="0"/>
              <a:t>weiterhin gültig </a:t>
            </a:r>
            <a:r>
              <a:rPr lang="de-DE" sz="2400" dirty="0"/>
              <a:t>sind, bzw. die von der Grundaussage her richtig, jedoch an die aktuelle Situation angepasst werden müssen (z.B. weltweite Durchsetzung der neoliberalen Globalisierung, Klimakrise, Notwendigkeit der sozial-ökologischen Transformation).</a:t>
            </a:r>
            <a:br>
              <a:rPr lang="de-DE" sz="2400" dirty="0"/>
            </a:br>
            <a:endParaRPr lang="de-DE" sz="2400" dirty="0"/>
          </a:p>
          <a:p>
            <a:r>
              <a:rPr lang="de-DE" sz="2400" dirty="0"/>
              <a:t>Der Themenkomplex „besondere Betroffenheit von Frauen“ bzw. „Feministische Analysen“ wird in den Grundlagentexten wenig berücksichtigt. Dies entspricht auch der Entwicklung der Struktur von </a:t>
            </a:r>
            <a:r>
              <a:rPr lang="de-DE" sz="2400" dirty="0" err="1"/>
              <a:t>Attac</a:t>
            </a:r>
            <a:r>
              <a:rPr lang="de-DE" sz="2400" dirty="0"/>
              <a:t>:   mit </a:t>
            </a:r>
            <a:r>
              <a:rPr lang="de-DE" sz="2400" dirty="0" err="1"/>
              <a:t>feminist</a:t>
            </a:r>
            <a:r>
              <a:rPr lang="de-DE" sz="2400" dirty="0"/>
              <a:t> </a:t>
            </a:r>
            <a:r>
              <a:rPr lang="de-DE" sz="2400" dirty="0" err="1"/>
              <a:t>attac</a:t>
            </a:r>
            <a:r>
              <a:rPr lang="de-DE" sz="2400" dirty="0"/>
              <a:t> gab es bis ca. 2010 ein Frauennetzwerk in </a:t>
            </a:r>
            <a:r>
              <a:rPr lang="de-DE" sz="2400" dirty="0" err="1"/>
              <a:t>Attac</a:t>
            </a:r>
            <a:r>
              <a:rPr lang="de-DE" sz="2400" dirty="0"/>
              <a:t>, erst ab 2017 wurde mit dem „Frauenplenum“   wieder eine eigenständige feministische Struktur in </a:t>
            </a:r>
            <a:r>
              <a:rPr lang="de-DE" sz="2400" dirty="0" err="1"/>
              <a:t>Attac</a:t>
            </a:r>
            <a:r>
              <a:rPr lang="de-DE" sz="2400" dirty="0"/>
              <a:t> Deutschland entwickelt. </a:t>
            </a:r>
          </a:p>
        </p:txBody>
      </p:sp>
    </p:spTree>
    <p:extLst>
      <p:ext uri="{BB962C8B-B14F-4D97-AF65-F5344CB8AC3E}">
        <p14:creationId xmlns:p14="http://schemas.microsoft.com/office/powerpoint/2010/main" val="1075066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FA5549-3DCB-45B7-B011-1C2682F4F4F4}"/>
              </a:ext>
            </a:extLst>
          </p:cNvPr>
          <p:cNvSpPr>
            <a:spLocks noGrp="1"/>
          </p:cNvSpPr>
          <p:nvPr>
            <p:ph type="title"/>
          </p:nvPr>
        </p:nvSpPr>
        <p:spPr>
          <a:xfrm>
            <a:off x="838200" y="429133"/>
            <a:ext cx="10515600" cy="1325563"/>
          </a:xfrm>
        </p:spPr>
        <p:txBody>
          <a:bodyPr>
            <a:normAutofit/>
          </a:bodyPr>
          <a:lstStyle/>
          <a:p>
            <a:r>
              <a:rPr lang="de-DE" sz="3600" dirty="0"/>
              <a:t>Beispiel: Das Selbstverständnis von Attac. Zwischen Netzwerk, NGO und Bewegung – 8 Thesen</a:t>
            </a:r>
          </a:p>
        </p:txBody>
      </p:sp>
      <p:sp>
        <p:nvSpPr>
          <p:cNvPr id="3" name="Inhaltsplatzhalter 2">
            <a:extLst>
              <a:ext uri="{FF2B5EF4-FFF2-40B4-BE49-F238E27FC236}">
                <a16:creationId xmlns:a16="http://schemas.microsoft.com/office/drawing/2014/main" id="{040B19FD-B808-471E-9EF6-D0D0E3C354FB}"/>
              </a:ext>
            </a:extLst>
          </p:cNvPr>
          <p:cNvSpPr>
            <a:spLocks noGrp="1"/>
          </p:cNvSpPr>
          <p:nvPr>
            <p:ph idx="1"/>
          </p:nvPr>
        </p:nvSpPr>
        <p:spPr>
          <a:xfrm>
            <a:off x="888917" y="1825625"/>
            <a:ext cx="10515600" cy="4667250"/>
          </a:xfrm>
        </p:spPr>
        <p:txBody>
          <a:bodyPr>
            <a:normAutofit lnSpcReduction="10000"/>
          </a:bodyPr>
          <a:lstStyle/>
          <a:p>
            <a:pPr marL="0" indent="0">
              <a:buNone/>
            </a:pPr>
            <a:r>
              <a:rPr lang="de-DE" dirty="0"/>
              <a:t> </a:t>
            </a:r>
            <a:r>
              <a:rPr lang="de-DE" sz="2000" dirty="0"/>
              <a:t>von 2001/2006</a:t>
            </a:r>
          </a:p>
          <a:p>
            <a:pPr marL="0" indent="0">
              <a:buNone/>
            </a:pPr>
            <a:r>
              <a:rPr lang="de-DE" dirty="0"/>
              <a:t>Dieses Papier enthält den Grundkonsens von </a:t>
            </a:r>
            <a:r>
              <a:rPr lang="de-DE" dirty="0" err="1"/>
              <a:t>attac</a:t>
            </a:r>
            <a:endParaRPr lang="de-DE" dirty="0"/>
          </a:p>
          <a:p>
            <a:pPr marL="0" indent="0">
              <a:buNone/>
            </a:pPr>
            <a:r>
              <a:rPr lang="de-DE" sz="2000" dirty="0"/>
              <a:t>3. Spiegelstrich: Attac setzt sich für die Globalisierung von sozialer Gerechtigkeit, politischen, wirtschaftlichen und sozialen Menschenrechten, für Demokratie und umweltgerechtes Handeln ein </a:t>
            </a:r>
          </a:p>
          <a:p>
            <a:pPr marL="0" indent="0">
              <a:buNone/>
            </a:pPr>
            <a:r>
              <a:rPr lang="de-DE" dirty="0"/>
              <a:t>4. Spiegelstrich: </a:t>
            </a:r>
            <a:r>
              <a:rPr lang="de-DE" b="1" u="sng" dirty="0"/>
              <a:t>Attac setzt sich in allen Bereichen für Geschlechtergerechtigkeit ein </a:t>
            </a:r>
          </a:p>
          <a:p>
            <a:pPr marL="0" indent="0">
              <a:buNone/>
            </a:pPr>
            <a:r>
              <a:rPr lang="de-DE" sz="2400" dirty="0"/>
              <a:t>Strichworte aus dem Text: Die Erarbeitung konkreter Politik und praktischer Maßnahmen werden in solidarischer Auseinandersetzung unterschiedlicher Meinungen entwickelt. Der Schwerpunkt von </a:t>
            </a:r>
            <a:r>
              <a:rPr lang="de-DE" sz="2400" dirty="0" err="1"/>
              <a:t>attac</a:t>
            </a:r>
            <a:r>
              <a:rPr lang="de-DE" sz="2400" dirty="0"/>
              <a:t> liegt auf ökonomischen Globalisierungsfragen.// </a:t>
            </a:r>
            <a:r>
              <a:rPr lang="de-DE" sz="2400" dirty="0" err="1"/>
              <a:t>attac</a:t>
            </a:r>
            <a:r>
              <a:rPr lang="de-DE" sz="2400" dirty="0"/>
              <a:t> versteht sich als Teil der sozialen Bewegungen,  …</a:t>
            </a:r>
          </a:p>
          <a:p>
            <a:pPr>
              <a:buFont typeface="Wingdings" panose="05000000000000000000" pitchFamily="2" charset="2"/>
              <a:buChar char="Ø"/>
            </a:pPr>
            <a:r>
              <a:rPr lang="de-DE" sz="2400" b="1" dirty="0">
                <a:highlight>
                  <a:srgbClr val="FFFF00"/>
                </a:highlight>
              </a:rPr>
              <a:t>An keiner Stelle wird konkretisiert, wie Attac Geschlechtergerechtigkeit umsetzen will</a:t>
            </a:r>
          </a:p>
          <a:p>
            <a:pPr>
              <a:buFont typeface="Wingdings" panose="05000000000000000000" pitchFamily="2" charset="2"/>
              <a:buChar char="Ø"/>
            </a:pPr>
            <a:endParaRPr lang="de-DE" sz="2400" dirty="0">
              <a:solidFill>
                <a:schemeClr val="tx1">
                  <a:lumMod val="65000"/>
                  <a:lumOff val="35000"/>
                </a:schemeClr>
              </a:solidFill>
            </a:endParaRPr>
          </a:p>
          <a:p>
            <a:pPr marL="0" indent="0">
              <a:buNone/>
            </a:pPr>
            <a:endParaRPr lang="de-DE" sz="2400" dirty="0">
              <a:solidFill>
                <a:schemeClr val="tx1">
                  <a:lumMod val="65000"/>
                  <a:lumOff val="35000"/>
                </a:schemeClr>
              </a:solidFill>
            </a:endParaRPr>
          </a:p>
          <a:p>
            <a:pPr>
              <a:buFont typeface="Wingdings" panose="05000000000000000000" pitchFamily="2" charset="2"/>
              <a:buChar char="Ø"/>
            </a:pPr>
            <a:endParaRPr lang="de-DE" sz="2400" dirty="0">
              <a:solidFill>
                <a:schemeClr val="tx1">
                  <a:lumMod val="65000"/>
                  <a:lumOff val="35000"/>
                </a:schemeClr>
              </a:solidFill>
            </a:endParaRPr>
          </a:p>
          <a:p>
            <a:pPr marL="0" indent="0">
              <a:buNone/>
            </a:pPr>
            <a:endParaRPr lang="de-DE" sz="2400" dirty="0">
              <a:solidFill>
                <a:schemeClr val="tx1">
                  <a:lumMod val="65000"/>
                  <a:lumOff val="35000"/>
                </a:schemeClr>
              </a:solidFill>
            </a:endParaRPr>
          </a:p>
          <a:p>
            <a:pPr marL="0" indent="0">
              <a:buNone/>
            </a:pPr>
            <a:endParaRPr lang="de-DE" sz="2400" dirty="0">
              <a:solidFill>
                <a:schemeClr val="tx1">
                  <a:lumMod val="65000"/>
                  <a:lumOff val="35000"/>
                </a:schemeClr>
              </a:solidFill>
            </a:endParaRPr>
          </a:p>
        </p:txBody>
      </p:sp>
    </p:spTree>
    <p:extLst>
      <p:ext uri="{BB962C8B-B14F-4D97-AF65-F5344CB8AC3E}">
        <p14:creationId xmlns:p14="http://schemas.microsoft.com/office/powerpoint/2010/main" val="1487506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FF20AF-0BE9-4D18-AE36-2CE29CDE776F}"/>
              </a:ext>
            </a:extLst>
          </p:cNvPr>
          <p:cNvSpPr>
            <a:spLocks noGrp="1"/>
          </p:cNvSpPr>
          <p:nvPr>
            <p:ph type="title"/>
          </p:nvPr>
        </p:nvSpPr>
        <p:spPr/>
        <p:txBody>
          <a:bodyPr/>
          <a:lstStyle/>
          <a:p>
            <a:r>
              <a:rPr lang="de-DE" dirty="0"/>
              <a:t>Beispiel: Text: Wer wir sind und was wir wollen </a:t>
            </a:r>
          </a:p>
        </p:txBody>
      </p:sp>
      <p:sp>
        <p:nvSpPr>
          <p:cNvPr id="3" name="Inhaltsplatzhalter 2">
            <a:extLst>
              <a:ext uri="{FF2B5EF4-FFF2-40B4-BE49-F238E27FC236}">
                <a16:creationId xmlns:a16="http://schemas.microsoft.com/office/drawing/2014/main" id="{2CBE8FAD-2DBD-4D8A-8260-6F976D2E137F}"/>
              </a:ext>
            </a:extLst>
          </p:cNvPr>
          <p:cNvSpPr>
            <a:spLocks noGrp="1"/>
          </p:cNvSpPr>
          <p:nvPr>
            <p:ph idx="1"/>
          </p:nvPr>
        </p:nvSpPr>
        <p:spPr>
          <a:xfrm>
            <a:off x="838200" y="1690688"/>
            <a:ext cx="10701131" cy="4351338"/>
          </a:xfrm>
        </p:spPr>
        <p:txBody>
          <a:bodyPr>
            <a:normAutofit fontScale="92500"/>
          </a:bodyPr>
          <a:lstStyle/>
          <a:p>
            <a:pPr marL="0" indent="0">
              <a:buNone/>
            </a:pPr>
            <a:endParaRPr lang="de-DE" dirty="0">
              <a:solidFill>
                <a:srgbClr val="FF0000"/>
              </a:solidFill>
            </a:endParaRPr>
          </a:p>
          <a:p>
            <a:r>
              <a:rPr lang="de-DE" dirty="0"/>
              <a:t>Erklärung der Folgen der neoliberalen Globalisierung (z.B.: Globalisierung bringt keinen Wohlstand für alle, Kritik der internationalen Finanzmärkte,  untergraben die Demokratie)</a:t>
            </a:r>
          </a:p>
          <a:p>
            <a:r>
              <a:rPr lang="de-DE" dirty="0"/>
              <a:t>Eine andere Welt ist möglich (z.B. die neoliberale Form der Globalisierung ist kein alternativloser Sachzwang)</a:t>
            </a:r>
          </a:p>
          <a:p>
            <a:r>
              <a:rPr lang="de-DE" dirty="0"/>
              <a:t>Wie organisieren wir uns? Wie handeln wir? internationale Solidarität von unten aufbauen, vor Ort arbeiten, „Bildungsbewegung mit Aktionscharakter</a:t>
            </a:r>
          </a:p>
          <a:p>
            <a:pPr>
              <a:buFont typeface="Wingdings" panose="05000000000000000000" pitchFamily="2" charset="2"/>
              <a:buChar char="Ø"/>
            </a:pPr>
            <a:r>
              <a:rPr lang="de-DE" dirty="0">
                <a:highlight>
                  <a:srgbClr val="FFFF00"/>
                </a:highlight>
              </a:rPr>
              <a:t>An keiner Stelle werden die Themen besondere Belastung von Frauen/FLINTA*, Analysen aus einem feministischen Gesichtspunkt erwähnt  </a:t>
            </a:r>
          </a:p>
        </p:txBody>
      </p:sp>
    </p:spTree>
    <p:extLst>
      <p:ext uri="{BB962C8B-B14F-4D97-AF65-F5344CB8AC3E}">
        <p14:creationId xmlns:p14="http://schemas.microsoft.com/office/powerpoint/2010/main" val="649208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0998F9-D0DD-4720-856F-BC242EAFEED0}"/>
              </a:ext>
            </a:extLst>
          </p:cNvPr>
          <p:cNvSpPr>
            <a:spLocks noGrp="1"/>
          </p:cNvSpPr>
          <p:nvPr>
            <p:ph type="title"/>
          </p:nvPr>
        </p:nvSpPr>
        <p:spPr/>
        <p:txBody>
          <a:bodyPr>
            <a:normAutofit fontScale="90000"/>
          </a:bodyPr>
          <a:lstStyle/>
          <a:p>
            <a:r>
              <a:rPr lang="de-DE" sz="4000" dirty="0"/>
              <a:t>Beispiel: Globale soziale Rechte – statt nationaler Lösungen. </a:t>
            </a:r>
            <a:br>
              <a:rPr lang="de-DE" sz="4000" dirty="0"/>
            </a:br>
            <a:r>
              <a:rPr lang="de-DE" sz="3100" dirty="0"/>
              <a:t>Erklärung des Attac-Rates zur Abgrenzung gegen rechte Globalisierungskritik</a:t>
            </a:r>
          </a:p>
        </p:txBody>
      </p:sp>
      <p:sp>
        <p:nvSpPr>
          <p:cNvPr id="3" name="Inhaltsplatzhalter 2">
            <a:extLst>
              <a:ext uri="{FF2B5EF4-FFF2-40B4-BE49-F238E27FC236}">
                <a16:creationId xmlns:a16="http://schemas.microsoft.com/office/drawing/2014/main" id="{B7F2CDFD-F0DA-4AA5-94A3-2B4625924336}"/>
              </a:ext>
            </a:extLst>
          </p:cNvPr>
          <p:cNvSpPr>
            <a:spLocks noGrp="1"/>
          </p:cNvSpPr>
          <p:nvPr>
            <p:ph idx="1"/>
          </p:nvPr>
        </p:nvSpPr>
        <p:spPr>
          <a:xfrm>
            <a:off x="838200" y="2067338"/>
            <a:ext cx="10515600" cy="4391651"/>
          </a:xfrm>
        </p:spPr>
        <p:txBody>
          <a:bodyPr>
            <a:normAutofit fontScale="92500" lnSpcReduction="20000"/>
          </a:bodyPr>
          <a:lstStyle/>
          <a:p>
            <a:pPr marL="0" indent="0">
              <a:buNone/>
            </a:pPr>
            <a:r>
              <a:rPr lang="de-DE" sz="1700" dirty="0"/>
              <a:t>Oktober 2012</a:t>
            </a:r>
          </a:p>
          <a:p>
            <a:r>
              <a:rPr lang="de-DE" dirty="0"/>
              <a:t>Ziel: u.a. eine </a:t>
            </a:r>
            <a:r>
              <a:rPr lang="de-DE" b="1" dirty="0"/>
              <a:t>Gesellschaft, die in globalem Maßstab soziale Rechte </a:t>
            </a:r>
            <a:r>
              <a:rPr lang="de-DE" dirty="0"/>
              <a:t>verwirklicht </a:t>
            </a:r>
          </a:p>
          <a:p>
            <a:r>
              <a:rPr lang="de-DE" dirty="0"/>
              <a:t>Analyse: Ausgangspunkt ist die Frage, welche sozialen Gruppen von den Verhältnissen profitieren, welche darunter leiden  </a:t>
            </a:r>
          </a:p>
          <a:p>
            <a:r>
              <a:rPr lang="de-DE" dirty="0"/>
              <a:t>Die Kritik an den herrschenden Zuständen darf in ihrer Zielsetzung keine Menschen aufgrund ihres </a:t>
            </a:r>
            <a:r>
              <a:rPr lang="de-DE" b="1" dirty="0"/>
              <a:t>Geschlechts,</a:t>
            </a:r>
            <a:r>
              <a:rPr lang="de-DE" dirty="0"/>
              <a:t> ihrer Religion oder  ihrer Staatsangehörigkeit ausgrenzen</a:t>
            </a:r>
          </a:p>
          <a:p>
            <a:r>
              <a:rPr lang="de-DE" dirty="0"/>
              <a:t>Keine Zusammenarbeit mit Gruppen, die mit rassistischen, antisemitischen, fremdenfeindlichen, </a:t>
            </a:r>
            <a:r>
              <a:rPr lang="de-DE" b="1" dirty="0"/>
              <a:t>chauvinistischen </a:t>
            </a:r>
            <a:r>
              <a:rPr lang="de-DE" dirty="0"/>
              <a:t>und verwandten Ideologien arbeiten</a:t>
            </a:r>
          </a:p>
          <a:p>
            <a:pPr>
              <a:lnSpc>
                <a:spcPct val="110000"/>
              </a:lnSpc>
              <a:buFont typeface="Wingdings" panose="05000000000000000000" pitchFamily="2" charset="2"/>
              <a:buChar char="Ø"/>
            </a:pPr>
            <a:r>
              <a:rPr lang="de-DE" dirty="0">
                <a:highlight>
                  <a:srgbClr val="FFFF00"/>
                </a:highlight>
              </a:rPr>
              <a:t>Es wird nicht präzisiert, wie das Ziel einer geschlechtergerechten Gesellschaft erreicht werden könnte.</a:t>
            </a:r>
          </a:p>
        </p:txBody>
      </p:sp>
    </p:spTree>
    <p:extLst>
      <p:ext uri="{BB962C8B-B14F-4D97-AF65-F5344CB8AC3E}">
        <p14:creationId xmlns:p14="http://schemas.microsoft.com/office/powerpoint/2010/main" val="3986200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BBFD9E-4760-4816-B501-BC0F9DE46903}"/>
              </a:ext>
            </a:extLst>
          </p:cNvPr>
          <p:cNvSpPr>
            <a:spLocks noGrp="1"/>
          </p:cNvSpPr>
          <p:nvPr>
            <p:ph type="title"/>
          </p:nvPr>
        </p:nvSpPr>
        <p:spPr/>
        <p:txBody>
          <a:bodyPr>
            <a:normAutofit/>
          </a:bodyPr>
          <a:lstStyle/>
          <a:p>
            <a:r>
              <a:rPr lang="de-DE" sz="3600" dirty="0"/>
              <a:t>Beispiel: Attac-Erklärung zur demokratischen Kontrolle der Finanzmärkte </a:t>
            </a:r>
          </a:p>
        </p:txBody>
      </p:sp>
      <p:sp>
        <p:nvSpPr>
          <p:cNvPr id="3" name="Inhaltsplatzhalter 2">
            <a:extLst>
              <a:ext uri="{FF2B5EF4-FFF2-40B4-BE49-F238E27FC236}">
                <a16:creationId xmlns:a16="http://schemas.microsoft.com/office/drawing/2014/main" id="{11FC2753-A06A-40A6-A00F-C5D25FFE3F74}"/>
              </a:ext>
            </a:extLst>
          </p:cNvPr>
          <p:cNvSpPr>
            <a:spLocks noGrp="1"/>
          </p:cNvSpPr>
          <p:nvPr>
            <p:ph idx="1"/>
          </p:nvPr>
        </p:nvSpPr>
        <p:spPr/>
        <p:txBody>
          <a:bodyPr>
            <a:normAutofit fontScale="85000" lnSpcReduction="20000"/>
          </a:bodyPr>
          <a:lstStyle/>
          <a:p>
            <a:pPr marL="0" indent="0">
              <a:buNone/>
            </a:pPr>
            <a:r>
              <a:rPr lang="de-DE" dirty="0"/>
              <a:t>Von 2002/2006, Ratsbeschlüsse</a:t>
            </a:r>
          </a:p>
          <a:p>
            <a:pPr marL="0" indent="0">
              <a:buNone/>
            </a:pPr>
            <a:endParaRPr lang="de-DE" dirty="0"/>
          </a:p>
          <a:p>
            <a:r>
              <a:rPr lang="de-DE" dirty="0"/>
              <a:t>In der Erklärung werden die Auswirkungen der neoliberalen Globalisierung analysiert (z.B. Vergrößerung der sozialen Kluft zwischen Nord und Süd, Deregulierung der Arbeitsmärkte, Sozialabbau).  In diesem Abschnitt wird  nirgends auf die besondere Betroffenheit von Frauen eingegangen bzw. analysiert, welchen Einfluss  patriarchale Strukturen auf diese Entwicklung haben</a:t>
            </a:r>
          </a:p>
          <a:p>
            <a:endParaRPr lang="de-DE" dirty="0"/>
          </a:p>
          <a:p>
            <a:r>
              <a:rPr lang="de-DE" dirty="0"/>
              <a:t>Unter den Forderungen wird „Geschlechtergerechtigkeit nur an einer Stelle explizit erwähnt: Im Spiegelstrich „Regulierung und Einschränkung der Macht der transnationalen Konzerne und ökonomischen Machtzusammenballungen .. steht u.a.: existenzsichernde Löhne, Arbeitsrechte und Mitentscheidungsrechte für Beschäftigte, </a:t>
            </a:r>
            <a:r>
              <a:rPr lang="de-DE" b="1" u="sng" dirty="0"/>
              <a:t>Gleichstellungsauflagen    </a:t>
            </a:r>
          </a:p>
          <a:p>
            <a:pPr>
              <a:buFont typeface="Wingdings" panose="05000000000000000000" pitchFamily="2" charset="2"/>
              <a:buChar char="Ø"/>
            </a:pPr>
            <a:r>
              <a:rPr lang="de-DE" dirty="0">
                <a:highlight>
                  <a:srgbClr val="FFFF00"/>
                </a:highlight>
              </a:rPr>
              <a:t>Mit „Gleichstellungsauflagen</a:t>
            </a:r>
            <a:r>
              <a:rPr lang="de-DE" b="1" dirty="0">
                <a:highlight>
                  <a:srgbClr val="FFFF00"/>
                </a:highlight>
              </a:rPr>
              <a:t>“ </a:t>
            </a:r>
            <a:r>
              <a:rPr lang="de-DE" dirty="0">
                <a:highlight>
                  <a:srgbClr val="FFFF00"/>
                </a:highlight>
              </a:rPr>
              <a:t>wird nur </a:t>
            </a:r>
            <a:r>
              <a:rPr lang="de-DE" u="sng" dirty="0">
                <a:highlight>
                  <a:srgbClr val="FFFF00"/>
                </a:highlight>
              </a:rPr>
              <a:t>eine </a:t>
            </a:r>
            <a:r>
              <a:rPr lang="de-DE" dirty="0">
                <a:highlight>
                  <a:srgbClr val="FFFF00"/>
                </a:highlight>
              </a:rPr>
              <a:t>mögliche Strategie genannt. </a:t>
            </a:r>
          </a:p>
          <a:p>
            <a:endParaRPr lang="de-DE" dirty="0"/>
          </a:p>
          <a:p>
            <a:endParaRPr lang="de-DE" dirty="0"/>
          </a:p>
          <a:p>
            <a:endParaRPr lang="de-DE" dirty="0"/>
          </a:p>
        </p:txBody>
      </p:sp>
    </p:spTree>
    <p:extLst>
      <p:ext uri="{BB962C8B-B14F-4D97-AF65-F5344CB8AC3E}">
        <p14:creationId xmlns:p14="http://schemas.microsoft.com/office/powerpoint/2010/main" val="2152028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ED52F8-4C2B-4F38-AEB4-A66AEF0F6035}"/>
              </a:ext>
            </a:extLst>
          </p:cNvPr>
          <p:cNvSpPr>
            <a:spLocks noGrp="1"/>
          </p:cNvSpPr>
          <p:nvPr>
            <p:ph type="title"/>
          </p:nvPr>
        </p:nvSpPr>
        <p:spPr/>
        <p:txBody>
          <a:bodyPr>
            <a:normAutofit/>
          </a:bodyPr>
          <a:lstStyle/>
          <a:p>
            <a:r>
              <a:rPr lang="de-DE" sz="3600" dirty="0"/>
              <a:t>World </a:t>
            </a:r>
            <a:r>
              <a:rPr lang="de-DE" sz="3600" dirty="0" err="1"/>
              <a:t>Cafe</a:t>
            </a:r>
            <a:r>
              <a:rPr lang="de-DE" sz="3600" dirty="0"/>
              <a:t> – Herbstratschlag 2021</a:t>
            </a:r>
          </a:p>
        </p:txBody>
      </p:sp>
      <p:sp>
        <p:nvSpPr>
          <p:cNvPr id="3" name="Inhaltsplatzhalter 2">
            <a:extLst>
              <a:ext uri="{FF2B5EF4-FFF2-40B4-BE49-F238E27FC236}">
                <a16:creationId xmlns:a16="http://schemas.microsoft.com/office/drawing/2014/main" id="{09BD009B-2CF1-46F9-A50F-FA9C88FBA996}"/>
              </a:ext>
            </a:extLst>
          </p:cNvPr>
          <p:cNvSpPr>
            <a:spLocks noGrp="1"/>
          </p:cNvSpPr>
          <p:nvPr>
            <p:ph idx="1"/>
          </p:nvPr>
        </p:nvSpPr>
        <p:spPr>
          <a:xfrm>
            <a:off x="838200" y="1524434"/>
            <a:ext cx="10515600" cy="5167312"/>
          </a:xfrm>
        </p:spPr>
        <p:txBody>
          <a:bodyPr>
            <a:normAutofit lnSpcReduction="10000"/>
          </a:bodyPr>
          <a:lstStyle/>
          <a:p>
            <a:pPr marL="0" indent="0">
              <a:buNone/>
            </a:pPr>
            <a:r>
              <a:rPr lang="de-DE" sz="2600" dirty="0"/>
              <a:t>Die Teilnehmer/innen konnten an verschiedenen Thementischen  ihre Stichpunkte, Analysen und Forderungen eintragen. </a:t>
            </a:r>
          </a:p>
          <a:p>
            <a:pPr marL="0" indent="0">
              <a:buNone/>
            </a:pPr>
            <a:r>
              <a:rPr lang="de-DE" sz="2600" dirty="0"/>
              <a:t>Die Moderationsgruppe hat diese Einträge  ausgewertet und systematisiert. </a:t>
            </a:r>
            <a:r>
              <a:rPr lang="de-DE" sz="2600" b="1" dirty="0"/>
              <a:t>Für das Thema „Gendergerechtigkeit“ entstanden so fünf Themengruppen</a:t>
            </a:r>
            <a:r>
              <a:rPr lang="de-DE" sz="2600" dirty="0"/>
              <a:t>, die auch Grundlage für die Auswahl unserer Referentin, Christa Wichterich, und die Entwicklung unseres Vorschlages für Arbeitsgruppen waren</a:t>
            </a:r>
            <a:r>
              <a:rPr lang="de-DE" dirty="0"/>
              <a:t>,</a:t>
            </a:r>
          </a:p>
          <a:p>
            <a:pPr marL="342900" indent="-342900">
              <a:buFont typeface="+mj-lt"/>
              <a:buAutoNum type="arabicParenR"/>
            </a:pPr>
            <a:r>
              <a:rPr lang="de-DE" sz="1800" b="1" kern="0" dirty="0">
                <a:effectLst/>
                <a:ea typeface="Times New Roman" panose="02020603050405020304" pitchFamily="18" charset="0"/>
                <a:cs typeface="Times New Roman" panose="02020603050405020304" pitchFamily="18" charset="0"/>
              </a:rPr>
              <a:t>Analyse gesellschaftliche Strukturen. Selbstbestimmung verwirklichen! Weltweit!</a:t>
            </a:r>
          </a:p>
          <a:p>
            <a:pPr marL="342900" indent="-342900">
              <a:buFont typeface="+mj-lt"/>
              <a:buAutoNum type="arabicParenR"/>
            </a:pPr>
            <a:r>
              <a:rPr lang="de-DE" sz="1800" b="1" dirty="0">
                <a:effectLst/>
                <a:ea typeface="Calibri" panose="020F0502020204030204" pitchFamily="34" charset="0"/>
                <a:cs typeface="Times New Roman" panose="02020603050405020304" pitchFamily="18" charset="0"/>
              </a:rPr>
              <a:t>Unterschiedliche „Betroffenheit“ von Frauen/FLINTA* in unserer Gesellschaft</a:t>
            </a:r>
          </a:p>
          <a:p>
            <a:pPr marL="342900" indent="-342900">
              <a:buFont typeface="+mj-lt"/>
              <a:buAutoNum type="arabicParenR"/>
            </a:pPr>
            <a:r>
              <a:rPr lang="de-DE" sz="1800" b="1" kern="0" dirty="0" err="1">
                <a:effectLst/>
                <a:ea typeface="Times New Roman" panose="02020603050405020304" pitchFamily="18" charset="0"/>
                <a:cs typeface="Times New Roman" panose="02020603050405020304" pitchFamily="18" charset="0"/>
              </a:rPr>
              <a:t>Queerfeminismus</a:t>
            </a:r>
            <a:endParaRPr lang="de-DE" sz="1800" b="1" kern="0" dirty="0">
              <a:effectLst/>
              <a:ea typeface="Times New Roman" panose="02020603050405020304" pitchFamily="18" charset="0"/>
              <a:cs typeface="Times New Roman" panose="02020603050405020304" pitchFamily="18" charset="0"/>
            </a:endParaRPr>
          </a:p>
          <a:p>
            <a:pPr marL="342900" indent="-342900">
              <a:buFont typeface="+mj-lt"/>
              <a:buAutoNum type="arabicParenR"/>
            </a:pPr>
            <a:r>
              <a:rPr lang="de-DE" sz="1800" b="1" dirty="0">
                <a:effectLst/>
                <a:ea typeface="Calibri" panose="020F0502020204030204" pitchFamily="34" charset="0"/>
                <a:cs typeface="Times New Roman" panose="02020603050405020304" pitchFamily="18" charset="0"/>
              </a:rPr>
              <a:t>Strategien zu mehr „Gendergerechtigkeit“</a:t>
            </a:r>
          </a:p>
          <a:p>
            <a:pPr marL="342900" indent="-342900">
              <a:buFont typeface="+mj-lt"/>
              <a:buAutoNum type="arabicParenR"/>
            </a:pPr>
            <a:r>
              <a:rPr lang="de-DE" sz="1800" b="1" kern="0" dirty="0">
                <a:effectLst/>
                <a:ea typeface="Times New Roman" panose="02020603050405020304" pitchFamily="18" charset="0"/>
                <a:cs typeface="Times New Roman" panose="02020603050405020304" pitchFamily="18" charset="0"/>
              </a:rPr>
              <a:t>Sprache/Kommunikation/Organisationsstruktur</a:t>
            </a:r>
          </a:p>
          <a:p>
            <a:pPr marL="0" indent="0">
              <a:buNone/>
            </a:pPr>
            <a:r>
              <a:rPr lang="de-DE" sz="1800" kern="0" dirty="0">
                <a:effectLst/>
                <a:ea typeface="Times New Roman" panose="02020603050405020304" pitchFamily="18" charset="0"/>
                <a:cs typeface="Times New Roman" panose="02020603050405020304" pitchFamily="18" charset="0"/>
              </a:rPr>
              <a:t>Aspekte von „Gendergerechtigkeit“ wurden auch in den Wandzeitungen anderer Thementische angesprochen. Auch dies zeigt, dass es in </a:t>
            </a:r>
            <a:r>
              <a:rPr lang="de-DE" sz="1800" kern="0" dirty="0" err="1">
                <a:effectLst/>
                <a:ea typeface="Times New Roman" panose="02020603050405020304" pitchFamily="18" charset="0"/>
                <a:cs typeface="Times New Roman" panose="02020603050405020304" pitchFamily="18" charset="0"/>
              </a:rPr>
              <a:t>attac</a:t>
            </a:r>
            <a:r>
              <a:rPr lang="de-DE" sz="1800" kern="0" dirty="0">
                <a:effectLst/>
                <a:ea typeface="Times New Roman" panose="02020603050405020304" pitchFamily="18" charset="0"/>
                <a:cs typeface="Times New Roman" panose="02020603050405020304" pitchFamily="18" charset="0"/>
              </a:rPr>
              <a:t> Diskussionsbedarf zu diesem Thema gibt.  </a:t>
            </a:r>
          </a:p>
          <a:p>
            <a:pPr marL="0" indent="0">
              <a:buNone/>
            </a:pPr>
            <a:endParaRPr lang="de-DE" sz="1800" kern="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de-DE" sz="1200" kern="0" dirty="0">
                <a:effectLst/>
                <a:latin typeface="Arial" panose="020B0604020202020204" pitchFamily="34" charset="0"/>
                <a:ea typeface="Times New Roman" panose="02020603050405020304" pitchFamily="18" charset="0"/>
                <a:cs typeface="Times New Roman" panose="02020603050405020304" pitchFamily="18" charset="0"/>
              </a:rPr>
              <a:t>Eine Ausführliche Fassung der Zusammenstellung Thementisch „Gendergerechtigkeit“ wurde an die Teilnehmer/innen verschickt. </a:t>
            </a:r>
            <a:endParaRPr lang="de-DE" sz="1200" kern="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de-DE" sz="1800" kern="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indent="-342900">
              <a:buFont typeface="+mj-lt"/>
              <a:buAutoNum type="arabicParenR"/>
            </a:pPr>
            <a:endParaRPr lang="de-DE" sz="1800" b="1" kern="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de-DE" dirty="0"/>
          </a:p>
        </p:txBody>
      </p:sp>
    </p:spTree>
    <p:extLst>
      <p:ext uri="{BB962C8B-B14F-4D97-AF65-F5344CB8AC3E}">
        <p14:creationId xmlns:p14="http://schemas.microsoft.com/office/powerpoint/2010/main" val="1446794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C174D6-83C0-4491-8A8B-6695BC938CE0}"/>
              </a:ext>
            </a:extLst>
          </p:cNvPr>
          <p:cNvSpPr>
            <a:spLocks noGrp="1"/>
          </p:cNvSpPr>
          <p:nvPr>
            <p:ph type="title"/>
          </p:nvPr>
        </p:nvSpPr>
        <p:spPr/>
        <p:txBody>
          <a:bodyPr>
            <a:normAutofit/>
          </a:bodyPr>
          <a:lstStyle/>
          <a:p>
            <a:r>
              <a:rPr lang="de-DE" sz="3600" dirty="0"/>
              <a:t>Und die feministische Bewegung?</a:t>
            </a:r>
          </a:p>
        </p:txBody>
      </p:sp>
      <p:sp>
        <p:nvSpPr>
          <p:cNvPr id="3" name="Inhaltsplatzhalter 2">
            <a:extLst>
              <a:ext uri="{FF2B5EF4-FFF2-40B4-BE49-F238E27FC236}">
                <a16:creationId xmlns:a16="http://schemas.microsoft.com/office/drawing/2014/main" id="{6A765424-9ADA-459E-907F-93DBE5573BA6}"/>
              </a:ext>
            </a:extLst>
          </p:cNvPr>
          <p:cNvSpPr>
            <a:spLocks noGrp="1"/>
          </p:cNvSpPr>
          <p:nvPr>
            <p:ph idx="1"/>
          </p:nvPr>
        </p:nvSpPr>
        <p:spPr/>
        <p:txBody>
          <a:bodyPr>
            <a:normAutofit fontScale="92500" lnSpcReduction="20000"/>
          </a:bodyPr>
          <a:lstStyle/>
          <a:p>
            <a:pPr marL="0" indent="0">
              <a:buNone/>
            </a:pPr>
            <a:r>
              <a:rPr lang="de-DE" b="1" dirty="0"/>
              <a:t>Themen, die in den letzten Jahren an Bedeutung gewannen sind z.B.: </a:t>
            </a:r>
          </a:p>
          <a:p>
            <a:r>
              <a:rPr lang="de-DE" dirty="0"/>
              <a:t>Bezug auf alle Geschlechter: Begriff „FLINTA*“</a:t>
            </a:r>
          </a:p>
          <a:p>
            <a:r>
              <a:rPr lang="de-DE" dirty="0"/>
              <a:t>Deutlichere Thematisierung der Gewalt gegen FLINTA* (z.B. Femizide) </a:t>
            </a:r>
          </a:p>
          <a:p>
            <a:r>
              <a:rPr lang="de-DE" dirty="0"/>
              <a:t>Analyse der Care-Arbeit als eine strukturelle Ursache der Benachteiligung von FLINTA* </a:t>
            </a:r>
          </a:p>
          <a:p>
            <a:pPr marL="0" indent="0">
              <a:buNone/>
            </a:pPr>
            <a:r>
              <a:rPr lang="de-DE" u="sng" dirty="0"/>
              <a:t>Der diesjährige 8. März stand unter dem Motto: </a:t>
            </a:r>
          </a:p>
          <a:p>
            <a:pPr marL="0" indent="0">
              <a:buNone/>
            </a:pPr>
            <a:r>
              <a:rPr lang="de-DE" b="1" dirty="0"/>
              <a:t>Überlastet, ungesehen, </a:t>
            </a:r>
            <a:r>
              <a:rPr lang="de-DE" b="1" dirty="0" err="1"/>
              <a:t>un</a:t>
            </a:r>
            <a:r>
              <a:rPr lang="de-DE" b="1" dirty="0"/>
              <a:t>(</a:t>
            </a:r>
            <a:r>
              <a:rPr lang="de-DE" b="1" dirty="0" err="1"/>
              <a:t>ter</a:t>
            </a:r>
            <a:r>
              <a:rPr lang="de-DE" b="1" dirty="0"/>
              <a:t>)bezahlt. Wir streiken! Gemeinsam gegen Patriarchat und Kapitalismus</a:t>
            </a:r>
            <a:r>
              <a:rPr lang="de-DE" dirty="0"/>
              <a:t>. Dieses Motto zielt auf das Bestreiken der bezahlten und der unbezahlten Sorgearbeit</a:t>
            </a:r>
            <a:r>
              <a:rPr lang="de-DE" b="1" dirty="0"/>
              <a:t>. </a:t>
            </a:r>
            <a:r>
              <a:rPr lang="de-DE" dirty="0"/>
              <a:t>Zum ersten Mal wurde von </a:t>
            </a:r>
            <a:r>
              <a:rPr lang="de-DE" dirty="0" err="1"/>
              <a:t>VerDi</a:t>
            </a:r>
            <a:r>
              <a:rPr lang="de-DE" dirty="0"/>
              <a:t> im Rahmen der Tarifverhandlungen Sozial- und Erziehungsdienst zu einem Streik am 8. März aufgerufen. In einigen Städten kam es zu gemeinsamen Aktionen von </a:t>
            </a:r>
            <a:r>
              <a:rPr lang="de-DE" dirty="0" err="1"/>
              <a:t>VerDi</a:t>
            </a:r>
            <a:r>
              <a:rPr lang="de-DE" dirty="0"/>
              <a:t> und feministischen Bündnissen. </a:t>
            </a:r>
            <a:endParaRPr lang="de-DE" b="1" dirty="0"/>
          </a:p>
        </p:txBody>
      </p:sp>
    </p:spTree>
    <p:extLst>
      <p:ext uri="{BB962C8B-B14F-4D97-AF65-F5344CB8AC3E}">
        <p14:creationId xmlns:p14="http://schemas.microsoft.com/office/powerpoint/2010/main" val="19425709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990</Words>
  <Application>Microsoft Office PowerPoint</Application>
  <PresentationFormat>Breitbild</PresentationFormat>
  <Paragraphs>65</Paragraphs>
  <Slides>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Calibri Light</vt:lpstr>
      <vt:lpstr>Wingdings</vt:lpstr>
      <vt:lpstr>Office</vt:lpstr>
      <vt:lpstr>   Attac-Erneuerungsprozess:  Globalisierungskritik fortschreiben und für Attac wirksam machen      Geschlechtergerechtigkeit | Feministische Globalisierungs- und Kapitalismuskritik </vt:lpstr>
      <vt:lpstr>Ziele des Projekts unter dem Blickpunkt „Geschlechtergerechtigkeit“:  </vt:lpstr>
      <vt:lpstr>Der „blinde Fleck“  </vt:lpstr>
      <vt:lpstr>Beispiel: Das Selbstverständnis von Attac. Zwischen Netzwerk, NGO und Bewegung – 8 Thesen</vt:lpstr>
      <vt:lpstr>Beispiel: Text: Wer wir sind und was wir wollen </vt:lpstr>
      <vt:lpstr>Beispiel: Globale soziale Rechte – statt nationaler Lösungen.  Erklärung des Attac-Rates zur Abgrenzung gegen rechte Globalisierungskritik</vt:lpstr>
      <vt:lpstr>Beispiel: Attac-Erklärung zur demokratischen Kontrolle der Finanzmärkte </vt:lpstr>
      <vt:lpstr>World Cafe – Herbstratschlag 2021</vt:lpstr>
      <vt:lpstr>Und die feministische Bewegung?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Nestle Brigitte</dc:creator>
  <cp:lastModifiedBy>rYBxXgY5fj00gYtL</cp:lastModifiedBy>
  <cp:revision>18</cp:revision>
  <cp:lastPrinted>2022-03-13T20:28:49Z</cp:lastPrinted>
  <dcterms:created xsi:type="dcterms:W3CDTF">2022-03-13T14:55:03Z</dcterms:created>
  <dcterms:modified xsi:type="dcterms:W3CDTF">2022-03-17T18:59:56Z</dcterms:modified>
</cp:coreProperties>
</file>