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3" r:id="rId4"/>
    <p:sldId id="265" r:id="rId5"/>
    <p:sldId id="267" r:id="rId6"/>
    <p:sldId id="269" r:id="rId7"/>
    <p:sldId id="264" r:id="rId8"/>
    <p:sldId id="270" r:id="rId9"/>
    <p:sldId id="273" r:id="rId10"/>
    <p:sldId id="284" r:id="rId11"/>
    <p:sldId id="259" r:id="rId12"/>
    <p:sldId id="258" r:id="rId13"/>
    <p:sldId id="28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snapToObjects="1">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A8613-4AB4-8549-A20B-6C8E022E4FC8}" type="datetimeFigureOut">
              <a:rPr lang="de-DE" smtClean="0"/>
              <a:t>25.03.2022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C9AD9-9B96-6F4C-8DCC-3DA40B627786}" type="slidenum">
              <a:rPr lang="de-DE" smtClean="0"/>
              <a:t>‹Nr.›</a:t>
            </a:fld>
            <a:endParaRPr lang="de-DE"/>
          </a:p>
        </p:txBody>
      </p:sp>
    </p:spTree>
    <p:extLst>
      <p:ext uri="{BB962C8B-B14F-4D97-AF65-F5344CB8AC3E}">
        <p14:creationId xmlns:p14="http://schemas.microsoft.com/office/powerpoint/2010/main" val="178587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bricht auf, wenn schmerzlich erfahren wird, welch</a:t>
            </a:r>
            <a:r>
              <a:rPr lang="de-DE" baseline="0" dirty="0"/>
              <a:t> hoher Preis dieses Wachstumsmodell hat und auf wessen Kosten es geht.</a:t>
            </a:r>
            <a:endParaRPr lang="de-DE" dirty="0"/>
          </a:p>
          <a:p>
            <a:r>
              <a:rPr lang="de-DE" dirty="0"/>
              <a:t>Bekleidungsindustrie </a:t>
            </a:r>
            <a:r>
              <a:rPr lang="de-DE" dirty="0" err="1"/>
              <a:t>Bangladesh</a:t>
            </a:r>
            <a:r>
              <a:rPr lang="de-DE" dirty="0"/>
              <a:t> ist ein Erfolgsbeispiel für Wachstum, Einnahmen aus der Exportindustrie sind Fundament der </a:t>
            </a:r>
            <a:r>
              <a:rPr lang="de-DE" dirty="0" err="1"/>
              <a:t>bangl</a:t>
            </a:r>
            <a:r>
              <a:rPr lang="de-DE" dirty="0"/>
              <a:t>. Ökonomie, </a:t>
            </a:r>
          </a:p>
          <a:p>
            <a:r>
              <a:rPr lang="de-DE" dirty="0"/>
              <a:t>Getrieben von den Auftraggebern, nämlich vor allem von den</a:t>
            </a:r>
            <a:r>
              <a:rPr lang="de-DE" baseline="0" dirty="0"/>
              <a:t> großen europäischen Handelshäusern, und der Konkurrenz, denn in der Textilbranche sind die Unternehmen extrem mobil, .... Unterbietungswettbewerb, immer mehr Fabriken, Produktionssteigerung bei gleichzeitiger Kostensenkung, auch beim Bau neuer Fabriken, ohne Bauvorschriften, staatliche Kontrollen, sodass </a:t>
            </a:r>
            <a:r>
              <a:rPr lang="de-DE" dirty="0"/>
              <a:t>die strukturelle Gewalt in den Fabrikbauten</a:t>
            </a:r>
            <a:r>
              <a:rPr lang="de-DE" baseline="0" dirty="0"/>
              <a:t> steckt </a:t>
            </a:r>
          </a:p>
          <a:p>
            <a:r>
              <a:rPr lang="de-DE" dirty="0"/>
              <a:t> Verwobenheit von </a:t>
            </a:r>
            <a:r>
              <a:rPr lang="de-DE" dirty="0" err="1"/>
              <a:t>Writschaft</a:t>
            </a:r>
            <a:r>
              <a:rPr lang="de-DE" dirty="0"/>
              <a:t> und Politik, Bekleidungsindustrie</a:t>
            </a:r>
            <a:r>
              <a:rPr lang="de-DE" baseline="0" dirty="0"/>
              <a:t> = Hauptexport </a:t>
            </a:r>
            <a:r>
              <a:rPr lang="de-DE" dirty="0"/>
              <a:t>Personalunion</a:t>
            </a:r>
          </a:p>
        </p:txBody>
      </p:sp>
      <p:sp>
        <p:nvSpPr>
          <p:cNvPr id="4" name="Foliennummernplatzhalter 3"/>
          <p:cNvSpPr>
            <a:spLocks noGrp="1"/>
          </p:cNvSpPr>
          <p:nvPr>
            <p:ph type="sldNum" sz="quarter" idx="10"/>
          </p:nvPr>
        </p:nvSpPr>
        <p:spPr/>
        <p:txBody>
          <a:bodyPr/>
          <a:lstStyle/>
          <a:p>
            <a:fld id="{74AE8870-169D-A64E-82E3-29909E07D11E}" type="slidenum">
              <a:rPr lang="de-DE" smtClean="0"/>
              <a:t>5</a:t>
            </a:fld>
            <a:endParaRPr lang="de-DE"/>
          </a:p>
        </p:txBody>
      </p:sp>
    </p:spTree>
    <p:extLst>
      <p:ext uri="{BB962C8B-B14F-4D97-AF65-F5344CB8AC3E}">
        <p14:creationId xmlns:p14="http://schemas.microsoft.com/office/powerpoint/2010/main" val="236814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a:ln/>
        </p:spPr>
      </p:sp>
      <p:sp>
        <p:nvSpPr>
          <p:cNvPr id="31746"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Lucida Sans" charset="0"/>
              </a:rPr>
              <a:t>- Postmoderner Relativismus (</a:t>
            </a:r>
            <a:r>
              <a:rPr lang="de-DE" sz="1200" dirty="0" err="1">
                <a:solidFill>
                  <a:srgbClr val="000000"/>
                </a:solidFill>
                <a:latin typeface="Lucida Sans" charset="0"/>
              </a:rPr>
              <a:t>J.Butler</a:t>
            </a:r>
            <a:r>
              <a:rPr lang="de-DE" sz="1200" dirty="0">
                <a:solidFill>
                  <a:srgbClr val="000000"/>
                </a:solidFill>
                <a:latin typeface="Lucida Sans" charset="0"/>
              </a:rPr>
              <a:t>)</a:t>
            </a:r>
          </a:p>
          <a:p>
            <a:endParaRPr lang="de-DE" dirty="0">
              <a:latin typeface="Lucida Sans" charset="0"/>
            </a:endParaRPr>
          </a:p>
        </p:txBody>
      </p:sp>
      <p:sp>
        <p:nvSpPr>
          <p:cNvPr id="4" name="Foliennummernplatzhalter 3"/>
          <p:cNvSpPr>
            <a:spLocks noGrp="1"/>
          </p:cNvSpPr>
          <p:nvPr>
            <p:ph type="sldNum" sz="quarter" idx="5"/>
          </p:nvPr>
        </p:nvSpPr>
        <p:spPr/>
        <p:txBody>
          <a:bodyPr/>
          <a:lstStyle/>
          <a:p>
            <a:pPr>
              <a:defRPr/>
            </a:pPr>
            <a:fld id="{BFD2ECBB-01E1-7040-9FBB-95DB466C886C}" type="slidenum">
              <a:rPr lang="de-DE" smtClean="0"/>
              <a:pPr>
                <a:defRPr/>
              </a:pPr>
              <a:t>7</a:t>
            </a:fld>
            <a:endParaRPr lang="de-DE"/>
          </a:p>
        </p:txBody>
      </p:sp>
    </p:spTree>
    <p:extLst>
      <p:ext uri="{BB962C8B-B14F-4D97-AF65-F5344CB8AC3E}">
        <p14:creationId xmlns:p14="http://schemas.microsoft.com/office/powerpoint/2010/main" val="393666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a:ln/>
        </p:spPr>
      </p:sp>
      <p:sp>
        <p:nvSpPr>
          <p:cNvPr id="35842"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Lucida Sans" charset="0"/>
            </a:endParaRPr>
          </a:p>
        </p:txBody>
      </p:sp>
      <p:sp>
        <p:nvSpPr>
          <p:cNvPr id="4" name="Foliennummernplatzhalter 3"/>
          <p:cNvSpPr>
            <a:spLocks noGrp="1"/>
          </p:cNvSpPr>
          <p:nvPr>
            <p:ph type="sldNum" sz="quarter" idx="5"/>
          </p:nvPr>
        </p:nvSpPr>
        <p:spPr/>
        <p:txBody>
          <a:bodyPr/>
          <a:lstStyle/>
          <a:p>
            <a:pPr>
              <a:defRPr/>
            </a:pPr>
            <a:fld id="{B17D4904-4B89-2F44-BC02-97F4E394C572}" type="slidenum">
              <a:rPr lang="de-DE" smtClean="0"/>
              <a:pPr>
                <a:defRPr/>
              </a:pPr>
              <a:t>8</a:t>
            </a:fld>
            <a:endParaRPr lang="de-DE"/>
          </a:p>
        </p:txBody>
      </p:sp>
    </p:spTree>
    <p:extLst>
      <p:ext uri="{BB962C8B-B14F-4D97-AF65-F5344CB8AC3E}">
        <p14:creationId xmlns:p14="http://schemas.microsoft.com/office/powerpoint/2010/main" val="353399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Myth</a:t>
            </a:r>
            <a:r>
              <a:rPr lang="de-DE" dirty="0"/>
              <a:t> </a:t>
            </a:r>
            <a:r>
              <a:rPr lang="de-DE" dirty="0" err="1"/>
              <a:t>of</a:t>
            </a:r>
            <a:r>
              <a:rPr lang="de-DE" dirty="0"/>
              <a:t> </a:t>
            </a:r>
            <a:r>
              <a:rPr lang="de-DE" dirty="0" err="1"/>
              <a:t>magicbullet</a:t>
            </a:r>
            <a:r>
              <a:rPr lang="de-DE" dirty="0"/>
              <a:t> </a:t>
            </a:r>
            <a:r>
              <a:rPr lang="de-DE" dirty="0" err="1"/>
              <a:t>of</a:t>
            </a:r>
            <a:r>
              <a:rPr lang="de-DE" dirty="0"/>
              <a:t> </a:t>
            </a:r>
            <a:r>
              <a:rPr lang="de-DE" dirty="0" err="1"/>
              <a:t>poverty</a:t>
            </a:r>
            <a:r>
              <a:rPr lang="de-DE" dirty="0"/>
              <a:t> </a:t>
            </a:r>
            <a:r>
              <a:rPr lang="de-DE" dirty="0" err="1"/>
              <a:t>reduction</a:t>
            </a:r>
            <a:endParaRPr lang="de-DE" dirty="0"/>
          </a:p>
        </p:txBody>
      </p:sp>
      <p:sp>
        <p:nvSpPr>
          <p:cNvPr id="4" name="Foliennummernplatzhalter 3"/>
          <p:cNvSpPr>
            <a:spLocks noGrp="1"/>
          </p:cNvSpPr>
          <p:nvPr>
            <p:ph type="sldNum" sz="quarter" idx="10"/>
          </p:nvPr>
        </p:nvSpPr>
        <p:spPr/>
        <p:txBody>
          <a:bodyPr/>
          <a:lstStyle/>
          <a:p>
            <a:fld id="{02C84212-7739-4745-B39B-15E515D92DA1}" type="slidenum">
              <a:rPr lang="de-DE" smtClean="0"/>
              <a:t>9</a:t>
            </a:fld>
            <a:endParaRPr lang="de-DE"/>
          </a:p>
        </p:txBody>
      </p:sp>
    </p:spTree>
    <p:extLst>
      <p:ext uri="{BB962C8B-B14F-4D97-AF65-F5344CB8AC3E}">
        <p14:creationId xmlns:p14="http://schemas.microsoft.com/office/powerpoint/2010/main" val="145063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0BBC9-FE46-8241-A6B0-7774E5909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67CDB0E-2568-E047-A9CA-319EB9B06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0A96226-9647-0545-AE08-E9D5F3F4AD54}"/>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5" name="Fußzeilenplatzhalter 4">
            <a:extLst>
              <a:ext uri="{FF2B5EF4-FFF2-40B4-BE49-F238E27FC236}">
                <a16:creationId xmlns:a16="http://schemas.microsoft.com/office/drawing/2014/main" id="{A23F97A3-9A9E-F340-9791-78147F71AC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4D047A-CE70-0B49-A9B2-37F461FEE2ED}"/>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193618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5960B-427C-9C40-B310-54E8FCC35E7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44F2FF-22D7-684C-8981-74AED89F2347}"/>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4692FD6-C2F9-D945-9FF4-C895FE356D84}"/>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5" name="Fußzeilenplatzhalter 4">
            <a:extLst>
              <a:ext uri="{FF2B5EF4-FFF2-40B4-BE49-F238E27FC236}">
                <a16:creationId xmlns:a16="http://schemas.microsoft.com/office/drawing/2014/main" id="{4F16C9DD-B575-9D4A-B60D-94D85D4594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3B0183-F5C1-904E-AA46-0EA841104738}"/>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187493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6F9A33E-3031-D643-9E77-99CADA7BC4A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544702B-BAB9-FF47-BC3F-822ACDA5FE2A}"/>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A7BFAF3-9ED5-A14E-BAE6-484F922F93D9}"/>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5" name="Fußzeilenplatzhalter 4">
            <a:extLst>
              <a:ext uri="{FF2B5EF4-FFF2-40B4-BE49-F238E27FC236}">
                <a16:creationId xmlns:a16="http://schemas.microsoft.com/office/drawing/2014/main" id="{18E3A991-389C-7244-9722-2722638962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FF2DADD-EB6C-F04F-BCC2-3F229169D0BE}"/>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342831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D7E6C-3BF3-CF4E-A1BD-512DD20F580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D7E84EC-E899-CC4C-8923-F87032FDE072}"/>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E0A9FF4-162B-E048-A8B5-8AA51E58B1D6}"/>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5" name="Fußzeilenplatzhalter 4">
            <a:extLst>
              <a:ext uri="{FF2B5EF4-FFF2-40B4-BE49-F238E27FC236}">
                <a16:creationId xmlns:a16="http://schemas.microsoft.com/office/drawing/2014/main" id="{FBF3FD44-2F27-2645-841E-80C570EAF80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426009-C11E-0F40-A4BF-54C4A96766B5}"/>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236133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A0158-E655-0843-BBFC-A4CB1F37C6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3D7E28-A1F3-FA47-A055-0379B6B3C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DE75938-7273-FA4D-98DD-4B74F32BEEA8}"/>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5" name="Fußzeilenplatzhalter 4">
            <a:extLst>
              <a:ext uri="{FF2B5EF4-FFF2-40B4-BE49-F238E27FC236}">
                <a16:creationId xmlns:a16="http://schemas.microsoft.com/office/drawing/2014/main" id="{7779D859-2FB4-2142-B4C0-18051603E9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DEA422-B61A-924B-A308-AF796B3558D5}"/>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263952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946DD-CA9F-6648-BD1A-D6B635E8FDA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29CDFB7-CA76-524D-8456-28F94238E1B2}"/>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DF53A0BB-6465-2D48-8657-2DACFF25B8B2}"/>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8572A29F-9A1A-D748-A796-E9B546ADA58F}"/>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6" name="Fußzeilenplatzhalter 5">
            <a:extLst>
              <a:ext uri="{FF2B5EF4-FFF2-40B4-BE49-F238E27FC236}">
                <a16:creationId xmlns:a16="http://schemas.microsoft.com/office/drawing/2014/main" id="{60CE4C03-D900-4744-92C6-46CD9226FDC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368D9AB-10A9-2043-A548-4145BA446AFC}"/>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56938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2895E-6ED7-9C4A-AE48-765B3FCC3D1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11A7E2C-E3D0-0A45-AD33-EC816D1E8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539CCB01-C2A7-B541-A669-96AA875B18A8}"/>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C1993E29-8124-BD4C-9AAB-C5700E0F8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2E43DAB3-1F0C-B646-868C-C2CEB3E937A6}"/>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855BAC45-FE82-4D45-9A61-663684FF1E7C}"/>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8" name="Fußzeilenplatzhalter 7">
            <a:extLst>
              <a:ext uri="{FF2B5EF4-FFF2-40B4-BE49-F238E27FC236}">
                <a16:creationId xmlns:a16="http://schemas.microsoft.com/office/drawing/2014/main" id="{8307DB6F-BB4C-D549-BAD1-5BD143DB211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E3A9429-1F58-E742-A3FA-9A951D83D73F}"/>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201725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12809-8C80-564F-9407-BBAF0AFAF65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C2C8A7-F191-304B-9048-3F332E20663C}"/>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4" name="Fußzeilenplatzhalter 3">
            <a:extLst>
              <a:ext uri="{FF2B5EF4-FFF2-40B4-BE49-F238E27FC236}">
                <a16:creationId xmlns:a16="http://schemas.microsoft.com/office/drawing/2014/main" id="{3EBF5930-C9E5-924E-90BF-A1ECF47FC6C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6E84EA4-4A5E-7D41-A669-7532ECA70B71}"/>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40359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694F6E9-24F3-954D-917B-A7A0D2C009BF}"/>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3" name="Fußzeilenplatzhalter 2">
            <a:extLst>
              <a:ext uri="{FF2B5EF4-FFF2-40B4-BE49-F238E27FC236}">
                <a16:creationId xmlns:a16="http://schemas.microsoft.com/office/drawing/2014/main" id="{1DA9F3D7-FA1F-C940-97F4-AABA447DBF1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BC6BE8E-72BE-EB4C-B436-476D5B6A9F91}"/>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344729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0DA3E-4656-3245-BA60-7EEA918BC16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720F75B-FB82-D245-A9A0-BFA79F084F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6347EBBF-7DB0-4E42-8566-73B76520B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9EAAD9F9-D083-DC4B-8AD2-44871F0B4B88}"/>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6" name="Fußzeilenplatzhalter 5">
            <a:extLst>
              <a:ext uri="{FF2B5EF4-FFF2-40B4-BE49-F238E27FC236}">
                <a16:creationId xmlns:a16="http://schemas.microsoft.com/office/drawing/2014/main" id="{090AB297-4031-8646-A40C-14136787F8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4A6DC49-3CC2-F84C-AD9A-021E695D25FF}"/>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124049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8B246-2741-A34C-82F5-A015E07452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9E5E293-4596-4C4C-B0A3-2B0B6CC03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8AABD6E-B5D5-504B-B134-AEE29DAB6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39BF8D3-4A55-1E4B-BF00-B4BD8247A2E2}"/>
              </a:ext>
            </a:extLst>
          </p:cNvPr>
          <p:cNvSpPr>
            <a:spLocks noGrp="1"/>
          </p:cNvSpPr>
          <p:nvPr>
            <p:ph type="dt" sz="half" idx="10"/>
          </p:nvPr>
        </p:nvSpPr>
        <p:spPr/>
        <p:txBody>
          <a:bodyPr/>
          <a:lstStyle/>
          <a:p>
            <a:fld id="{3E567369-73A6-CF45-BD3E-FBFBB5190C5E}" type="datetimeFigureOut">
              <a:rPr lang="de-DE" smtClean="0"/>
              <a:t>25.03.2022</a:t>
            </a:fld>
            <a:endParaRPr lang="de-DE"/>
          </a:p>
        </p:txBody>
      </p:sp>
      <p:sp>
        <p:nvSpPr>
          <p:cNvPr id="6" name="Fußzeilenplatzhalter 5">
            <a:extLst>
              <a:ext uri="{FF2B5EF4-FFF2-40B4-BE49-F238E27FC236}">
                <a16:creationId xmlns:a16="http://schemas.microsoft.com/office/drawing/2014/main" id="{C4544874-7A7C-384F-8846-D8C7E2A03B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93B8FF3-AF42-4E4D-BE70-C9D33A00EB12}"/>
              </a:ext>
            </a:extLst>
          </p:cNvPr>
          <p:cNvSpPr>
            <a:spLocks noGrp="1"/>
          </p:cNvSpPr>
          <p:nvPr>
            <p:ph type="sldNum" sz="quarter" idx="12"/>
          </p:nvPr>
        </p:nvSpPr>
        <p:spPr/>
        <p:txBody>
          <a:bodyPr/>
          <a:lstStyle/>
          <a:p>
            <a:fld id="{5274E6E6-7DCA-574E-BFE3-87A184D7C98F}" type="slidenum">
              <a:rPr lang="de-DE" smtClean="0"/>
              <a:t>‹Nr.›</a:t>
            </a:fld>
            <a:endParaRPr lang="de-DE"/>
          </a:p>
        </p:txBody>
      </p:sp>
    </p:spTree>
    <p:extLst>
      <p:ext uri="{BB962C8B-B14F-4D97-AF65-F5344CB8AC3E}">
        <p14:creationId xmlns:p14="http://schemas.microsoft.com/office/powerpoint/2010/main" val="306765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8EE15CF-8624-A246-B546-086A66E0D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FBCCCD7-F810-384D-A317-A7DFADEC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32EA1BDC-6FC4-8343-BE73-826A75C7E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67369-73A6-CF45-BD3E-FBFBB5190C5E}" type="datetimeFigureOut">
              <a:rPr lang="de-DE" smtClean="0"/>
              <a:t>25.03.2022</a:t>
            </a:fld>
            <a:endParaRPr lang="de-DE"/>
          </a:p>
        </p:txBody>
      </p:sp>
      <p:sp>
        <p:nvSpPr>
          <p:cNvPr id="5" name="Fußzeilenplatzhalter 4">
            <a:extLst>
              <a:ext uri="{FF2B5EF4-FFF2-40B4-BE49-F238E27FC236}">
                <a16:creationId xmlns:a16="http://schemas.microsoft.com/office/drawing/2014/main" id="{59D45DEF-465E-0A4D-9C69-98116BB45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9529367-57A1-7742-8825-E6153D694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4E6E6-7DCA-574E-BFE3-87A184D7C98F}" type="slidenum">
              <a:rPr lang="de-DE" smtClean="0"/>
              <a:t>‹Nr.›</a:t>
            </a:fld>
            <a:endParaRPr lang="de-DE"/>
          </a:p>
        </p:txBody>
      </p:sp>
    </p:spTree>
    <p:extLst>
      <p:ext uri="{BB962C8B-B14F-4D97-AF65-F5344CB8AC3E}">
        <p14:creationId xmlns:p14="http://schemas.microsoft.com/office/powerpoint/2010/main" val="3598880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AD063-4BD8-2A45-93E4-DA34737F1DD2}"/>
              </a:ext>
            </a:extLst>
          </p:cNvPr>
          <p:cNvSpPr>
            <a:spLocks noGrp="1"/>
          </p:cNvSpPr>
          <p:nvPr>
            <p:ph type="ctrTitle"/>
          </p:nvPr>
        </p:nvSpPr>
        <p:spPr/>
        <p:txBody>
          <a:bodyPr>
            <a:normAutofit fontScale="90000"/>
          </a:bodyPr>
          <a:lstStyle/>
          <a:p>
            <a:r>
              <a:rPr lang="de-DE" dirty="0">
                <a:solidFill>
                  <a:srgbClr val="C00000"/>
                </a:solidFill>
              </a:rPr>
              <a:t>Geschlechtergerechtigkeit  Fe</a:t>
            </a:r>
            <a:r>
              <a:rPr lang="de-DE" dirty="0"/>
              <a:t>ministische Globalisierungs- und Kapitalismuskritik</a:t>
            </a:r>
          </a:p>
        </p:txBody>
      </p:sp>
      <p:sp>
        <p:nvSpPr>
          <p:cNvPr id="3" name="Untertitel 2">
            <a:extLst>
              <a:ext uri="{FF2B5EF4-FFF2-40B4-BE49-F238E27FC236}">
                <a16:creationId xmlns:a16="http://schemas.microsoft.com/office/drawing/2014/main" id="{113800C7-1242-E749-9889-66F651F48612}"/>
              </a:ext>
            </a:extLst>
          </p:cNvPr>
          <p:cNvSpPr>
            <a:spLocks noGrp="1"/>
          </p:cNvSpPr>
          <p:nvPr>
            <p:ph type="subTitle" idx="1"/>
          </p:nvPr>
        </p:nvSpPr>
        <p:spPr>
          <a:xfrm>
            <a:off x="1524000" y="4901184"/>
            <a:ext cx="10351008" cy="1560576"/>
          </a:xfrm>
        </p:spPr>
        <p:txBody>
          <a:bodyPr/>
          <a:lstStyle/>
          <a:p>
            <a:pPr algn="r"/>
            <a:r>
              <a:rPr lang="de-DE" sz="2800" dirty="0"/>
              <a:t>Christa Wichterich</a:t>
            </a:r>
          </a:p>
          <a:p>
            <a:pPr algn="r"/>
            <a:r>
              <a:rPr lang="de-DE" sz="2800" dirty="0"/>
              <a:t>Junges </a:t>
            </a:r>
            <a:r>
              <a:rPr lang="de-DE" sz="2800" dirty="0" err="1"/>
              <a:t>attac</a:t>
            </a:r>
            <a:endParaRPr lang="de-DE" sz="2800" dirty="0"/>
          </a:p>
          <a:p>
            <a:pPr algn="r"/>
            <a:r>
              <a:rPr lang="de-DE" sz="2800" dirty="0"/>
              <a:t>19.03.2022</a:t>
            </a:r>
          </a:p>
        </p:txBody>
      </p:sp>
    </p:spTree>
    <p:extLst>
      <p:ext uri="{BB962C8B-B14F-4D97-AF65-F5344CB8AC3E}">
        <p14:creationId xmlns:p14="http://schemas.microsoft.com/office/powerpoint/2010/main" val="200609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3787"/>
            <a:ext cx="10515600" cy="1325563"/>
          </a:xfrm>
        </p:spPr>
        <p:txBody>
          <a:bodyPr/>
          <a:lstStyle/>
          <a:p>
            <a:r>
              <a:rPr lang="de-DE" dirty="0"/>
              <a:t>Fazit </a:t>
            </a:r>
          </a:p>
        </p:txBody>
      </p:sp>
      <p:sp>
        <p:nvSpPr>
          <p:cNvPr id="3" name="Inhaltsplatzhalter 2"/>
          <p:cNvSpPr>
            <a:spLocks noGrp="1"/>
          </p:cNvSpPr>
          <p:nvPr>
            <p:ph idx="1"/>
          </p:nvPr>
        </p:nvSpPr>
        <p:spPr>
          <a:xfrm>
            <a:off x="487680" y="1191640"/>
            <a:ext cx="11497056" cy="5513959"/>
          </a:xfrm>
        </p:spPr>
        <p:txBody>
          <a:bodyPr>
            <a:normAutofit/>
          </a:bodyPr>
          <a:lstStyle/>
          <a:p>
            <a:pPr>
              <a:buFont typeface="Wingdings" charset="2"/>
              <a:buChar char="Ø"/>
            </a:pPr>
            <a:r>
              <a:rPr lang="de-DE" dirty="0"/>
              <a:t>Die Globalisierung basiert auf </a:t>
            </a:r>
            <a:r>
              <a:rPr lang="de-DE" dirty="0">
                <a:solidFill>
                  <a:srgbClr val="FF0000"/>
                </a:solidFill>
              </a:rPr>
              <a:t>kolonialen, </a:t>
            </a:r>
            <a:r>
              <a:rPr lang="de-DE" dirty="0" err="1">
                <a:solidFill>
                  <a:srgbClr val="FF0000"/>
                </a:solidFill>
              </a:rPr>
              <a:t>rassifizierten</a:t>
            </a:r>
            <a:r>
              <a:rPr lang="de-DE" dirty="0">
                <a:solidFill>
                  <a:srgbClr val="FF0000"/>
                </a:solidFill>
              </a:rPr>
              <a:t>, </a:t>
            </a:r>
            <a:r>
              <a:rPr lang="de-DE" dirty="0" err="1">
                <a:solidFill>
                  <a:srgbClr val="FF0000"/>
                </a:solidFill>
              </a:rPr>
              <a:t>gegenderten</a:t>
            </a:r>
            <a:r>
              <a:rPr lang="de-DE" dirty="0">
                <a:solidFill>
                  <a:srgbClr val="FF0000"/>
                </a:solidFill>
              </a:rPr>
              <a:t>, klassenbasierten Strukturen</a:t>
            </a:r>
          </a:p>
          <a:p>
            <a:pPr>
              <a:lnSpc>
                <a:spcPct val="80000"/>
              </a:lnSpc>
              <a:buFont typeface="Wingdings" charset="2"/>
              <a:buChar char="Ø"/>
            </a:pPr>
            <a:r>
              <a:rPr lang="de-DE" dirty="0">
                <a:solidFill>
                  <a:srgbClr val="FF0000"/>
                </a:solidFill>
              </a:rPr>
              <a:t>Paradoxe Integration </a:t>
            </a:r>
            <a:r>
              <a:rPr lang="de-DE" dirty="0"/>
              <a:t>von bisher Ausgeschlossenen &amp; Marginalisierten... unter ausbeuterischen Bedingungen</a:t>
            </a:r>
          </a:p>
          <a:p>
            <a:pPr>
              <a:buFont typeface="Wingdings" charset="2"/>
              <a:buChar char="Ø"/>
            </a:pPr>
            <a:r>
              <a:rPr lang="de-DE" dirty="0"/>
              <a:t>Exklusion ist ein Problem, Inklusion auch</a:t>
            </a:r>
          </a:p>
          <a:p>
            <a:pPr>
              <a:buFont typeface="Wingdings" charset="2"/>
              <a:buChar char="Ø"/>
            </a:pPr>
            <a:r>
              <a:rPr lang="de-DE" dirty="0">
                <a:solidFill>
                  <a:srgbClr val="FF0000"/>
                </a:solidFill>
              </a:rPr>
              <a:t>Keine lineare Entwicklung</a:t>
            </a:r>
            <a:r>
              <a:rPr lang="de-DE" dirty="0"/>
              <a:t>/Modernisierung </a:t>
            </a:r>
          </a:p>
          <a:p>
            <a:pPr marL="0" indent="0">
              <a:lnSpc>
                <a:spcPct val="80000"/>
              </a:lnSpc>
              <a:buNone/>
            </a:pPr>
            <a:r>
              <a:rPr lang="de-DE" dirty="0"/>
              <a:t>	- Industrialisierung </a:t>
            </a:r>
            <a:r>
              <a:rPr lang="de-DE" dirty="0">
                <a:sym typeface="Wingdings" pitchFamily="2" charset="2"/>
              </a:rPr>
              <a:t></a:t>
            </a:r>
            <a:r>
              <a:rPr lang="de-DE" dirty="0"/>
              <a:t> De-industrialisierung</a:t>
            </a:r>
          </a:p>
          <a:p>
            <a:pPr marL="0" indent="0">
              <a:lnSpc>
                <a:spcPct val="80000"/>
              </a:lnSpc>
              <a:buNone/>
            </a:pPr>
            <a:r>
              <a:rPr lang="de-DE" dirty="0"/>
              <a:t>	- mehr Frauenrechte </a:t>
            </a:r>
            <a:r>
              <a:rPr lang="de-DE" dirty="0">
                <a:sym typeface="Wingdings" pitchFamily="2" charset="2"/>
              </a:rPr>
              <a:t> Anti-Feminismus</a:t>
            </a:r>
            <a:endParaRPr lang="de-DE" dirty="0"/>
          </a:p>
          <a:p>
            <a:pPr marL="0" indent="0">
              <a:lnSpc>
                <a:spcPct val="70000"/>
              </a:lnSpc>
              <a:buNone/>
            </a:pPr>
            <a:r>
              <a:rPr lang="de-DE" dirty="0"/>
              <a:t>	- Feminisierung von Beschäftigung </a:t>
            </a:r>
            <a:r>
              <a:rPr lang="de-DE" dirty="0">
                <a:sym typeface="Wingdings" pitchFamily="2" charset="2"/>
              </a:rPr>
              <a:t></a:t>
            </a:r>
            <a:r>
              <a:rPr lang="de-DE" dirty="0"/>
              <a:t> </a:t>
            </a:r>
            <a:r>
              <a:rPr lang="de-DE" dirty="0" err="1"/>
              <a:t>Defeminisierung</a:t>
            </a:r>
            <a:endParaRPr lang="de-DE" dirty="0"/>
          </a:p>
          <a:p>
            <a:pPr>
              <a:buFont typeface="Wingdings" pitchFamily="2" charset="2"/>
              <a:buChar char="Ø"/>
            </a:pPr>
            <a:r>
              <a:rPr lang="de-DE" dirty="0">
                <a:sym typeface="Wingdings"/>
              </a:rPr>
              <a:t>Globalisierung </a:t>
            </a:r>
            <a:r>
              <a:rPr lang="de-DE" dirty="0">
                <a:solidFill>
                  <a:srgbClr val="FF0000"/>
                </a:solidFill>
                <a:sym typeface="Wingdings"/>
              </a:rPr>
              <a:t>beseitigt nicht Ungleichheiten, Ungerechtigkeit &amp; Armut, sondern verschärft sie </a:t>
            </a:r>
            <a:r>
              <a:rPr lang="de-DE" dirty="0">
                <a:sym typeface="Wingdings"/>
              </a:rPr>
              <a:t>oder schafft neue</a:t>
            </a:r>
          </a:p>
          <a:p>
            <a:pPr>
              <a:buFont typeface="Wingdings" pitchFamily="2" charset="2"/>
              <a:buChar char="Ø"/>
            </a:pPr>
            <a:r>
              <a:rPr lang="de-DE" b="1" dirty="0">
                <a:sym typeface="Wingdings"/>
              </a:rPr>
              <a:t>Neue transnationale soziale &amp; feministische Bewegungen</a:t>
            </a:r>
            <a:endParaRPr lang="de-DE" b="1" dirty="0"/>
          </a:p>
        </p:txBody>
      </p:sp>
    </p:spTree>
    <p:extLst>
      <p:ext uri="{BB962C8B-B14F-4D97-AF65-F5344CB8AC3E}">
        <p14:creationId xmlns:p14="http://schemas.microsoft.com/office/powerpoint/2010/main" val="272160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082E5-06E2-454F-B497-0A7934AEC52E}"/>
              </a:ext>
            </a:extLst>
          </p:cNvPr>
          <p:cNvSpPr>
            <a:spLocks noGrp="1"/>
          </p:cNvSpPr>
          <p:nvPr>
            <p:ph type="title"/>
          </p:nvPr>
        </p:nvSpPr>
        <p:spPr/>
        <p:txBody>
          <a:bodyPr/>
          <a:lstStyle/>
          <a:p>
            <a:r>
              <a:rPr lang="de-DE" dirty="0"/>
              <a:t>Kritik am Gleichstellungsfeminismus</a:t>
            </a:r>
          </a:p>
        </p:txBody>
      </p:sp>
      <p:sp>
        <p:nvSpPr>
          <p:cNvPr id="3" name="Inhaltsplatzhalter 2">
            <a:extLst>
              <a:ext uri="{FF2B5EF4-FFF2-40B4-BE49-F238E27FC236}">
                <a16:creationId xmlns:a16="http://schemas.microsoft.com/office/drawing/2014/main" id="{4D3F4511-9F25-3343-B708-E291F9FDA17E}"/>
              </a:ext>
            </a:extLst>
          </p:cNvPr>
          <p:cNvSpPr>
            <a:spLocks noGrp="1"/>
          </p:cNvSpPr>
          <p:nvPr>
            <p:ph idx="1"/>
          </p:nvPr>
        </p:nvSpPr>
        <p:spPr>
          <a:xfrm>
            <a:off x="353568" y="1825625"/>
            <a:ext cx="11362944" cy="4351338"/>
          </a:xfrm>
        </p:spPr>
        <p:txBody>
          <a:bodyPr/>
          <a:lstStyle/>
          <a:p>
            <a:r>
              <a:rPr lang="de-DE" dirty="0"/>
              <a:t>Essentialistisch: Frauen sind immer benachteiligt, aber die besseren Menschen </a:t>
            </a:r>
            <a:r>
              <a:rPr lang="de-DE" dirty="0">
                <a:sym typeface="Wingdings" pitchFamily="2" charset="2"/>
              </a:rPr>
              <a:t> </a:t>
            </a:r>
            <a:r>
              <a:rPr lang="de-DE" dirty="0" err="1">
                <a:sym typeface="Wingdings" pitchFamily="2" charset="2"/>
              </a:rPr>
              <a:t>Viktimisierung</a:t>
            </a:r>
            <a:endParaRPr lang="de-DE" dirty="0"/>
          </a:p>
          <a:p>
            <a:r>
              <a:rPr lang="de-DE" dirty="0"/>
              <a:t>Defizit an </a:t>
            </a:r>
            <a:r>
              <a:rPr lang="de-DE" dirty="0" err="1"/>
              <a:t>Intersektionalität</a:t>
            </a:r>
            <a:endParaRPr lang="de-DE" dirty="0"/>
          </a:p>
          <a:p>
            <a:r>
              <a:rPr lang="de-DE" dirty="0"/>
              <a:t>Binäres Gendermodell</a:t>
            </a:r>
          </a:p>
          <a:p>
            <a:r>
              <a:rPr lang="de-DE" dirty="0"/>
              <a:t>Anti-Diskriminierung </a:t>
            </a:r>
            <a:r>
              <a:rPr lang="de-DE" dirty="0">
                <a:sym typeface="Wingdings" pitchFamily="2" charset="2"/>
              </a:rPr>
              <a:t> p</a:t>
            </a:r>
            <a:r>
              <a:rPr lang="de-DE" dirty="0"/>
              <a:t>rimär Integrationsmodell &amp; Gender Mainstreaming </a:t>
            </a:r>
          </a:p>
          <a:p>
            <a:r>
              <a:rPr lang="de-DE" dirty="0">
                <a:sym typeface="Wingdings" pitchFamily="2" charset="2"/>
              </a:rPr>
              <a:t>Falle des liberalen Feminismus  Frauen in Führungspositionen = Businessfeminismus Weltbank: Frauen als Wachstumsgarantinnen  bizarre Allianz von Neoliberalismus &amp; Feminismus </a:t>
            </a:r>
            <a:endParaRPr lang="de-DE" dirty="0"/>
          </a:p>
          <a:p>
            <a:endParaRPr lang="de-DE" dirty="0"/>
          </a:p>
          <a:p>
            <a:endParaRPr lang="de-DE" dirty="0"/>
          </a:p>
        </p:txBody>
      </p:sp>
    </p:spTree>
    <p:extLst>
      <p:ext uri="{BB962C8B-B14F-4D97-AF65-F5344CB8AC3E}">
        <p14:creationId xmlns:p14="http://schemas.microsoft.com/office/powerpoint/2010/main" val="253811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B44A7-6D03-C34D-B8EC-D6C902102F92}"/>
              </a:ext>
            </a:extLst>
          </p:cNvPr>
          <p:cNvSpPr>
            <a:spLocks noGrp="1"/>
          </p:cNvSpPr>
          <p:nvPr>
            <p:ph type="title"/>
          </p:nvPr>
        </p:nvSpPr>
        <p:spPr/>
        <p:txBody>
          <a:bodyPr/>
          <a:lstStyle/>
          <a:p>
            <a:r>
              <a:rPr lang="de-DE" dirty="0"/>
              <a:t>Feministische Bewegungsperspektive</a:t>
            </a:r>
            <a:endParaRPr lang="de-DE" dirty="0">
              <a:solidFill>
                <a:srgbClr val="C00000"/>
              </a:solidFill>
            </a:endParaRPr>
          </a:p>
        </p:txBody>
      </p:sp>
      <p:sp>
        <p:nvSpPr>
          <p:cNvPr id="3" name="Inhaltsplatzhalter 2">
            <a:extLst>
              <a:ext uri="{FF2B5EF4-FFF2-40B4-BE49-F238E27FC236}">
                <a16:creationId xmlns:a16="http://schemas.microsoft.com/office/drawing/2014/main" id="{31D7DB10-F7D5-2F4D-A23A-0D1A433C0EE2}"/>
              </a:ext>
            </a:extLst>
          </p:cNvPr>
          <p:cNvSpPr>
            <a:spLocks noGrp="1"/>
          </p:cNvSpPr>
          <p:nvPr>
            <p:ph idx="1"/>
          </p:nvPr>
        </p:nvSpPr>
        <p:spPr/>
        <p:txBody>
          <a:bodyPr>
            <a:normAutofit lnSpcReduction="10000"/>
          </a:bodyPr>
          <a:lstStyle/>
          <a:p>
            <a:pPr>
              <a:buFont typeface="Wingdings" pitchFamily="2" charset="2"/>
              <a:buChar char="§"/>
            </a:pPr>
            <a:r>
              <a:rPr lang="de-DE" dirty="0"/>
              <a:t>Weltsozialforen</a:t>
            </a:r>
          </a:p>
          <a:p>
            <a:pPr>
              <a:buFont typeface="Wingdings" pitchFamily="2" charset="2"/>
              <a:buChar char="§"/>
            </a:pPr>
            <a:r>
              <a:rPr lang="de-DE" dirty="0"/>
              <a:t>Alternative Praktiken &amp; Initiativen an der Basis </a:t>
            </a:r>
            <a:r>
              <a:rPr lang="de-DE" dirty="0">
                <a:sym typeface="Wingdings" pitchFamily="2" charset="2"/>
              </a:rPr>
              <a:t></a:t>
            </a:r>
            <a:r>
              <a:rPr lang="de-DE" dirty="0"/>
              <a:t> Bildung einer Gegenbewegung von unten</a:t>
            </a:r>
          </a:p>
          <a:p>
            <a:pPr>
              <a:buFont typeface="Wingdings" pitchFamily="2" charset="2"/>
              <a:buChar char="§"/>
            </a:pPr>
            <a:r>
              <a:rPr lang="de-DE" dirty="0"/>
              <a:t>Anknüpfen an transnationalen Protestbewegungen: Clean </a:t>
            </a:r>
            <a:r>
              <a:rPr lang="de-DE" dirty="0" err="1"/>
              <a:t>clothes</a:t>
            </a:r>
            <a:r>
              <a:rPr lang="de-DE" dirty="0"/>
              <a:t> Bewegung, #</a:t>
            </a:r>
            <a:r>
              <a:rPr lang="de-DE" dirty="0" err="1"/>
              <a:t>meToo</a:t>
            </a:r>
            <a:r>
              <a:rPr lang="de-DE" dirty="0"/>
              <a:t>, </a:t>
            </a:r>
            <a:r>
              <a:rPr lang="de-DE" dirty="0" err="1"/>
              <a:t>ni</a:t>
            </a:r>
            <a:r>
              <a:rPr lang="de-DE" dirty="0"/>
              <a:t> </a:t>
            </a:r>
            <a:r>
              <a:rPr lang="de-DE" dirty="0" err="1"/>
              <a:t>una</a:t>
            </a:r>
            <a:r>
              <a:rPr lang="de-DE" dirty="0"/>
              <a:t> </a:t>
            </a:r>
            <a:r>
              <a:rPr lang="de-DE" dirty="0" err="1"/>
              <a:t>menos</a:t>
            </a:r>
            <a:r>
              <a:rPr lang="de-DE" dirty="0"/>
              <a:t>, Streikbewegung, Black </a:t>
            </a:r>
            <a:r>
              <a:rPr lang="de-DE" dirty="0" err="1"/>
              <a:t>life</a:t>
            </a:r>
            <a:r>
              <a:rPr lang="de-DE" dirty="0"/>
              <a:t> </a:t>
            </a:r>
            <a:r>
              <a:rPr lang="de-DE" dirty="0" err="1"/>
              <a:t>matters</a:t>
            </a:r>
            <a:endParaRPr lang="de-DE" dirty="0"/>
          </a:p>
          <a:p>
            <a:pPr>
              <a:buFont typeface="Wingdings" pitchFamily="2" charset="2"/>
              <a:buChar char="§"/>
            </a:pPr>
            <a:r>
              <a:rPr lang="de-DE" dirty="0"/>
              <a:t>Logik von Care/Sorge, Sich-Kümmern gegen Kapital- &amp; Wachstumslogik &amp; gegen imperiale Lebensweise</a:t>
            </a:r>
          </a:p>
          <a:p>
            <a:pPr>
              <a:buFont typeface="Wingdings" pitchFamily="2" charset="2"/>
              <a:buChar char="§"/>
            </a:pPr>
            <a:r>
              <a:rPr lang="de-DE" dirty="0"/>
              <a:t>Mit feministischen, anti-rassistischen, anti-kolonialen </a:t>
            </a:r>
            <a:r>
              <a:rPr lang="de-DE"/>
              <a:t>Ansätzen    Klima-</a:t>
            </a:r>
            <a:r>
              <a:rPr lang="de-DE" dirty="0"/>
              <a:t>, Friedens-, Verschuldungs- &amp; globalisierungskritische </a:t>
            </a:r>
            <a:r>
              <a:rPr lang="de-DE"/>
              <a:t>Bewegungen verknüpfen</a:t>
            </a:r>
            <a:endParaRPr lang="de-DE" dirty="0"/>
          </a:p>
          <a:p>
            <a:endParaRPr lang="de-DE" dirty="0"/>
          </a:p>
          <a:p>
            <a:endParaRPr lang="de-DE" dirty="0"/>
          </a:p>
        </p:txBody>
      </p:sp>
    </p:spTree>
    <p:extLst>
      <p:ext uri="{BB962C8B-B14F-4D97-AF65-F5344CB8AC3E}">
        <p14:creationId xmlns:p14="http://schemas.microsoft.com/office/powerpoint/2010/main" val="1090422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714E4-6DE4-E548-889D-E61235991F70}"/>
              </a:ext>
            </a:extLst>
          </p:cNvPr>
          <p:cNvSpPr>
            <a:spLocks noGrp="1"/>
          </p:cNvSpPr>
          <p:nvPr>
            <p:ph type="title"/>
          </p:nvPr>
        </p:nvSpPr>
        <p:spPr/>
        <p:txBody>
          <a:bodyPr/>
          <a:lstStyle/>
          <a:p>
            <a:r>
              <a:rPr lang="de-DE" dirty="0">
                <a:solidFill>
                  <a:srgbClr val="C00000"/>
                </a:solidFill>
              </a:rPr>
              <a:t>Eine andere Welt ist möglich</a:t>
            </a:r>
            <a:endParaRPr lang="de-DE" dirty="0"/>
          </a:p>
        </p:txBody>
      </p:sp>
      <p:sp>
        <p:nvSpPr>
          <p:cNvPr id="3" name="Inhaltsplatzhalter 2">
            <a:extLst>
              <a:ext uri="{FF2B5EF4-FFF2-40B4-BE49-F238E27FC236}">
                <a16:creationId xmlns:a16="http://schemas.microsoft.com/office/drawing/2014/main" id="{9C64F7A0-9430-DE4A-8D20-FA9E75DF3013}"/>
              </a:ext>
            </a:extLst>
          </p:cNvPr>
          <p:cNvSpPr>
            <a:spLocks noGrp="1"/>
          </p:cNvSpPr>
          <p:nvPr>
            <p:ph idx="1"/>
          </p:nvPr>
        </p:nvSpPr>
        <p:spPr/>
        <p:txBody>
          <a:bodyPr/>
          <a:lstStyle/>
          <a:p>
            <a:endParaRPr lang="de-DE" dirty="0"/>
          </a:p>
          <a:p>
            <a:r>
              <a:rPr lang="de-DE" sz="3200" dirty="0"/>
              <a:t>Wir brauchen einen feministischen </a:t>
            </a:r>
            <a:r>
              <a:rPr lang="de-DE" sz="3200" dirty="0" err="1"/>
              <a:t>dekolonialen</a:t>
            </a:r>
            <a:r>
              <a:rPr lang="de-DE" sz="3200" dirty="0"/>
              <a:t> antirassistischen Internationalismus!</a:t>
            </a:r>
          </a:p>
          <a:p>
            <a:endParaRPr lang="de-DE" sz="3200" dirty="0"/>
          </a:p>
          <a:p>
            <a:r>
              <a:rPr lang="de-DE" sz="3200" dirty="0"/>
              <a:t>Wir brauchen eine neue </a:t>
            </a:r>
            <a:r>
              <a:rPr lang="de-DE" sz="3200"/>
              <a:t>internationale Solidarität!</a:t>
            </a:r>
            <a:endParaRPr lang="de-DE" sz="3200" dirty="0"/>
          </a:p>
          <a:p>
            <a:endParaRPr lang="de-DE" sz="3200" dirty="0"/>
          </a:p>
          <a:p>
            <a:endParaRPr lang="de-DE" sz="3200" dirty="0"/>
          </a:p>
        </p:txBody>
      </p:sp>
    </p:spTree>
    <p:extLst>
      <p:ext uri="{BB962C8B-B14F-4D97-AF65-F5344CB8AC3E}">
        <p14:creationId xmlns:p14="http://schemas.microsoft.com/office/powerpoint/2010/main" val="289661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0D8B7-EF57-9C40-A246-1C3F9FBAD4B1}"/>
              </a:ext>
            </a:extLst>
          </p:cNvPr>
          <p:cNvSpPr>
            <a:spLocks noGrp="1"/>
          </p:cNvSpPr>
          <p:nvPr>
            <p:ph type="title"/>
          </p:nvPr>
        </p:nvSpPr>
        <p:spPr>
          <a:xfrm>
            <a:off x="168499" y="365125"/>
            <a:ext cx="10515600" cy="1325563"/>
          </a:xfrm>
        </p:spPr>
        <p:txBody>
          <a:bodyPr/>
          <a:lstStyle/>
          <a:p>
            <a:r>
              <a:rPr lang="de-DE" dirty="0"/>
              <a:t>Feministische Globalisierungskritik</a:t>
            </a:r>
          </a:p>
        </p:txBody>
      </p:sp>
      <p:sp>
        <p:nvSpPr>
          <p:cNvPr id="3" name="Inhaltsplatzhalter 2">
            <a:extLst>
              <a:ext uri="{FF2B5EF4-FFF2-40B4-BE49-F238E27FC236}">
                <a16:creationId xmlns:a16="http://schemas.microsoft.com/office/drawing/2014/main" id="{B72374BA-FABF-2940-990A-6C10B79D13FD}"/>
              </a:ext>
            </a:extLst>
          </p:cNvPr>
          <p:cNvSpPr>
            <a:spLocks noGrp="1"/>
          </p:cNvSpPr>
          <p:nvPr>
            <p:ph idx="1"/>
          </p:nvPr>
        </p:nvSpPr>
        <p:spPr>
          <a:xfrm>
            <a:off x="91227" y="1458181"/>
            <a:ext cx="8434586" cy="5399819"/>
          </a:xfrm>
        </p:spPr>
        <p:txBody>
          <a:bodyPr>
            <a:normAutofit/>
          </a:bodyPr>
          <a:lstStyle/>
          <a:p>
            <a:r>
              <a:rPr lang="de-DE" dirty="0"/>
              <a:t>Internationalistische Perspektive</a:t>
            </a:r>
          </a:p>
          <a:p>
            <a:r>
              <a:rPr lang="de-DE" dirty="0"/>
              <a:t>Über die Mikroebene des Lohnunterschieds, </a:t>
            </a:r>
            <a:r>
              <a:rPr lang="de-DE" dirty="0" err="1"/>
              <a:t>häus-licher</a:t>
            </a:r>
            <a:r>
              <a:rPr lang="de-DE" dirty="0"/>
              <a:t> Gewalt &amp; sexueller Selbstbestimmung hinaus</a:t>
            </a:r>
            <a:r>
              <a:rPr lang="de-DE" dirty="0">
                <a:sym typeface="Wingdings" pitchFamily="2" charset="2"/>
              </a:rPr>
              <a:t> Frage nach der strukturellen systemischen Bedeutung</a:t>
            </a:r>
            <a:endParaRPr lang="de-DE" dirty="0"/>
          </a:p>
          <a:p>
            <a:r>
              <a:rPr lang="de-DE" dirty="0"/>
              <a:t>Makro-Ökonomie ist nicht geschlechtsneutral</a:t>
            </a:r>
          </a:p>
          <a:p>
            <a:r>
              <a:rPr lang="de-DE" dirty="0"/>
              <a:t>Freihandelspolitik &amp; Finanzmärkte</a:t>
            </a:r>
          </a:p>
          <a:p>
            <a:r>
              <a:rPr lang="de-DE" dirty="0"/>
              <a:t>Verschuldung &amp; Strukturanpassungspolitik</a:t>
            </a:r>
          </a:p>
          <a:p>
            <a:r>
              <a:rPr lang="de-DE" dirty="0"/>
              <a:t>Frauenhandel &amp; Sextourismus</a:t>
            </a:r>
          </a:p>
          <a:p>
            <a:endParaRPr lang="de-DE" dirty="0"/>
          </a:p>
          <a:p>
            <a:pPr marL="0" indent="0">
              <a:buNone/>
            </a:pPr>
            <a:r>
              <a:rPr lang="de-DE" dirty="0">
                <a:sym typeface="Wingdings" pitchFamily="2" charset="2"/>
              </a:rPr>
              <a:t> Feministische politische Ökonomie</a:t>
            </a:r>
          </a:p>
          <a:p>
            <a:pPr marL="0" indent="0">
              <a:buNone/>
            </a:pPr>
            <a:r>
              <a:rPr lang="de-DE" dirty="0">
                <a:sym typeface="Wingdings" pitchFamily="2" charset="2"/>
              </a:rPr>
              <a:t>feministische politische Ökologie/Ökofeminismus</a:t>
            </a:r>
            <a:endParaRPr lang="de-DE" dirty="0"/>
          </a:p>
        </p:txBody>
      </p:sp>
      <p:pic>
        <p:nvPicPr>
          <p:cNvPr id="4" name="Grafik 3">
            <a:extLst>
              <a:ext uri="{FF2B5EF4-FFF2-40B4-BE49-F238E27FC236}">
                <a16:creationId xmlns:a16="http://schemas.microsoft.com/office/drawing/2014/main" id="{47AA3E54-C363-434C-A8DA-0496C192A1CA}"/>
              </a:ext>
            </a:extLst>
          </p:cNvPr>
          <p:cNvPicPr>
            <a:picLocks noChangeAspect="1"/>
          </p:cNvPicPr>
          <p:nvPr/>
        </p:nvPicPr>
        <p:blipFill>
          <a:blip r:embed="rId2"/>
          <a:stretch>
            <a:fillRect/>
          </a:stretch>
        </p:blipFill>
        <p:spPr>
          <a:xfrm>
            <a:off x="8422783" y="1034826"/>
            <a:ext cx="3769217" cy="5305426"/>
          </a:xfrm>
          <a:prstGeom prst="rect">
            <a:avLst/>
          </a:prstGeom>
        </p:spPr>
      </p:pic>
    </p:spTree>
    <p:extLst>
      <p:ext uri="{BB962C8B-B14F-4D97-AF65-F5344CB8AC3E}">
        <p14:creationId xmlns:p14="http://schemas.microsoft.com/office/powerpoint/2010/main" val="427525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2604" y="207264"/>
            <a:ext cx="10141587" cy="724526"/>
          </a:xfrm>
        </p:spPr>
        <p:txBody>
          <a:bodyPr>
            <a:normAutofit fontScale="90000"/>
          </a:bodyPr>
          <a:lstStyle/>
          <a:p>
            <a:pPr algn="r"/>
            <a:r>
              <a:rPr lang="de-DE" dirty="0"/>
              <a:t>Industrielle, monokulturelle Landwirtschaft </a:t>
            </a:r>
            <a:br>
              <a:rPr lang="de-DE" dirty="0"/>
            </a:br>
            <a:r>
              <a:rPr lang="de-DE" dirty="0"/>
              <a:t>für Export</a:t>
            </a:r>
          </a:p>
        </p:txBody>
      </p:sp>
      <p:sp>
        <p:nvSpPr>
          <p:cNvPr id="4" name="Textfeld 3"/>
          <p:cNvSpPr txBox="1"/>
          <p:nvPr/>
        </p:nvSpPr>
        <p:spPr>
          <a:xfrm>
            <a:off x="64975" y="-22317"/>
            <a:ext cx="1384351" cy="954107"/>
          </a:xfrm>
          <a:prstGeom prst="rect">
            <a:avLst/>
          </a:prstGeom>
          <a:solidFill>
            <a:srgbClr val="FF0000"/>
          </a:solidFill>
        </p:spPr>
        <p:txBody>
          <a:bodyPr wrap="none" rtlCol="0">
            <a:spAutoFit/>
          </a:bodyPr>
          <a:lstStyle/>
          <a:p>
            <a:pPr algn="ctr"/>
            <a:r>
              <a:rPr lang="de-DE" sz="2800" i="1" dirty="0">
                <a:solidFill>
                  <a:schemeClr val="bg1"/>
                </a:solidFill>
              </a:rPr>
              <a:t>Beispiel </a:t>
            </a:r>
          </a:p>
          <a:p>
            <a:pPr algn="ctr"/>
            <a:r>
              <a:rPr lang="de-DE" sz="2800" i="1" dirty="0">
                <a:solidFill>
                  <a:schemeClr val="bg1"/>
                </a:solidFill>
              </a:rPr>
              <a:t>1</a:t>
            </a:r>
          </a:p>
        </p:txBody>
      </p:sp>
      <p:sp>
        <p:nvSpPr>
          <p:cNvPr id="3" name="Inhaltsplatzhalter 2"/>
          <p:cNvSpPr>
            <a:spLocks noGrp="1"/>
          </p:cNvSpPr>
          <p:nvPr>
            <p:ph idx="1"/>
          </p:nvPr>
        </p:nvSpPr>
        <p:spPr>
          <a:xfrm>
            <a:off x="0" y="1548384"/>
            <a:ext cx="11728704" cy="5309617"/>
          </a:xfrm>
        </p:spPr>
        <p:txBody>
          <a:bodyPr>
            <a:normAutofit/>
          </a:bodyPr>
          <a:lstStyle/>
          <a:p>
            <a:r>
              <a:rPr lang="de-DE" sz="3600" b="1" dirty="0"/>
              <a:t>Industrialisierung der Landwirtschaft,</a:t>
            </a:r>
          </a:p>
          <a:p>
            <a:pPr marL="0" indent="0">
              <a:lnSpc>
                <a:spcPct val="70000"/>
              </a:lnSpc>
              <a:buNone/>
            </a:pPr>
            <a:r>
              <a:rPr lang="de-DE" sz="3600" b="1" dirty="0"/>
              <a:t>	Zerstörung der kleinbäuerlichen Landwirtschaft &amp; 	Lebensgrundlagen</a:t>
            </a:r>
          </a:p>
          <a:p>
            <a:r>
              <a:rPr lang="de-DE" sz="3600" b="1" dirty="0"/>
              <a:t>Land </a:t>
            </a:r>
            <a:r>
              <a:rPr lang="de-DE" sz="3600" b="1" dirty="0" err="1"/>
              <a:t>grabbing</a:t>
            </a:r>
            <a:r>
              <a:rPr lang="de-DE" sz="3600" b="1" dirty="0"/>
              <a:t> - Enteignung</a:t>
            </a:r>
          </a:p>
          <a:p>
            <a:r>
              <a:rPr lang="de-DE" sz="3600" b="1" dirty="0" err="1"/>
              <a:t>Ressourcenextraktivismus</a:t>
            </a:r>
            <a:endParaRPr lang="de-DE" sz="3600" b="1" dirty="0"/>
          </a:p>
          <a:p>
            <a:r>
              <a:rPr lang="de-DE" sz="3600" b="1" dirty="0"/>
              <a:t>Abwertung von Frauenarbeit &amp; -ökonomie</a:t>
            </a:r>
          </a:p>
          <a:p>
            <a:r>
              <a:rPr lang="de-DE" sz="3600" b="1" dirty="0"/>
              <a:t>Männer haben mehr Handlungsoptionen</a:t>
            </a:r>
          </a:p>
          <a:p>
            <a:endParaRPr lang="de-DE" dirty="0"/>
          </a:p>
        </p:txBody>
      </p:sp>
    </p:spTree>
    <p:extLst>
      <p:ext uri="{BB962C8B-B14F-4D97-AF65-F5344CB8AC3E}">
        <p14:creationId xmlns:p14="http://schemas.microsoft.com/office/powerpoint/2010/main" val="27681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1111" y="-22317"/>
            <a:ext cx="10695545" cy="1015570"/>
          </a:xfrm>
        </p:spPr>
        <p:txBody>
          <a:bodyPr>
            <a:normAutofit fontScale="90000"/>
          </a:bodyPr>
          <a:lstStyle/>
          <a:p>
            <a:pPr>
              <a:lnSpc>
                <a:spcPct val="80000"/>
              </a:lnSpc>
            </a:pPr>
            <a:r>
              <a:rPr lang="de-DE" dirty="0"/>
              <a:t>      Neue internationale Arbeitsteilung    					   			Wertschöpfungsketten </a:t>
            </a:r>
          </a:p>
        </p:txBody>
      </p:sp>
      <p:sp>
        <p:nvSpPr>
          <p:cNvPr id="3" name="Textfeld 2"/>
          <p:cNvSpPr txBox="1"/>
          <p:nvPr/>
        </p:nvSpPr>
        <p:spPr>
          <a:xfrm>
            <a:off x="0" y="4672397"/>
            <a:ext cx="12192000" cy="2197525"/>
          </a:xfrm>
          <a:prstGeom prst="rect">
            <a:avLst/>
          </a:prstGeom>
          <a:noFill/>
        </p:spPr>
        <p:txBody>
          <a:bodyPr wrap="square" rtlCol="0">
            <a:spAutoFit/>
          </a:bodyPr>
          <a:lstStyle/>
          <a:p>
            <a:pPr algn="ctr">
              <a:lnSpc>
                <a:spcPct val="110000"/>
              </a:lnSpc>
            </a:pPr>
            <a:r>
              <a:rPr lang="de-DE" sz="3600" dirty="0">
                <a:solidFill>
                  <a:srgbClr val="FF0000"/>
                </a:solidFill>
              </a:rPr>
              <a:t>Inklusion von Frauen in Industriearbeit &amp; Exportproduktion</a:t>
            </a:r>
            <a:r>
              <a:rPr lang="de-DE" sz="3600" dirty="0"/>
              <a:t>,</a:t>
            </a:r>
          </a:p>
          <a:p>
            <a:pPr algn="ctr">
              <a:lnSpc>
                <a:spcPct val="80000"/>
              </a:lnSpc>
            </a:pPr>
            <a:r>
              <a:rPr lang="de-DE" sz="3600" dirty="0"/>
              <a:t> „billige“, gefügige Arbeit  </a:t>
            </a:r>
          </a:p>
          <a:p>
            <a:pPr algn="ctr"/>
            <a:r>
              <a:rPr lang="de-DE" sz="3600" dirty="0" err="1"/>
              <a:t>Vergeschlechtlichtes</a:t>
            </a:r>
            <a:r>
              <a:rPr lang="de-DE" sz="3600" dirty="0"/>
              <a:t> Wachstumsmodell</a:t>
            </a:r>
          </a:p>
          <a:p>
            <a:pPr algn="ctr">
              <a:lnSpc>
                <a:spcPct val="90000"/>
              </a:lnSpc>
            </a:pPr>
            <a:r>
              <a:rPr lang="de-DE" sz="3600" dirty="0"/>
              <a:t>Feminisierung der Lohnarbeit</a:t>
            </a:r>
          </a:p>
        </p:txBody>
      </p:sp>
      <p:pic>
        <p:nvPicPr>
          <p:cNvPr id="9" name="Inhaltsplatzhalter 8"/>
          <p:cNvPicPr>
            <a:picLocks noGrp="1"/>
          </p:cNvPicPr>
          <p:nvPr>
            <p:ph idx="1"/>
          </p:nvPr>
        </p:nvPicPr>
        <p:blipFill>
          <a:blip r:embed="rId2">
            <a:extLst>
              <a:ext uri="{28A0092B-C50C-407E-A947-70E740481C1C}">
                <a14:useLocalDpi xmlns:a14="http://schemas.microsoft.com/office/drawing/2010/main" val="0"/>
              </a:ext>
            </a:extLst>
          </a:blip>
          <a:srcRect t="8713" b="8713"/>
          <a:stretch>
            <a:fillRect/>
          </a:stretch>
        </p:blipFill>
        <p:spPr bwMode="auto">
          <a:xfrm>
            <a:off x="1" y="1123329"/>
            <a:ext cx="12106655" cy="3651919"/>
          </a:xfrm>
          <a:prstGeom prst="rect">
            <a:avLst/>
          </a:prstGeom>
          <a:noFill/>
          <a:ln>
            <a:noFill/>
          </a:ln>
        </p:spPr>
      </p:pic>
      <p:sp>
        <p:nvSpPr>
          <p:cNvPr id="4" name="Textfeld 3"/>
          <p:cNvSpPr txBox="1"/>
          <p:nvPr/>
        </p:nvSpPr>
        <p:spPr>
          <a:xfrm>
            <a:off x="1" y="-22317"/>
            <a:ext cx="1743455" cy="954107"/>
          </a:xfrm>
          <a:prstGeom prst="rect">
            <a:avLst/>
          </a:prstGeom>
          <a:solidFill>
            <a:srgbClr val="FF0000"/>
          </a:solidFill>
        </p:spPr>
        <p:txBody>
          <a:bodyPr wrap="square" rtlCol="0">
            <a:spAutoFit/>
          </a:bodyPr>
          <a:lstStyle/>
          <a:p>
            <a:pPr algn="ctr"/>
            <a:r>
              <a:rPr lang="de-DE" sz="2800" i="1" dirty="0">
                <a:solidFill>
                  <a:schemeClr val="bg1"/>
                </a:solidFill>
              </a:rPr>
              <a:t>Beispiel </a:t>
            </a:r>
          </a:p>
          <a:p>
            <a:pPr algn="ctr"/>
            <a:r>
              <a:rPr lang="de-DE" sz="2800" i="1" dirty="0">
                <a:solidFill>
                  <a:schemeClr val="bg1"/>
                </a:solidFill>
              </a:rPr>
              <a:t>2</a:t>
            </a:r>
          </a:p>
        </p:txBody>
      </p:sp>
    </p:spTree>
    <p:extLst>
      <p:ext uri="{BB962C8B-B14F-4D97-AF65-F5344CB8AC3E}">
        <p14:creationId xmlns:p14="http://schemas.microsoft.com/office/powerpoint/2010/main" val="2250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p:cNvPicPr>
            <a:picLocks noGrp="1"/>
          </p:cNvPicPr>
          <p:nvPr>
            <p:ph idx="1"/>
          </p:nvPr>
        </p:nvPicPr>
        <p:blipFill>
          <a:blip r:embed="rId3">
            <a:extLst>
              <a:ext uri="{28A0092B-C50C-407E-A947-70E740481C1C}">
                <a14:useLocalDpi xmlns:a14="http://schemas.microsoft.com/office/drawing/2010/main" val="0"/>
              </a:ext>
            </a:extLst>
          </a:blip>
          <a:srcRect t="8773" b="8773"/>
          <a:stretch>
            <a:fillRect/>
          </a:stretch>
        </p:blipFill>
        <p:spPr bwMode="auto">
          <a:xfrm>
            <a:off x="97536" y="-30156"/>
            <a:ext cx="12094464" cy="6888157"/>
          </a:xfrm>
          <a:prstGeom prst="rect">
            <a:avLst/>
          </a:prstGeom>
          <a:noFill/>
          <a:ln>
            <a:noFill/>
          </a:ln>
        </p:spPr>
      </p:pic>
      <p:sp>
        <p:nvSpPr>
          <p:cNvPr id="2" name="Titel 1"/>
          <p:cNvSpPr>
            <a:spLocks noGrp="1"/>
          </p:cNvSpPr>
          <p:nvPr>
            <p:ph type="title"/>
          </p:nvPr>
        </p:nvSpPr>
        <p:spPr>
          <a:xfrm>
            <a:off x="1524000" y="-30156"/>
            <a:ext cx="9144000" cy="897571"/>
          </a:xfrm>
        </p:spPr>
        <p:txBody>
          <a:bodyPr/>
          <a:lstStyle/>
          <a:p>
            <a:pPr algn="r"/>
            <a:r>
              <a:rPr lang="de-DE" dirty="0">
                <a:solidFill>
                  <a:srgbClr val="FFFFFF"/>
                </a:solidFill>
              </a:rPr>
              <a:t>Rana </a:t>
            </a:r>
            <a:r>
              <a:rPr lang="de-DE" dirty="0" err="1">
                <a:solidFill>
                  <a:srgbClr val="FFFFFF"/>
                </a:solidFill>
              </a:rPr>
              <a:t>Plaza</a:t>
            </a:r>
            <a:r>
              <a:rPr lang="de-DE" dirty="0">
                <a:solidFill>
                  <a:srgbClr val="FFFFFF"/>
                </a:solidFill>
              </a:rPr>
              <a:t> 2013</a:t>
            </a:r>
          </a:p>
        </p:txBody>
      </p:sp>
      <p:sp>
        <p:nvSpPr>
          <p:cNvPr id="3" name="Welle 2"/>
          <p:cNvSpPr/>
          <p:nvPr/>
        </p:nvSpPr>
        <p:spPr>
          <a:xfrm>
            <a:off x="3268133" y="5147704"/>
            <a:ext cx="6265334" cy="1141055"/>
          </a:xfrm>
          <a:prstGeom prst="wav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de-DE" sz="3200" dirty="0">
                <a:solidFill>
                  <a:schemeClr val="bg1"/>
                </a:solidFill>
              </a:rPr>
              <a:t>Wachstum &amp; Kostensenkung als strukturelle Gewalt</a:t>
            </a:r>
          </a:p>
        </p:txBody>
      </p:sp>
    </p:spTree>
    <p:extLst>
      <p:ext uri="{BB962C8B-B14F-4D97-AF65-F5344CB8AC3E}">
        <p14:creationId xmlns:p14="http://schemas.microsoft.com/office/powerpoint/2010/main" val="12173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8352" y="75678"/>
            <a:ext cx="7556448" cy="772211"/>
          </a:xfrm>
        </p:spPr>
        <p:txBody>
          <a:bodyPr>
            <a:normAutofit/>
          </a:bodyPr>
          <a:lstStyle/>
          <a:p>
            <a:pPr>
              <a:lnSpc>
                <a:spcPct val="70000"/>
              </a:lnSpc>
            </a:pPr>
            <a:r>
              <a:rPr lang="de-DE" dirty="0"/>
              <a:t>Transnationale Sorgeketten</a:t>
            </a:r>
          </a:p>
        </p:txBody>
      </p:sp>
      <p:sp>
        <p:nvSpPr>
          <p:cNvPr id="3" name="Inhaltsplatzhalter 2"/>
          <p:cNvSpPr>
            <a:spLocks noGrp="1"/>
          </p:cNvSpPr>
          <p:nvPr>
            <p:ph idx="1"/>
          </p:nvPr>
        </p:nvSpPr>
        <p:spPr>
          <a:xfrm>
            <a:off x="0" y="1792224"/>
            <a:ext cx="10668000" cy="6268020"/>
          </a:xfrm>
        </p:spPr>
        <p:txBody>
          <a:bodyPr>
            <a:normAutofit/>
          </a:bodyPr>
          <a:lstStyle/>
          <a:p>
            <a:pPr>
              <a:lnSpc>
                <a:spcPct val="50000"/>
              </a:lnSpc>
            </a:pPr>
            <a:r>
              <a:rPr lang="de-DE" sz="3600" dirty="0"/>
              <a:t>Management des Pflegenotstands </a:t>
            </a:r>
          </a:p>
          <a:p>
            <a:pPr marL="0" indent="0">
              <a:lnSpc>
                <a:spcPct val="50000"/>
              </a:lnSpc>
              <a:buNone/>
            </a:pPr>
            <a:r>
              <a:rPr lang="de-DE" sz="3600" dirty="0"/>
              <a:t>	bei uns</a:t>
            </a:r>
          </a:p>
          <a:p>
            <a:pPr>
              <a:lnSpc>
                <a:spcPct val="70000"/>
              </a:lnSpc>
            </a:pPr>
            <a:r>
              <a:rPr lang="de-DE" sz="3600" dirty="0"/>
              <a:t>Verschiebung des Personalmangels </a:t>
            </a:r>
          </a:p>
          <a:p>
            <a:pPr>
              <a:lnSpc>
                <a:spcPct val="70000"/>
              </a:lnSpc>
            </a:pPr>
            <a:r>
              <a:rPr lang="de-DE" sz="3600" dirty="0"/>
              <a:t>Entwicklungspolitische Bedeutung </a:t>
            </a:r>
          </a:p>
          <a:p>
            <a:pPr marL="0" indent="0">
              <a:lnSpc>
                <a:spcPct val="70000"/>
              </a:lnSpc>
              <a:buNone/>
            </a:pPr>
            <a:r>
              <a:rPr lang="de-DE" sz="3600" dirty="0"/>
              <a:t>	der Rücküberweisungen</a:t>
            </a:r>
          </a:p>
          <a:p>
            <a:pPr>
              <a:lnSpc>
                <a:spcPct val="60000"/>
              </a:lnSpc>
            </a:pPr>
            <a:r>
              <a:rPr lang="de-DE" sz="3600" dirty="0" err="1"/>
              <a:t>Sorgeextraktivismus</a:t>
            </a:r>
            <a:r>
              <a:rPr lang="de-DE" sz="3600" dirty="0"/>
              <a:t>,</a:t>
            </a:r>
          </a:p>
          <a:p>
            <a:pPr marL="0" indent="0">
              <a:lnSpc>
                <a:spcPct val="70000"/>
              </a:lnSpc>
              <a:buNone/>
            </a:pPr>
            <a:r>
              <a:rPr lang="de-DE" sz="3600" dirty="0"/>
              <a:t>	imperiale Lebensweise</a:t>
            </a:r>
          </a:p>
          <a:p>
            <a:pPr>
              <a:lnSpc>
                <a:spcPct val="80000"/>
              </a:lnSpc>
            </a:pPr>
            <a:r>
              <a:rPr lang="de-DE" sz="3600" dirty="0"/>
              <a:t>Klassifizierte &amp; </a:t>
            </a:r>
            <a:r>
              <a:rPr lang="de-DE" sz="3600" dirty="0" err="1"/>
              <a:t>rassifizierte</a:t>
            </a:r>
            <a:r>
              <a:rPr lang="de-DE" sz="3600" dirty="0"/>
              <a:t> </a:t>
            </a:r>
          </a:p>
          <a:p>
            <a:pPr marL="0" indent="0">
              <a:lnSpc>
                <a:spcPct val="60000"/>
              </a:lnSpc>
              <a:buNone/>
            </a:pPr>
            <a:r>
              <a:rPr lang="de-DE" sz="3600" dirty="0"/>
              <a:t>	Arbeitsverhältnisse </a:t>
            </a:r>
          </a:p>
          <a:p>
            <a:pPr marL="0" indent="0">
              <a:lnSpc>
                <a:spcPct val="60000"/>
              </a:lnSpc>
              <a:buNone/>
            </a:pPr>
            <a:r>
              <a:rPr lang="de-DE" sz="3600" dirty="0"/>
              <a:t>	</a:t>
            </a:r>
          </a:p>
        </p:txBody>
      </p:sp>
      <p:sp>
        <p:nvSpPr>
          <p:cNvPr id="4" name="Textfeld 3"/>
          <p:cNvSpPr txBox="1"/>
          <p:nvPr/>
        </p:nvSpPr>
        <p:spPr>
          <a:xfrm>
            <a:off x="1" y="-25281"/>
            <a:ext cx="1719071" cy="954107"/>
          </a:xfrm>
          <a:prstGeom prst="rect">
            <a:avLst/>
          </a:prstGeom>
          <a:solidFill>
            <a:srgbClr val="FF0000"/>
          </a:solidFill>
        </p:spPr>
        <p:txBody>
          <a:bodyPr wrap="square" rtlCol="0">
            <a:spAutoFit/>
          </a:bodyPr>
          <a:lstStyle/>
          <a:p>
            <a:pPr algn="ctr"/>
            <a:r>
              <a:rPr lang="de-DE" sz="2800" i="1" dirty="0">
                <a:solidFill>
                  <a:schemeClr val="bg1"/>
                </a:solidFill>
              </a:rPr>
              <a:t>Beispiel </a:t>
            </a:r>
          </a:p>
          <a:p>
            <a:pPr algn="ctr"/>
            <a:r>
              <a:rPr lang="de-DE" sz="2800" i="1" dirty="0">
                <a:solidFill>
                  <a:schemeClr val="bg1"/>
                </a:solidFill>
              </a:rPr>
              <a:t>3</a:t>
            </a:r>
          </a:p>
        </p:txBody>
      </p:sp>
      <p:pic>
        <p:nvPicPr>
          <p:cNvPr id="7" name="Bild 6"/>
          <p:cNvPicPr>
            <a:picLocks noChangeAspect="1"/>
          </p:cNvPicPr>
          <p:nvPr/>
        </p:nvPicPr>
        <p:blipFill>
          <a:blip r:embed="rId2"/>
          <a:stretch>
            <a:fillRect/>
          </a:stretch>
        </p:blipFill>
        <p:spPr>
          <a:xfrm>
            <a:off x="8071104" y="1819288"/>
            <a:ext cx="4120896" cy="2243189"/>
          </a:xfrm>
          <a:prstGeom prst="rect">
            <a:avLst/>
          </a:prstGeom>
        </p:spPr>
      </p:pic>
      <p:pic>
        <p:nvPicPr>
          <p:cNvPr id="9" name="Bild 8"/>
          <p:cNvPicPr/>
          <p:nvPr/>
        </p:nvPicPr>
        <p:blipFill>
          <a:blip r:embed="rId3">
            <a:extLst>
              <a:ext uri="{28A0092B-C50C-407E-A947-70E740481C1C}">
                <a14:useLocalDpi xmlns:a14="http://schemas.microsoft.com/office/drawing/2010/main" val="0"/>
              </a:ext>
            </a:extLst>
          </a:blip>
          <a:srcRect/>
          <a:stretch>
            <a:fillRect/>
          </a:stretch>
        </p:blipFill>
        <p:spPr bwMode="auto">
          <a:xfrm>
            <a:off x="8071104" y="4270757"/>
            <a:ext cx="4120896" cy="1998611"/>
          </a:xfrm>
          <a:prstGeom prst="rect">
            <a:avLst/>
          </a:prstGeom>
          <a:noFill/>
          <a:ln>
            <a:noFill/>
          </a:ln>
        </p:spPr>
      </p:pic>
    </p:spTree>
    <p:extLst>
      <p:ext uri="{BB962C8B-B14F-4D97-AF65-F5344CB8AC3E}">
        <p14:creationId xmlns:p14="http://schemas.microsoft.com/office/powerpoint/2010/main" val="1613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1524000" y="2"/>
            <a:ext cx="10668000" cy="931789"/>
          </a:xfrm>
          <a:gradFill rotWithShape="1">
            <a:gsLst>
              <a:gs pos="0">
                <a:srgbClr val="660066"/>
              </a:gs>
              <a:gs pos="100000">
                <a:srgbClr val="FFFFFF"/>
              </a:gs>
            </a:gsLst>
            <a:lin ang="0" scaled="1"/>
          </a:gradFill>
        </p:spPr>
        <p:txBody>
          <a:bodyPr>
            <a:normAutofit/>
          </a:bodyPr>
          <a:lstStyle/>
          <a:p>
            <a:r>
              <a:rPr lang="de-DE" sz="3200" dirty="0">
                <a:latin typeface="Lucida Sans" charset="0"/>
              </a:rPr>
              <a:t>          </a:t>
            </a:r>
            <a:r>
              <a:rPr lang="de-DE" sz="3600" b="1" dirty="0">
                <a:latin typeface="Lucida Sans" charset="0"/>
              </a:rPr>
              <a:t>Intervention in Afghanistan 2001</a:t>
            </a:r>
          </a:p>
        </p:txBody>
      </p:sp>
      <p:sp>
        <p:nvSpPr>
          <p:cNvPr id="30722" name="Inhaltsplatzhalter 2"/>
          <p:cNvSpPr>
            <a:spLocks noGrp="1"/>
          </p:cNvSpPr>
          <p:nvPr>
            <p:ph idx="11"/>
          </p:nvPr>
        </p:nvSpPr>
        <p:spPr bwMode="auto">
          <a:xfrm>
            <a:off x="243840" y="1645920"/>
            <a:ext cx="11497056" cy="52120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l">
              <a:lnSpc>
                <a:spcPct val="90000"/>
              </a:lnSpc>
              <a:buSzTx/>
              <a:defRPr/>
            </a:pPr>
            <a:endParaRPr lang="de-DE" sz="2800" dirty="0">
              <a:solidFill>
                <a:srgbClr val="000000"/>
              </a:solidFill>
              <a:latin typeface="Lucida Sans" charset="0"/>
            </a:endParaRPr>
          </a:p>
          <a:p>
            <a:pPr algn="l">
              <a:lnSpc>
                <a:spcPct val="90000"/>
              </a:lnSpc>
              <a:buFont typeface="Wingdings" charset="2"/>
              <a:buChar char="Ø"/>
              <a:defRPr/>
            </a:pPr>
            <a:r>
              <a:rPr lang="de-DE" sz="2800" dirty="0">
                <a:solidFill>
                  <a:srgbClr val="000000"/>
                </a:solidFill>
                <a:latin typeface="Lucida Sans" charset="0"/>
              </a:rPr>
              <a:t>„Frauenrechte als Mittel der Geopolitik“, 	rassistisch aufgeladen, 	legitimieren militärische Intervention </a:t>
            </a:r>
            <a:r>
              <a:rPr lang="de-DE" sz="2800" dirty="0">
                <a:solidFill>
                  <a:srgbClr val="000000"/>
                </a:solidFill>
                <a:latin typeface="Lucida Sans" charset="0"/>
                <a:sym typeface="Wingdings"/>
              </a:rPr>
              <a:t> </a:t>
            </a:r>
          </a:p>
          <a:p>
            <a:pPr algn="l">
              <a:lnSpc>
                <a:spcPct val="90000"/>
              </a:lnSpc>
              <a:defRPr/>
            </a:pPr>
            <a:r>
              <a:rPr lang="de-DE" sz="2800" dirty="0">
                <a:solidFill>
                  <a:srgbClr val="000000"/>
                </a:solidFill>
                <a:latin typeface="Lucida Sans" charset="0"/>
                <a:sym typeface="Wingdings"/>
              </a:rPr>
              <a:t>	“</a:t>
            </a:r>
            <a:r>
              <a:rPr lang="de-DE" sz="2800" dirty="0" err="1">
                <a:solidFill>
                  <a:srgbClr val="000000"/>
                </a:solidFill>
                <a:latin typeface="Lucida Sans" charset="0"/>
                <a:sym typeface="Wingdings"/>
              </a:rPr>
              <a:t>embedded</a:t>
            </a:r>
            <a:r>
              <a:rPr lang="de-DE" sz="2800" dirty="0">
                <a:solidFill>
                  <a:srgbClr val="000000"/>
                </a:solidFill>
                <a:latin typeface="Lucida Sans" charset="0"/>
                <a:sym typeface="Wingdings"/>
              </a:rPr>
              <a:t> </a:t>
            </a:r>
            <a:r>
              <a:rPr lang="de-DE" sz="2800" dirty="0" err="1">
                <a:solidFill>
                  <a:srgbClr val="000000"/>
                </a:solidFill>
                <a:latin typeface="Lucida Sans" charset="0"/>
                <a:sym typeface="Wingdings"/>
              </a:rPr>
              <a:t>feminism</a:t>
            </a:r>
            <a:r>
              <a:rPr lang="de-DE" sz="2800" dirty="0">
                <a:solidFill>
                  <a:srgbClr val="000000"/>
                </a:solidFill>
                <a:latin typeface="Lucida Sans" charset="0"/>
                <a:sym typeface="Wingdings"/>
              </a:rPr>
              <a:t>“</a:t>
            </a:r>
            <a:endParaRPr lang="de-DE" sz="2800" dirty="0">
              <a:solidFill>
                <a:srgbClr val="000000"/>
              </a:solidFill>
              <a:latin typeface="Lucida Sans" charset="0"/>
            </a:endParaRPr>
          </a:p>
          <a:p>
            <a:pPr algn="l">
              <a:lnSpc>
                <a:spcPct val="50000"/>
              </a:lnSpc>
              <a:buSzTx/>
              <a:defRPr/>
            </a:pPr>
            <a:endParaRPr lang="de-DE" sz="2800" dirty="0">
              <a:solidFill>
                <a:srgbClr val="000000"/>
              </a:solidFill>
              <a:latin typeface="Lucida Sans" charset="0"/>
            </a:endParaRPr>
          </a:p>
          <a:p>
            <a:pPr algn="l">
              <a:lnSpc>
                <a:spcPct val="90000"/>
              </a:lnSpc>
              <a:buSzTx/>
              <a:buFont typeface="Wingdings" charset="2"/>
              <a:buChar char="Ø"/>
              <a:defRPr/>
            </a:pPr>
            <a:r>
              <a:rPr lang="de-DE" sz="2800" dirty="0">
                <a:solidFill>
                  <a:srgbClr val="000000"/>
                </a:solidFill>
                <a:latin typeface="Lucida Sans" charset="0"/>
              </a:rPr>
              <a:t>Universalisierung von Frauenrechte &amp; Geschlechtergleichheit 	z.B. Quoten, Mikrokredite....</a:t>
            </a:r>
          </a:p>
          <a:p>
            <a:pPr algn="l">
              <a:lnSpc>
                <a:spcPct val="50000"/>
              </a:lnSpc>
              <a:buSzTx/>
              <a:defRPr/>
            </a:pPr>
            <a:endParaRPr lang="de-DE" sz="2800" dirty="0">
              <a:solidFill>
                <a:srgbClr val="000000"/>
              </a:solidFill>
              <a:latin typeface="Lucida Sans" charset="0"/>
            </a:endParaRPr>
          </a:p>
          <a:p>
            <a:pPr algn="l">
              <a:lnSpc>
                <a:spcPct val="80000"/>
              </a:lnSpc>
              <a:buSzTx/>
              <a:buFont typeface="Wingdings" charset="2"/>
              <a:buChar char="Ø"/>
              <a:defRPr/>
            </a:pPr>
            <a:r>
              <a:rPr lang="de-DE" sz="2800" b="1" dirty="0">
                <a:solidFill>
                  <a:srgbClr val="000000"/>
                </a:solidFill>
                <a:latin typeface="Lucida Sans" charset="0"/>
              </a:rPr>
              <a:t> Postkoloniale feministische Positionen:</a:t>
            </a:r>
          </a:p>
          <a:p>
            <a:pPr algn="l">
              <a:lnSpc>
                <a:spcPct val="90000"/>
              </a:lnSpc>
              <a:defRPr/>
            </a:pPr>
            <a:r>
              <a:rPr lang="de-DE" sz="2800" dirty="0">
                <a:solidFill>
                  <a:srgbClr val="000000"/>
                </a:solidFill>
                <a:latin typeface="Lucida Sans" charset="0"/>
              </a:rPr>
              <a:t>	„</a:t>
            </a:r>
            <a:r>
              <a:rPr lang="de-DE" sz="2800" dirty="0">
                <a:solidFill>
                  <a:srgbClr val="FF0000"/>
                </a:solidFill>
                <a:latin typeface="Lucida Sans" charset="0"/>
              </a:rPr>
              <a:t>Der 	weiße Mann (die weiße Frau) rettet die schwarze 	Frau vorm schwarzen Mann“</a:t>
            </a:r>
            <a:r>
              <a:rPr lang="de-DE" sz="2800" dirty="0">
                <a:solidFill>
                  <a:srgbClr val="000000"/>
                </a:solidFill>
                <a:latin typeface="Lucida Sans" charset="0"/>
              </a:rPr>
              <a:t> (</a:t>
            </a:r>
            <a:r>
              <a:rPr lang="de-DE" sz="2800" dirty="0" err="1">
                <a:solidFill>
                  <a:srgbClr val="000000"/>
                </a:solidFill>
                <a:latin typeface="Lucida Sans" charset="0"/>
              </a:rPr>
              <a:t>G.Spivak</a:t>
            </a:r>
            <a:r>
              <a:rPr lang="de-DE" sz="2800" dirty="0">
                <a:solidFill>
                  <a:srgbClr val="000000"/>
                </a:solidFill>
                <a:latin typeface="Lucida Sans" charset="0"/>
              </a:rPr>
              <a:t>) </a:t>
            </a:r>
          </a:p>
          <a:p>
            <a:pPr algn="l">
              <a:lnSpc>
                <a:spcPct val="90000"/>
              </a:lnSpc>
              <a:defRPr/>
            </a:pPr>
            <a:r>
              <a:rPr lang="de-DE" sz="2800" dirty="0">
                <a:solidFill>
                  <a:srgbClr val="000000"/>
                </a:solidFill>
                <a:latin typeface="Lucida Sans" charset="0"/>
              </a:rPr>
              <a:t>	„Do </a:t>
            </a:r>
            <a:r>
              <a:rPr lang="de-DE" sz="2800" dirty="0" err="1">
                <a:solidFill>
                  <a:srgbClr val="000000"/>
                </a:solidFill>
                <a:latin typeface="Lucida Sans" charset="0"/>
              </a:rPr>
              <a:t>muslim</a:t>
            </a:r>
            <a:r>
              <a:rPr lang="de-DE" sz="2800" dirty="0">
                <a:solidFill>
                  <a:srgbClr val="000000"/>
                </a:solidFill>
                <a:latin typeface="Lucida Sans" charset="0"/>
              </a:rPr>
              <a:t> </a:t>
            </a:r>
            <a:r>
              <a:rPr lang="de-DE" sz="2800" dirty="0" err="1">
                <a:solidFill>
                  <a:srgbClr val="000000"/>
                </a:solidFill>
                <a:latin typeface="Lucida Sans" charset="0"/>
              </a:rPr>
              <a:t>women</a:t>
            </a:r>
            <a:r>
              <a:rPr lang="de-DE" sz="2800" dirty="0">
                <a:solidFill>
                  <a:srgbClr val="000000"/>
                </a:solidFill>
                <a:latin typeface="Lucida Sans" charset="0"/>
              </a:rPr>
              <a:t> </a:t>
            </a:r>
            <a:r>
              <a:rPr lang="de-DE" sz="2800" dirty="0" err="1">
                <a:solidFill>
                  <a:srgbClr val="000000"/>
                </a:solidFill>
                <a:latin typeface="Lucida Sans" charset="0"/>
              </a:rPr>
              <a:t>really</a:t>
            </a:r>
            <a:r>
              <a:rPr lang="de-DE" sz="2800" dirty="0">
                <a:solidFill>
                  <a:srgbClr val="000000"/>
                </a:solidFill>
                <a:latin typeface="Lucida Sans" charset="0"/>
              </a:rPr>
              <a:t> </a:t>
            </a:r>
            <a:r>
              <a:rPr lang="de-DE" sz="2800" dirty="0" err="1">
                <a:solidFill>
                  <a:srgbClr val="000000"/>
                </a:solidFill>
                <a:latin typeface="Lucida Sans" charset="0"/>
              </a:rPr>
              <a:t>need</a:t>
            </a:r>
            <a:r>
              <a:rPr lang="de-DE" sz="2800" dirty="0">
                <a:solidFill>
                  <a:srgbClr val="000000"/>
                </a:solidFill>
                <a:latin typeface="Lucida Sans" charset="0"/>
              </a:rPr>
              <a:t> </a:t>
            </a:r>
            <a:r>
              <a:rPr lang="de-DE" sz="2800" dirty="0" err="1">
                <a:solidFill>
                  <a:srgbClr val="000000"/>
                </a:solidFill>
                <a:latin typeface="Lucida Sans" charset="0"/>
              </a:rPr>
              <a:t>saving</a:t>
            </a:r>
            <a:r>
              <a:rPr lang="de-DE" sz="2800" dirty="0">
                <a:solidFill>
                  <a:srgbClr val="000000"/>
                </a:solidFill>
                <a:latin typeface="Lucida Sans" charset="0"/>
              </a:rPr>
              <a:t>?“ </a:t>
            </a:r>
          </a:p>
          <a:p>
            <a:pPr algn="l">
              <a:lnSpc>
                <a:spcPct val="90000"/>
              </a:lnSpc>
              <a:buSzTx/>
              <a:defRPr/>
            </a:pPr>
            <a:r>
              <a:rPr lang="de-DE" sz="2800" dirty="0">
                <a:solidFill>
                  <a:schemeClr val="tx1"/>
                </a:solidFill>
                <a:latin typeface="Lucida Sans" charset="0"/>
              </a:rPr>
              <a:t>	</a:t>
            </a:r>
            <a:endParaRPr lang="de-DE" dirty="0">
              <a:solidFill>
                <a:srgbClr val="000000"/>
              </a:solidFill>
              <a:latin typeface="Lucida Sans" charset="0"/>
            </a:endParaRPr>
          </a:p>
        </p:txBody>
      </p:sp>
      <p:sp>
        <p:nvSpPr>
          <p:cNvPr id="4" name="Foliennummernplatzhalter 3"/>
          <p:cNvSpPr>
            <a:spLocks noGrp="1"/>
          </p:cNvSpPr>
          <p:nvPr>
            <p:ph type="sldNum" sz="quarter" idx="12"/>
          </p:nvPr>
        </p:nvSpPr>
        <p:spPr/>
        <p:txBody>
          <a:bodyPr/>
          <a:lstStyle/>
          <a:p>
            <a:pPr>
              <a:defRPr/>
            </a:pPr>
            <a:fld id="{3A4E20DC-1080-3D49-A50F-96220C7CE28D}" type="slidenum">
              <a:rPr lang="de-DE" smtClean="0"/>
              <a:pPr>
                <a:defRPr/>
              </a:pPr>
              <a:t>7</a:t>
            </a:fld>
            <a:endParaRPr lang="de-DE" dirty="0"/>
          </a:p>
        </p:txBody>
      </p:sp>
      <p:sp>
        <p:nvSpPr>
          <p:cNvPr id="5" name="Textfeld 4"/>
          <p:cNvSpPr txBox="1"/>
          <p:nvPr/>
        </p:nvSpPr>
        <p:spPr>
          <a:xfrm>
            <a:off x="48769" y="2067"/>
            <a:ext cx="1384351" cy="954107"/>
          </a:xfrm>
          <a:prstGeom prst="rect">
            <a:avLst/>
          </a:prstGeom>
          <a:solidFill>
            <a:srgbClr val="FF0000"/>
          </a:solidFill>
        </p:spPr>
        <p:txBody>
          <a:bodyPr wrap="none" rtlCol="0">
            <a:spAutoFit/>
          </a:bodyPr>
          <a:lstStyle/>
          <a:p>
            <a:pPr algn="ctr"/>
            <a:r>
              <a:rPr lang="de-DE" sz="2800" i="1" dirty="0">
                <a:solidFill>
                  <a:schemeClr val="bg1"/>
                </a:solidFill>
              </a:rPr>
              <a:t>Beispiel </a:t>
            </a:r>
          </a:p>
          <a:p>
            <a:pPr algn="ctr"/>
            <a:r>
              <a:rPr lang="de-DE" sz="2800" i="1" dirty="0">
                <a:solidFill>
                  <a:schemeClr val="bg1"/>
                </a:solidFill>
              </a:rPr>
              <a:t>4</a:t>
            </a:r>
          </a:p>
        </p:txBody>
      </p:sp>
    </p:spTree>
    <p:extLst>
      <p:ext uri="{BB962C8B-B14F-4D97-AF65-F5344CB8AC3E}">
        <p14:creationId xmlns:p14="http://schemas.microsoft.com/office/powerpoint/2010/main" val="55340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671BB65A-BDFA-6148-9AB9-943061F5BEB9}" type="slidenum">
              <a:rPr lang="de-DE" smtClean="0"/>
              <a:pPr>
                <a:defRPr/>
              </a:pPr>
              <a:t>8</a:t>
            </a:fld>
            <a:endParaRPr lang="de-DE" dirty="0"/>
          </a:p>
        </p:txBody>
      </p:sp>
      <p:pic>
        <p:nvPicPr>
          <p:cNvPr id="34819" name="Bil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7"/>
            <a:ext cx="12192000" cy="54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nhaltsplatzhalter 3"/>
          <p:cNvPicPr>
            <a:picLocks/>
          </p:cNvPicPr>
          <p:nvPr/>
        </p:nvPicPr>
        <p:blipFill>
          <a:blip r:embed="rId4">
            <a:extLst>
              <a:ext uri="{28A0092B-C50C-407E-A947-70E740481C1C}">
                <a14:useLocalDpi xmlns:a14="http://schemas.microsoft.com/office/drawing/2010/main" val="0"/>
              </a:ext>
            </a:extLst>
          </a:blip>
          <a:srcRect l="9846" r="9846"/>
          <a:stretch>
            <a:fillRect/>
          </a:stretch>
        </p:blipFill>
        <p:spPr bwMode="auto">
          <a:xfrm>
            <a:off x="6790421" y="666071"/>
            <a:ext cx="5425962" cy="3472987"/>
          </a:xfrm>
          <a:prstGeom prst="rect">
            <a:avLst/>
          </a:prstGeom>
          <a:noFill/>
          <a:ln>
            <a:noFill/>
          </a:ln>
        </p:spPr>
      </p:pic>
      <p:pic>
        <p:nvPicPr>
          <p:cNvPr id="6" name="Bild 5"/>
          <p:cNvPicPr/>
          <p:nvPr/>
        </p:nvPicPr>
        <p:blipFill>
          <a:blip r:embed="rId5">
            <a:extLst>
              <a:ext uri="{28A0092B-C50C-407E-A947-70E740481C1C}">
                <a14:useLocalDpi xmlns:a14="http://schemas.microsoft.com/office/drawing/2010/main" val="0"/>
              </a:ext>
            </a:extLst>
          </a:blip>
          <a:srcRect/>
          <a:stretch>
            <a:fillRect/>
          </a:stretch>
        </p:blipFill>
        <p:spPr bwMode="auto">
          <a:xfrm>
            <a:off x="6843701" y="4130865"/>
            <a:ext cx="5328618" cy="2712187"/>
          </a:xfrm>
          <a:prstGeom prst="rect">
            <a:avLst/>
          </a:prstGeom>
          <a:noFill/>
          <a:ln>
            <a:noFill/>
          </a:ln>
        </p:spPr>
      </p:pic>
      <p:sp>
        <p:nvSpPr>
          <p:cNvPr id="34818" name="Titel 1"/>
          <p:cNvSpPr>
            <a:spLocks noGrp="1"/>
          </p:cNvSpPr>
          <p:nvPr>
            <p:ph type="title"/>
          </p:nvPr>
        </p:nvSpPr>
        <p:spPr>
          <a:xfrm>
            <a:off x="-24384" y="2"/>
            <a:ext cx="9144000" cy="1628775"/>
          </a:xfrm>
        </p:spPr>
        <p:txBody>
          <a:bodyPr>
            <a:normAutofit/>
          </a:bodyPr>
          <a:lstStyle/>
          <a:p>
            <a:pPr algn="l">
              <a:lnSpc>
                <a:spcPct val="80000"/>
              </a:lnSpc>
            </a:pPr>
            <a:r>
              <a:rPr lang="de-DE" sz="4000" dirty="0">
                <a:latin typeface="Lucida Sans" charset="0"/>
              </a:rPr>
              <a:t>Klimawandel-</a:t>
            </a:r>
            <a:br>
              <a:rPr lang="de-DE" sz="4000" dirty="0">
                <a:latin typeface="Lucida Sans" charset="0"/>
              </a:rPr>
            </a:br>
            <a:r>
              <a:rPr lang="de-DE" dirty="0"/>
              <a:t>Feminisierung von Verletzlichkeit</a:t>
            </a:r>
            <a:endParaRPr lang="de-DE" dirty="0">
              <a:latin typeface="Lucida Sans" charset="0"/>
            </a:endParaRPr>
          </a:p>
        </p:txBody>
      </p:sp>
      <p:sp>
        <p:nvSpPr>
          <p:cNvPr id="9" name="Textfeld 8"/>
          <p:cNvSpPr txBox="1"/>
          <p:nvPr/>
        </p:nvSpPr>
        <p:spPr>
          <a:xfrm>
            <a:off x="10754661" y="-25702"/>
            <a:ext cx="1454234" cy="954107"/>
          </a:xfrm>
          <a:prstGeom prst="rect">
            <a:avLst/>
          </a:prstGeom>
          <a:solidFill>
            <a:srgbClr val="FF0000"/>
          </a:solidFill>
        </p:spPr>
        <p:txBody>
          <a:bodyPr wrap="square" rtlCol="0">
            <a:spAutoFit/>
          </a:bodyPr>
          <a:lstStyle/>
          <a:p>
            <a:pPr algn="ctr"/>
            <a:r>
              <a:rPr lang="de-DE" sz="2800" i="1" dirty="0">
                <a:solidFill>
                  <a:schemeClr val="bg1"/>
                </a:solidFill>
              </a:rPr>
              <a:t>Beispiel </a:t>
            </a:r>
          </a:p>
          <a:p>
            <a:pPr algn="ctr"/>
            <a:r>
              <a:rPr lang="de-DE" sz="2800" i="1" dirty="0">
                <a:solidFill>
                  <a:schemeClr val="bg1"/>
                </a:solidFill>
              </a:rPr>
              <a:t>5</a:t>
            </a:r>
          </a:p>
        </p:txBody>
      </p:sp>
    </p:spTree>
    <p:extLst>
      <p:ext uri="{BB962C8B-B14F-4D97-AF65-F5344CB8AC3E}">
        <p14:creationId xmlns:p14="http://schemas.microsoft.com/office/powerpoint/2010/main" val="41204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1"/>
            <a:ext cx="9144000" cy="1642533"/>
          </a:xfrm>
        </p:spPr>
        <p:txBody>
          <a:bodyPr>
            <a:normAutofit/>
          </a:bodyPr>
          <a:lstStyle/>
          <a:p>
            <a:pPr algn="r">
              <a:lnSpc>
                <a:spcPct val="80000"/>
              </a:lnSpc>
            </a:pPr>
            <a:r>
              <a:rPr lang="de-DE" sz="3800" dirty="0"/>
              <a:t>Finanzielle Inklusion armer Frauen Kommerzialisierung von Mikrokrediten</a:t>
            </a:r>
            <a:br>
              <a:rPr lang="de-DE" sz="3800" dirty="0"/>
            </a:br>
            <a:endParaRPr lang="de-DE" sz="3800" dirty="0"/>
          </a:p>
        </p:txBody>
      </p:sp>
      <p:pic>
        <p:nvPicPr>
          <p:cNvPr id="4" name="Picture 2" descr="C:\Dokumente und Einstellungen\03296164\Desktop\14foundation.xlarg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12" r="1512"/>
          <a:stretch>
            <a:fillRect/>
          </a:stretch>
        </p:blipFill>
        <p:spPr bwMode="auto">
          <a:xfrm>
            <a:off x="24384" y="1374308"/>
            <a:ext cx="7578015" cy="34320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Textfeld 5"/>
          <p:cNvSpPr txBox="1"/>
          <p:nvPr/>
        </p:nvSpPr>
        <p:spPr>
          <a:xfrm>
            <a:off x="8327136" y="1619156"/>
            <a:ext cx="3864863" cy="2428998"/>
          </a:xfrm>
          <a:prstGeom prst="rect">
            <a:avLst/>
          </a:prstGeom>
          <a:noFill/>
        </p:spPr>
        <p:txBody>
          <a:bodyPr wrap="square" rtlCol="0">
            <a:spAutoFit/>
          </a:bodyPr>
          <a:lstStyle/>
          <a:p>
            <a:pPr>
              <a:lnSpc>
                <a:spcPct val="80000"/>
              </a:lnSpc>
            </a:pPr>
            <a:r>
              <a:rPr lang="de-DE" sz="3200" dirty="0" err="1"/>
              <a:t>Mikrofinanzinstitu</a:t>
            </a:r>
            <a:r>
              <a:rPr lang="de-DE" sz="3200" dirty="0"/>
              <a:t> -</a:t>
            </a:r>
            <a:r>
              <a:rPr lang="de-DE" sz="3200" dirty="0" err="1"/>
              <a:t>tionen</a:t>
            </a:r>
            <a:r>
              <a:rPr lang="de-DE" sz="3200" dirty="0"/>
              <a:t> (MFIs): Profite auf Kosten armer Frauen (30-40 % Zinsen)</a:t>
            </a:r>
          </a:p>
          <a:p>
            <a:pPr>
              <a:lnSpc>
                <a:spcPct val="70000"/>
              </a:lnSpc>
            </a:pPr>
            <a:endParaRPr lang="de-DE" sz="3200" dirty="0"/>
          </a:p>
        </p:txBody>
      </p:sp>
      <p:sp>
        <p:nvSpPr>
          <p:cNvPr id="5" name="Textfeld 4"/>
          <p:cNvSpPr txBox="1"/>
          <p:nvPr/>
        </p:nvSpPr>
        <p:spPr>
          <a:xfrm>
            <a:off x="-24383" y="-30414"/>
            <a:ext cx="1384351" cy="954107"/>
          </a:xfrm>
          <a:prstGeom prst="rect">
            <a:avLst/>
          </a:prstGeom>
          <a:solidFill>
            <a:srgbClr val="FF0000"/>
          </a:solidFill>
        </p:spPr>
        <p:txBody>
          <a:bodyPr wrap="none" rtlCol="0">
            <a:spAutoFit/>
          </a:bodyPr>
          <a:lstStyle/>
          <a:p>
            <a:pPr algn="ctr"/>
            <a:r>
              <a:rPr lang="de-DE" sz="2800" i="1" dirty="0">
                <a:solidFill>
                  <a:schemeClr val="bg1"/>
                </a:solidFill>
              </a:rPr>
              <a:t>Beispiel </a:t>
            </a:r>
          </a:p>
          <a:p>
            <a:pPr algn="ctr"/>
            <a:r>
              <a:rPr lang="de-DE" sz="2800" i="1" dirty="0">
                <a:solidFill>
                  <a:schemeClr val="bg1"/>
                </a:solidFill>
              </a:rPr>
              <a:t>6</a:t>
            </a:r>
          </a:p>
        </p:txBody>
      </p:sp>
      <p:sp>
        <p:nvSpPr>
          <p:cNvPr id="3" name="Textfeld 2"/>
          <p:cNvSpPr txBox="1"/>
          <p:nvPr/>
        </p:nvSpPr>
        <p:spPr>
          <a:xfrm>
            <a:off x="36576" y="4806399"/>
            <a:ext cx="12045696" cy="1865126"/>
          </a:xfrm>
          <a:prstGeom prst="rect">
            <a:avLst/>
          </a:prstGeom>
          <a:noFill/>
        </p:spPr>
        <p:txBody>
          <a:bodyPr wrap="square" rtlCol="0">
            <a:spAutoFit/>
          </a:bodyPr>
          <a:lstStyle/>
          <a:p>
            <a:pPr marL="457200" indent="-457200">
              <a:buFont typeface="Wingdings" charset="2"/>
              <a:buChar char="Ø"/>
            </a:pPr>
            <a:r>
              <a:rPr lang="de-DE" sz="3200" dirty="0"/>
              <a:t>Weibliche Rückzahlungsmoral</a:t>
            </a:r>
          </a:p>
          <a:p>
            <a:pPr marL="457200" indent="-457200">
              <a:lnSpc>
                <a:spcPct val="80000"/>
              </a:lnSpc>
              <a:buFont typeface="Wingdings" charset="2"/>
              <a:buChar char="Ø"/>
            </a:pPr>
            <a:r>
              <a:rPr lang="de-DE" sz="3200" dirty="0"/>
              <a:t>Überschuldung der Frauen durch multiple Kreditaufnahme</a:t>
            </a:r>
          </a:p>
          <a:p>
            <a:pPr marL="457200" indent="-457200">
              <a:lnSpc>
                <a:spcPct val="80000"/>
              </a:lnSpc>
              <a:buFont typeface="Wingdings" charset="2"/>
              <a:buChar char="Ø"/>
            </a:pPr>
            <a:endParaRPr lang="de-DE" sz="3200" dirty="0"/>
          </a:p>
          <a:p>
            <a:r>
              <a:rPr lang="de-DE" sz="3200" dirty="0"/>
              <a:t>Transnationale Bewegung gegen Überschuldung durch Mikrokredite</a:t>
            </a:r>
            <a:endParaRPr lang="de-DE" dirty="0"/>
          </a:p>
        </p:txBody>
      </p:sp>
    </p:spTree>
    <p:extLst>
      <p:ext uri="{BB962C8B-B14F-4D97-AF65-F5344CB8AC3E}">
        <p14:creationId xmlns:p14="http://schemas.microsoft.com/office/powerpoint/2010/main" val="1162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Breitbild</PresentationFormat>
  <Paragraphs>108</Paragraphs>
  <Slides>13</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Calibri Light</vt:lpstr>
      <vt:lpstr>Lucida Sans</vt:lpstr>
      <vt:lpstr>Wingdings</vt:lpstr>
      <vt:lpstr>Office</vt:lpstr>
      <vt:lpstr>Geschlechtergerechtigkeit  Feministische Globalisierungs- und Kapitalismuskritik</vt:lpstr>
      <vt:lpstr>Feministische Globalisierungskritik</vt:lpstr>
      <vt:lpstr>Industrielle, monokulturelle Landwirtschaft  für Export</vt:lpstr>
      <vt:lpstr>      Neue internationale Arbeitsteilung               Wertschöpfungsketten </vt:lpstr>
      <vt:lpstr>Rana Plaza 2013</vt:lpstr>
      <vt:lpstr>Transnationale Sorgeketten</vt:lpstr>
      <vt:lpstr>          Intervention in Afghanistan 2001</vt:lpstr>
      <vt:lpstr>Klimawandel- Feminisierung von Verletzlichkeit</vt:lpstr>
      <vt:lpstr>Finanzielle Inklusion armer Frauen Kommerzialisierung von Mikrokrediten </vt:lpstr>
      <vt:lpstr>Fazit </vt:lpstr>
      <vt:lpstr>Kritik am Gleichstellungsfeminismus</vt:lpstr>
      <vt:lpstr>Feministische Bewegungsperspektive</vt:lpstr>
      <vt:lpstr>Eine andere Welt ist möglich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rYBxXgY5fj00gYtL</cp:lastModifiedBy>
  <cp:revision>19</cp:revision>
  <dcterms:created xsi:type="dcterms:W3CDTF">2022-03-17T16:27:30Z</dcterms:created>
  <dcterms:modified xsi:type="dcterms:W3CDTF">2022-03-25T09:17:22Z</dcterms:modified>
</cp:coreProperties>
</file>