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5" r:id="rId44"/>
    <p:sldId id="299" r:id="rId45"/>
    <p:sldId id="310" r:id="rId46"/>
    <p:sldId id="300" r:id="rId47"/>
    <p:sldId id="301" r:id="rId48"/>
    <p:sldId id="302" r:id="rId49"/>
    <p:sldId id="303" r:id="rId50"/>
    <p:sldId id="304" r:id="rId51"/>
    <p:sldId id="308" r:id="rId52"/>
    <p:sldId id="307" r:id="rId53"/>
    <p:sldId id="309" r:id="rId5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B82BB-22E1-7249-9302-51AA7130BD4D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15F68-6CC0-234F-877D-41C6D2825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1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054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/>
              <a:buNone/>
            </a:pP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national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treatment</a:t>
            </a:r>
            <a:r>
              <a:rPr lang="de-DE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most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favoured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nations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treatment</a:t>
            </a:r>
            <a:r>
              <a:rPr lang="de-DE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FET = fair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equitable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treatment</a:t>
            </a:r>
            <a:r>
              <a:rPr lang="de-DE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protection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from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unlawful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expropriation</a:t>
            </a:r>
            <a:endParaRPr lang="de-DE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algn="l">
              <a:buFont typeface="Arial"/>
              <a:buNone/>
            </a:pPr>
            <a:endParaRPr lang="de-DE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Schritte:</a:t>
            </a:r>
            <a:r>
              <a:rPr lang="de-DE" baseline="0" dirty="0" smtClean="0"/>
              <a:t> </a:t>
            </a:r>
            <a:r>
              <a:rPr lang="de-DE" dirty="0" smtClean="0"/>
              <a:t>Konsultation, Mediation, Klage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1400" dirty="0" smtClean="0">
                <a:latin typeface="Arial"/>
                <a:cs typeface="Arial"/>
              </a:rPr>
              <a:t>International </a:t>
            </a:r>
            <a:r>
              <a:rPr lang="de-DE" sz="1400" dirty="0" err="1" smtClean="0">
                <a:latin typeface="Arial"/>
                <a:cs typeface="Arial"/>
              </a:rPr>
              <a:t>Centre</a:t>
            </a:r>
            <a:r>
              <a:rPr lang="de-DE" sz="1400" dirty="0" smtClean="0">
                <a:latin typeface="Arial"/>
                <a:cs typeface="Arial"/>
              </a:rPr>
              <a:t> </a:t>
            </a:r>
            <a:r>
              <a:rPr lang="de-DE" sz="1400" dirty="0" err="1" smtClean="0">
                <a:latin typeface="Arial"/>
                <a:cs typeface="Arial"/>
              </a:rPr>
              <a:t>for</a:t>
            </a:r>
            <a:r>
              <a:rPr lang="de-DE" sz="1400" dirty="0" smtClean="0">
                <a:latin typeface="Arial"/>
                <a:cs typeface="Arial"/>
              </a:rPr>
              <a:t> Settlement </a:t>
            </a:r>
            <a:r>
              <a:rPr lang="de-DE" sz="1400" dirty="0" err="1" smtClean="0">
                <a:latin typeface="Arial"/>
                <a:cs typeface="Arial"/>
              </a:rPr>
              <a:t>of</a:t>
            </a:r>
            <a:r>
              <a:rPr lang="de-DE" sz="1400" dirty="0" smtClean="0">
                <a:latin typeface="Arial"/>
                <a:cs typeface="Arial"/>
              </a:rPr>
              <a:t> Investment Disputes (ICSID) </a:t>
            </a:r>
          </a:p>
          <a:p>
            <a:pPr marL="0" indent="0">
              <a:buNone/>
            </a:pP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United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Nations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Arial"/>
                <a:cs typeface="Arial"/>
              </a:rPr>
              <a:t>Commission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 on International Trade Law(UNCITRAL)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578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 smtClean="0">
              <a:latin typeface="Arial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 smtClean="0">
              <a:latin typeface="Arial"/>
              <a:cs typeface="Arial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678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6149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Arial"/>
                <a:cs typeface="Arial"/>
              </a:rPr>
              <a:t>Kapitel 9</a:t>
            </a:r>
            <a:r>
              <a:rPr lang="de-DE" dirty="0" smtClean="0">
                <a:latin typeface="Arial"/>
                <a:cs typeface="Arial"/>
              </a:rPr>
              <a:t>: grenzüberschreitender Dienstleistungsverkehr </a:t>
            </a:r>
            <a:r>
              <a:rPr lang="de-DE" dirty="0" smtClean="0">
                <a:latin typeface="Arial"/>
                <a:cs typeface="Arial"/>
              </a:rPr>
              <a:t>Anhänge I-III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Arial"/>
                <a:cs typeface="Arial"/>
              </a:rPr>
              <a:t>Der </a:t>
            </a:r>
            <a:r>
              <a:rPr lang="de-DE" dirty="0" smtClean="0">
                <a:latin typeface="Arial"/>
                <a:cs typeface="Arial"/>
              </a:rPr>
              <a:t>Druck zur Privatisierung öffentlicher Dienstleistungen </a:t>
            </a:r>
            <a:r>
              <a:rPr lang="de-DE" dirty="0" smtClean="0">
                <a:latin typeface="Arial"/>
                <a:cs typeface="Arial"/>
              </a:rPr>
              <a:t>steigt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111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111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Erinnern  an die Rio-Erklärung über Umwelt und Entwicklung von 1992, Agenda 21 für Umwelt und Entwicklung,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 Erklärung ILO über soziale Gerechtigkeit für eine faire Globalisierung 2008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111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rgbClr val="000000"/>
                </a:solidFill>
                <a:latin typeface="Arial"/>
                <a:cs typeface="Arial"/>
              </a:rPr>
              <a:t>Kapitel 22 </a:t>
            </a: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Handel und nachhaltige Entwicklung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1113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1113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de-DE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>
                <a:effectLst/>
              </a:rPr>
              <a:t>Kernarbeitsnormen sind MINDESTSTANDARDS!</a:t>
            </a:r>
          </a:p>
          <a:p>
            <a:r>
              <a:rPr lang="de-DE" baseline="0" dirty="0" smtClean="0">
                <a:effectLst/>
              </a:rPr>
              <a:t>Konvention </a:t>
            </a:r>
            <a:r>
              <a:rPr lang="de-DE" b="1" baseline="0" dirty="0" smtClean="0">
                <a:effectLst/>
              </a:rPr>
              <a:t>138 Mindestalter Juni 2016 </a:t>
            </a:r>
            <a:r>
              <a:rPr lang="de-DE" baseline="0" dirty="0" smtClean="0">
                <a:effectLst/>
              </a:rPr>
              <a:t>unterzeichnet; fehlt 98 Recht zu Kollektivverhandlungen </a:t>
            </a:r>
          </a:p>
          <a:p>
            <a:pPr algn="l"/>
            <a:endParaRPr lang="de-DE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de-DE" baseline="0" dirty="0" smtClean="0">
              <a:effectLst/>
            </a:endParaRPr>
          </a:p>
          <a:p>
            <a:endParaRPr lang="de-DE" dirty="0" smtClean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http://</a:t>
            </a:r>
            <a:r>
              <a:rPr lang="de-DE" dirty="0" err="1" smtClean="0"/>
              <a:t>www.foodwatch.org</a:t>
            </a:r>
            <a:r>
              <a:rPr lang="de-DE" dirty="0" smtClean="0"/>
              <a:t>/</a:t>
            </a:r>
            <a:r>
              <a:rPr lang="de-DE" dirty="0" err="1" smtClean="0"/>
              <a:t>uploads</a:t>
            </a:r>
            <a:r>
              <a:rPr lang="de-DE" dirty="0" smtClean="0"/>
              <a:t>/</a:t>
            </a:r>
            <a:r>
              <a:rPr lang="de-DE" dirty="0" err="1" smtClean="0"/>
              <a:t>media</a:t>
            </a:r>
            <a:r>
              <a:rPr lang="de-DE" dirty="0" smtClean="0"/>
              <a:t>/2016-06-21-_Studie_Vorsorgeprinzip_TTIP_CETA.pdf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2281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Verweis auf WTO-Verträge (GATT 94, XX)</a:t>
            </a:r>
            <a:r>
              <a:rPr lang="de-DE" dirty="0" smtClean="0"/>
              <a:t>:</a:t>
            </a:r>
            <a:r>
              <a:rPr lang="de-DE" baseline="0" dirty="0" smtClean="0"/>
              <a:t> können Maßnahmen ergreifen, die  GATT </a:t>
            </a:r>
            <a:r>
              <a:rPr lang="de-DE" baseline="0" dirty="0" smtClean="0"/>
              <a:t>widersprechen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de-DE" sz="1200" b="1" dirty="0" smtClean="0">
                <a:solidFill>
                  <a:srgbClr val="000000"/>
                </a:solidFill>
                <a:latin typeface="Arial"/>
                <a:cs typeface="Arial"/>
              </a:rPr>
              <a:t>Kap. 21.2,4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... verpflichten sich die  Vertragsparteien, die Regulierungszusammenarbeit im Licht ihres gemeinsamen Interesses weiterzuentwickeln ...“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können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völkerrechtlich verbindliche Entscheidungen getroffen werden.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Folge: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Fortentwicklungen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Vertrages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living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agreement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unklar: Ob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 in welchen Fällen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erfordern völkerrechtlich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bindende Beschlüsse  die Zustimmung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EU-Parlamentes oder der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jeweils intern zuständigen Organe der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Vertragsparteien?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975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Notifikation:  Departement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Foreign</a:t>
            </a:r>
            <a:r>
              <a:rPr lang="de-DE" dirty="0" smtClean="0"/>
              <a:t> </a:t>
            </a:r>
            <a:r>
              <a:rPr lang="de-DE" dirty="0" err="1" smtClean="0"/>
              <a:t>Affairs</a:t>
            </a:r>
            <a:r>
              <a:rPr lang="de-DE" dirty="0" smtClean="0"/>
              <a:t>,</a:t>
            </a:r>
            <a:r>
              <a:rPr lang="de-DE" baseline="0" dirty="0" smtClean="0"/>
              <a:t> Trade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smtClean="0"/>
              <a:t>Development;  </a:t>
            </a:r>
            <a:r>
              <a:rPr lang="de-DE" baseline="0" dirty="0" smtClean="0"/>
              <a:t>Generalsekretariat des Rates der EU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5187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„Zwischenzeitlich </a:t>
            </a:r>
            <a:r>
              <a:rPr lang="de-DE" sz="1200" dirty="0" smtClean="0">
                <a:solidFill>
                  <a:srgbClr val="000000"/>
                </a:solidFill>
              </a:rPr>
              <a:t>wird die noch offene Frage der Zuständigkeit für den Abschluss solcher Handelsabkommen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 zeitnah vom Europäischen Gerichtshof zu klären sein</a:t>
            </a:r>
            <a:r>
              <a:rPr lang="de-DE" sz="1200" dirty="0" smtClean="0">
                <a:solidFill>
                  <a:srgbClr val="000000"/>
                </a:solidFill>
              </a:rPr>
              <a:t>.“</a:t>
            </a:r>
            <a:endParaRPr lang="de-DE" sz="1200" dirty="0" smtClean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5187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22816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815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die </a:t>
            </a:r>
            <a:r>
              <a:rPr lang="de-DE" dirty="0" smtClean="0"/>
              <a:t>Tonne:</a:t>
            </a:r>
            <a:endParaRPr lang="de-DE" dirty="0" smtClean="0"/>
          </a:p>
          <a:p>
            <a:r>
              <a:rPr lang="de-DE" dirty="0" smtClean="0"/>
              <a:t> </a:t>
            </a:r>
            <a:r>
              <a:rPr lang="de-DE" baseline="0" dirty="0" smtClean="0"/>
              <a:t>Umsetzung der </a:t>
            </a:r>
            <a:r>
              <a:rPr lang="de-DE" baseline="0" dirty="0" smtClean="0"/>
              <a:t>Vertragsinhalte, die vorläufige Anwendung und  die Ratifizierung </a:t>
            </a:r>
            <a:r>
              <a:rPr lang="de-DE" baseline="0" dirty="0" smtClean="0"/>
              <a:t>verhindern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3078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Angaben in Tonnen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45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de-DE" baseline="0" dirty="0" smtClean="0"/>
          </a:p>
          <a:p>
            <a:pPr algn="l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3A44E-C723-C346-B29C-02BD9EBC60A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45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43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51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55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15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75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00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73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10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36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27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57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1BD8E-DD02-584F-971F-20CBC1296BC5}" type="datetimeFigureOut">
              <a:rPr lang="de-DE" smtClean="0"/>
              <a:t>07.08.16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F4AFE-4AC1-0341-987D-D880094989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07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t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t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t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t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t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t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t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t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t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t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t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t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t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t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t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t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t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t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t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t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t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t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t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t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ti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ti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t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t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ti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ti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ti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ti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.ti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.ti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.ti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.ti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.ti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.t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ti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0.jp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wi.de/BMWi/Redaktion/PDF/C-D/ceta-vorschlag-fuer-einen-beschluss-ueber-die-unterzeichnung-des-wirtschafts-und-handelsabkommens-zwischen-kanada-und-der-eu,property=pdf,bereich=bmwi2012,sprache=de,rwb=true.pdf" TargetMode="External"/><Relationship Id="rId4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.ti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.t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t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77334"/>
            <a:ext cx="8229600" cy="54488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CETA* </a:t>
            </a:r>
            <a:r>
              <a:rPr lang="de-D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in die Tonne! </a:t>
            </a:r>
            <a:endParaRPr lang="de-DE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de-DE" dirty="0" smtClean="0"/>
              <a:t> </a:t>
            </a:r>
            <a:r>
              <a:rPr lang="de-DE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*</a:t>
            </a:r>
            <a:r>
              <a:rPr lang="de-DE" sz="1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de-DE" sz="19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Comprehensive</a:t>
            </a:r>
            <a:r>
              <a:rPr lang="de-DE" sz="1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de-DE" sz="19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Economic</a:t>
            </a:r>
            <a:r>
              <a:rPr lang="de-DE" sz="1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de-DE" sz="19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and</a:t>
            </a:r>
            <a:r>
              <a:rPr lang="de-DE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Trade Agreement </a:t>
            </a:r>
          </a:p>
          <a:p>
            <a:pPr marL="0" indent="0" algn="ctr">
              <a:buNone/>
            </a:pPr>
            <a:endParaRPr lang="de-DE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  <a:p>
            <a:pPr marL="0" indent="0">
              <a:buNone/>
            </a:pPr>
            <a:endParaRPr lang="de-DE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  <a:p>
            <a:pPr marL="0" indent="0">
              <a:buNone/>
            </a:pPr>
            <a:endParaRPr lang="de-DE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de-DE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de-DE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                                              </a:t>
            </a:r>
            <a:r>
              <a:rPr lang="de-DE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5. August 2016 </a:t>
            </a:r>
          </a:p>
          <a:p>
            <a:pPr marL="0" indent="0">
              <a:buNone/>
            </a:pPr>
            <a:r>
              <a:rPr lang="de-DE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                                                  </a:t>
            </a:r>
            <a:r>
              <a:rPr lang="de-DE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Attac</a:t>
            </a:r>
            <a:r>
              <a:rPr lang="de-DE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Sommerakademie </a:t>
            </a:r>
          </a:p>
          <a:p>
            <a:pPr marL="0" indent="0">
              <a:buNone/>
            </a:pPr>
            <a:r>
              <a:rPr lang="de-DE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                                           </a:t>
            </a:r>
            <a:r>
              <a:rPr lang="de-DE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de-DE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     Düsseldorf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</a:t>
            </a:r>
            <a:r>
              <a:rPr lang="de-DE" sz="2600" i="1" dirty="0" smtClean="0">
                <a:solidFill>
                  <a:srgbClr val="558ED5"/>
                </a:solidFill>
                <a:latin typeface="Arial"/>
                <a:cs typeface="Arial"/>
              </a:rPr>
              <a:t>Hanni </a:t>
            </a:r>
            <a:r>
              <a:rPr lang="de-DE" sz="2600" i="1" dirty="0" err="1" smtClean="0">
                <a:solidFill>
                  <a:srgbClr val="558ED5"/>
                </a:solidFill>
                <a:latin typeface="Arial"/>
                <a:cs typeface="Arial"/>
              </a:rPr>
              <a:t>Gramann</a:t>
            </a:r>
            <a:endParaRPr lang="de-DE" sz="2600" i="1" dirty="0" smtClean="0">
              <a:solidFill>
                <a:srgbClr val="558ED5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Bild 4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  <p:pic>
        <p:nvPicPr>
          <p:cNvPr id="2" name="Bild 1" descr="csm_16_WHES__4__755e293e1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0" y="2226095"/>
            <a:ext cx="4061085" cy="270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5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>
                <a:solidFill>
                  <a:srgbClr val="000000"/>
                </a:solidFill>
                <a:latin typeface="Arial"/>
                <a:cs typeface="Arial"/>
              </a:rPr>
              <a:t>Investitionsschutzabkommen</a:t>
            </a:r>
          </a:p>
          <a:p>
            <a:pPr algn="l"/>
            <a:endParaRPr lang="de-DE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800" b="1" i="1" dirty="0" smtClean="0">
                <a:solidFill>
                  <a:srgbClr val="000000"/>
                </a:solidFill>
                <a:latin typeface="Arial"/>
                <a:cs typeface="Arial"/>
              </a:rPr>
              <a:t>typische Merkmale</a:t>
            </a:r>
            <a:endParaRPr lang="de-DE" sz="2800" b="1" i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de-DE" sz="2800" dirty="0">
                <a:solidFill>
                  <a:srgbClr val="000000"/>
                </a:solidFill>
                <a:latin typeface="Arial"/>
                <a:cs typeface="Arial"/>
              </a:rPr>
              <a:t>Definition von Investitionen</a:t>
            </a:r>
          </a:p>
          <a:p>
            <a:pPr marL="457200" indent="-457200" algn="l">
              <a:buFont typeface="Arial"/>
              <a:buChar char="•"/>
            </a:pPr>
            <a:r>
              <a:rPr lang="de-DE" sz="2800" dirty="0">
                <a:solidFill>
                  <a:srgbClr val="000000"/>
                </a:solidFill>
                <a:latin typeface="Arial"/>
                <a:cs typeface="Arial"/>
              </a:rPr>
              <a:t>Schutzstandards für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Investoren</a:t>
            </a:r>
          </a:p>
          <a:p>
            <a:pPr marL="457200" indent="-457200" algn="l">
              <a:buFont typeface="Arial"/>
              <a:buChar char="•"/>
            </a:pP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Streitschlichtungsverfahren </a:t>
            </a:r>
          </a:p>
          <a:p>
            <a:pPr algn="l"/>
            <a:endParaRPr lang="de-DE" sz="8000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5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8.1 Definition </a:t>
            </a:r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von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Investitionen</a:t>
            </a:r>
          </a:p>
          <a:p>
            <a:pPr algn="l"/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Merkmale: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gewisse Dauer, Bindung von Kapital,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rwartung von Wertzuwachs</a:t>
            </a:r>
          </a:p>
          <a:p>
            <a:pPr algn="l"/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Formen: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Unternehmen,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nteile an einem Unternehmen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Schuldverschreibungen, Darlehen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Konzessionen, Rechte des geistigen Eigentums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07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92500"/>
          </a:bodyPr>
          <a:lstStyle/>
          <a:p>
            <a:pPr algn="l"/>
            <a:r>
              <a:rPr lang="de-DE" sz="2800" b="1" dirty="0" smtClean="0">
                <a:solidFill>
                  <a:srgbClr val="000000"/>
                </a:solidFill>
                <a:latin typeface="Arial"/>
                <a:cs typeface="Arial"/>
              </a:rPr>
              <a:t>Schutzstandards </a:t>
            </a:r>
            <a:r>
              <a:rPr lang="de-DE" sz="2800" b="1" dirty="0">
                <a:solidFill>
                  <a:srgbClr val="000000"/>
                </a:solidFill>
                <a:latin typeface="Arial"/>
                <a:cs typeface="Arial"/>
              </a:rPr>
              <a:t>für Investoren</a:t>
            </a: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Kap. 8.6      Inländergleichbehandlung</a:t>
            </a:r>
            <a:endParaRPr lang="de-DE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Kap. 8.7      Meistbegünstigung</a:t>
            </a:r>
            <a:endParaRPr lang="de-DE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Kap. 8.10,1 gerechte </a:t>
            </a:r>
            <a:r>
              <a:rPr lang="de-DE" sz="2800" dirty="0">
                <a:solidFill>
                  <a:srgbClr val="000000"/>
                </a:solidFill>
                <a:latin typeface="Arial"/>
                <a:cs typeface="Arial"/>
              </a:rPr>
              <a:t>und billige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Behandlung,</a:t>
            </a:r>
          </a:p>
          <a:p>
            <a:pPr algn="l"/>
            <a:r>
              <a:rPr lang="de-DE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                  vollen Schutz u. volle Sicherheit  </a:t>
            </a:r>
            <a:endParaRPr lang="de-DE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Kap. 8.10,4 Erfüllung berechtigter </a:t>
            </a:r>
            <a:r>
              <a:rPr lang="de-DE" sz="2800" dirty="0">
                <a:solidFill>
                  <a:srgbClr val="000000"/>
                </a:solidFill>
                <a:latin typeface="Arial"/>
                <a:cs typeface="Arial"/>
              </a:rPr>
              <a:t>Erwartungen</a:t>
            </a: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Kap. 8.12    Schutz </a:t>
            </a:r>
            <a:r>
              <a:rPr lang="de-DE" sz="2800" dirty="0">
                <a:solidFill>
                  <a:srgbClr val="000000"/>
                </a:solidFill>
                <a:latin typeface="Arial"/>
                <a:cs typeface="Arial"/>
              </a:rPr>
              <a:t>vor Enteignung </a:t>
            </a:r>
          </a:p>
          <a:p>
            <a:pPr algn="l"/>
            <a:r>
              <a:rPr lang="de-DE" dirty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5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de-DE" sz="3800" b="1" dirty="0" smtClean="0">
                <a:solidFill>
                  <a:srgbClr val="000000"/>
                </a:solidFill>
                <a:latin typeface="Arial"/>
                <a:cs typeface="Arial"/>
              </a:rPr>
              <a:t>Kapitel 8.9 </a:t>
            </a:r>
            <a:r>
              <a:rPr lang="de-DE" sz="3800" dirty="0" smtClean="0">
                <a:solidFill>
                  <a:srgbClr val="000000"/>
                </a:solidFill>
                <a:latin typeface="Arial"/>
                <a:cs typeface="Arial"/>
              </a:rPr>
              <a:t>Investitionen u. Regulierungsmaßnahmen</a:t>
            </a:r>
          </a:p>
          <a:p>
            <a:pPr algn="l"/>
            <a:r>
              <a:rPr lang="de-DE" sz="3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800" dirty="0" smtClean="0">
                <a:solidFill>
                  <a:srgbClr val="000000"/>
                </a:solidFill>
                <a:latin typeface="Arial"/>
                <a:cs typeface="Arial"/>
              </a:rPr>
              <a:t>                  (</a:t>
            </a:r>
            <a:r>
              <a:rPr lang="de-DE" sz="3800" b="1" dirty="0" err="1" smtClean="0">
                <a:solidFill>
                  <a:srgbClr val="000000"/>
                </a:solidFill>
                <a:latin typeface="Arial"/>
                <a:cs typeface="Arial"/>
              </a:rPr>
              <a:t>right</a:t>
            </a:r>
            <a:r>
              <a:rPr lang="de-DE" sz="3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800" b="1" dirty="0" err="1" smtClean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lang="de-DE" sz="3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800" b="1" dirty="0" err="1" smtClean="0">
                <a:solidFill>
                  <a:srgbClr val="000000"/>
                </a:solidFill>
                <a:latin typeface="Arial"/>
                <a:cs typeface="Arial"/>
              </a:rPr>
              <a:t>regulate</a:t>
            </a:r>
            <a:r>
              <a:rPr lang="de-DE" sz="3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algn="l"/>
            <a:endParaRPr lang="de-DE" sz="3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3800" dirty="0" smtClean="0">
                <a:solidFill>
                  <a:srgbClr val="000000"/>
                </a:solidFill>
                <a:latin typeface="Arial"/>
                <a:cs typeface="Arial"/>
              </a:rPr>
              <a:t> „Die Parteien bekräftigen ihr Recht, </a:t>
            </a:r>
            <a:r>
              <a:rPr lang="de-DE" sz="3800" dirty="0">
                <a:solidFill>
                  <a:srgbClr val="000000"/>
                </a:solidFill>
                <a:latin typeface="Arial"/>
                <a:cs typeface="Arial"/>
              </a:rPr>
              <a:t>z</a:t>
            </a:r>
            <a:r>
              <a:rPr lang="de-DE" sz="3800" dirty="0" smtClean="0">
                <a:solidFill>
                  <a:srgbClr val="000000"/>
                </a:solidFill>
                <a:latin typeface="Arial"/>
                <a:cs typeface="Arial"/>
              </a:rPr>
              <a:t>ur Erreichung </a:t>
            </a:r>
            <a:r>
              <a:rPr lang="de-DE" sz="3800" i="1" dirty="0" smtClean="0">
                <a:solidFill>
                  <a:srgbClr val="000000"/>
                </a:solidFill>
                <a:latin typeface="Arial"/>
                <a:cs typeface="Arial"/>
              </a:rPr>
              <a:t>legitimer</a:t>
            </a:r>
            <a:r>
              <a:rPr lang="de-DE" sz="3800" dirty="0" smtClean="0">
                <a:solidFill>
                  <a:srgbClr val="000000"/>
                </a:solidFill>
                <a:latin typeface="Arial"/>
                <a:cs typeface="Arial"/>
              </a:rPr>
              <a:t> politischer Ziele wie</a:t>
            </a:r>
          </a:p>
          <a:p>
            <a:pPr algn="l"/>
            <a:r>
              <a:rPr lang="de-DE" sz="380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de-DE" sz="3800" dirty="0" smtClean="0">
                <a:solidFill>
                  <a:srgbClr val="000000"/>
                </a:solidFill>
                <a:latin typeface="Arial"/>
                <a:cs typeface="Arial"/>
              </a:rPr>
              <a:t>es Schutzes der öffentlichen Gesundheit und Sicherheit, des Schutzes der Umwelt oder der öffentlichen Sittlichkeit, des sozial- und Verbraucherschutzes oder der Förderung der kulturellen Vielfalt </a:t>
            </a:r>
          </a:p>
          <a:p>
            <a:pPr algn="l"/>
            <a:r>
              <a:rPr lang="de-DE" sz="3800" dirty="0" smtClean="0">
                <a:solidFill>
                  <a:srgbClr val="000000"/>
                </a:solidFill>
                <a:latin typeface="Arial"/>
                <a:cs typeface="Arial"/>
              </a:rPr>
              <a:t>in ihrem jeweiligen Gebiet regulierend tätig zu werden.“</a:t>
            </a:r>
          </a:p>
          <a:p>
            <a:endParaRPr lang="de-DE" sz="2600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10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Abschnitt F 8.18 – 8.45 Beilegung von Streitigkeiten zwischen Investoren und Staaten</a:t>
            </a:r>
          </a:p>
          <a:p>
            <a:pPr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8.23 Einreichung einer Klage bei Gericht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ach den Regeln des ICSID-Abkommens und der Schiedsordnung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nach der </a:t>
            </a:r>
            <a:r>
              <a:rPr lang="de-DE" sz="2400" dirty="0" err="1" smtClean="0">
                <a:solidFill>
                  <a:srgbClr val="000000"/>
                </a:solidFill>
                <a:latin typeface="Arial"/>
                <a:cs typeface="Arial"/>
              </a:rPr>
              <a:t>Uncitral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- Schiedsordnung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8.26 Finanzierung durch Dritte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Offenlegung des Namens des die Finanzierung übernehmenden Dritten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08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8.27 Einsetzung des Gerichts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8.27,1  Der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Gemischte CETA-Ausschuss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ernennt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15 Gerichtsmitglieder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8.27,5  Amtszeit beträgt 5 Jahre,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einmalige Verlängerung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8.27,6  Zur Verhandlung von Fällen werden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Kammern aus drei Personen gebildet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8.27,13 monatliche Grundvergütung, Festlegung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durch den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Gemischten CETA-Ausschuss</a:t>
            </a:r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00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Kapitel 8.28 Berufungsgericht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8.28,2 Das Berufungsgericht kann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einen Urteilsspruch abändern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8.28,3 Die Mitglieder werden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vom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Gemischten CETA-Ausschuss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ernannt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8.28,7 Er fasst umgehend einen Beschluss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zur Arbeitsweise des Berufungsgerichts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8.28,8 Der Ausschuss für Dienstleistung und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Investitionen überprüft die Arbeitsweise, kann Empfehlungen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an </a:t>
            </a:r>
            <a:r>
              <a:rPr lang="de-DE" sz="2400" i="1" dirty="0">
                <a:solidFill>
                  <a:srgbClr val="000000"/>
                </a:solidFill>
                <a:latin typeface="Arial"/>
                <a:cs typeface="Arial"/>
              </a:rPr>
              <a:t>Gemischten CETA-Ausschuss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richten</a:t>
            </a:r>
            <a:endParaRPr lang="de-DE" sz="2400" dirty="0"/>
          </a:p>
          <a:p>
            <a:endParaRPr lang="de-DE" i="1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35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8.29 Errichtung eines multilateralen 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       Investitionsgerichtshofs mit Berufungsinstanz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„Die Vertragspartner streben .. Gemeinsam mit anderen Handelspartnern die Errichtung ...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n.“</a:t>
            </a:r>
          </a:p>
          <a:p>
            <a:pPr algn="l"/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8.36 Transparenz des Verfahrens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Grundsätzlich gelten die </a:t>
            </a:r>
            <a:r>
              <a:rPr lang="de-DE" sz="2400" dirty="0" err="1" smtClean="0">
                <a:solidFill>
                  <a:srgbClr val="000000"/>
                </a:solidFill>
                <a:latin typeface="Arial"/>
                <a:cs typeface="Arial"/>
              </a:rPr>
              <a:t>Uncitral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-Transparenzregeln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(Veröffentlichung von Schriftstücken, öffentliche mündliche Verhandlungen)</a:t>
            </a:r>
          </a:p>
          <a:p>
            <a:endParaRPr lang="de-DE" sz="2400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09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de-DE" sz="4400" b="1" dirty="0" smtClean="0">
                <a:solidFill>
                  <a:srgbClr val="000000"/>
                </a:solidFill>
                <a:latin typeface="Arial"/>
                <a:cs typeface="Arial"/>
              </a:rPr>
              <a:t>Investitionsschutz - Systemwechsel</a:t>
            </a:r>
            <a:r>
              <a:rPr lang="de-DE" sz="4400" b="1" dirty="0">
                <a:solidFill>
                  <a:srgbClr val="000000"/>
                </a:solidFill>
                <a:latin typeface="Arial"/>
                <a:cs typeface="Arial"/>
              </a:rPr>
              <a:t>? </a:t>
            </a:r>
            <a:endParaRPr lang="de-DE" sz="4400" b="1" dirty="0">
              <a:solidFill>
                <a:srgbClr val="000000"/>
              </a:solidFill>
            </a:endParaRPr>
          </a:p>
          <a:p>
            <a:pPr algn="l"/>
            <a:r>
              <a:rPr lang="de-DE" sz="4400" dirty="0" smtClean="0">
                <a:solidFill>
                  <a:srgbClr val="000000"/>
                </a:solidFill>
                <a:latin typeface="Arial"/>
                <a:cs typeface="Arial"/>
              </a:rPr>
              <a:t>Im </a:t>
            </a:r>
            <a:r>
              <a:rPr lang="de-DE" sz="4400" dirty="0">
                <a:solidFill>
                  <a:srgbClr val="000000"/>
                </a:solidFill>
                <a:latin typeface="Arial"/>
                <a:cs typeface="Arial"/>
              </a:rPr>
              <a:t>Klageverfahren </a:t>
            </a:r>
            <a:r>
              <a:rPr lang="de-DE" sz="4400" dirty="0" smtClean="0">
                <a:solidFill>
                  <a:srgbClr val="000000"/>
                </a:solidFill>
                <a:latin typeface="Arial"/>
                <a:cs typeface="Arial"/>
              </a:rPr>
              <a:t>positive </a:t>
            </a:r>
            <a:r>
              <a:rPr lang="de-DE" sz="4400" dirty="0">
                <a:solidFill>
                  <a:srgbClr val="000000"/>
                </a:solidFill>
                <a:latin typeface="Arial"/>
                <a:cs typeface="Arial"/>
              </a:rPr>
              <a:t>Veränderungen</a:t>
            </a:r>
            <a:endParaRPr lang="de-DE" sz="4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de-DE" sz="4400" dirty="0" smtClean="0">
                <a:solidFill>
                  <a:srgbClr val="000000"/>
                </a:solidFill>
                <a:latin typeface="Arial"/>
                <a:cs typeface="Arial"/>
              </a:rPr>
              <a:t>Parteien </a:t>
            </a:r>
            <a:r>
              <a:rPr lang="de-DE" sz="4400" dirty="0">
                <a:solidFill>
                  <a:srgbClr val="000000"/>
                </a:solidFill>
                <a:latin typeface="Arial"/>
                <a:cs typeface="Arial"/>
              </a:rPr>
              <a:t>können sich ihre </a:t>
            </a:r>
            <a:r>
              <a:rPr lang="de-DE" sz="4400" dirty="0" smtClean="0">
                <a:solidFill>
                  <a:srgbClr val="000000"/>
                </a:solidFill>
                <a:latin typeface="Arial"/>
                <a:cs typeface="Arial"/>
              </a:rPr>
              <a:t>Schiedsrichter </a:t>
            </a:r>
            <a:r>
              <a:rPr lang="de-DE" sz="4400" dirty="0">
                <a:solidFill>
                  <a:srgbClr val="000000"/>
                </a:solidFill>
                <a:latin typeface="Arial"/>
                <a:cs typeface="Arial"/>
              </a:rPr>
              <a:t>nicht mehr selbst aussuchen </a:t>
            </a:r>
          </a:p>
          <a:p>
            <a:pPr marL="457200" indent="-457200" algn="l">
              <a:buFont typeface="Arial"/>
              <a:buChar char="•"/>
            </a:pPr>
            <a:r>
              <a:rPr lang="de-DE" sz="4400" dirty="0" smtClean="0">
                <a:solidFill>
                  <a:srgbClr val="000000"/>
                </a:solidFill>
                <a:latin typeface="Arial"/>
                <a:cs typeface="Arial"/>
              </a:rPr>
              <a:t>Verfahren </a:t>
            </a:r>
            <a:r>
              <a:rPr lang="de-DE" sz="4400" b="1" dirty="0" smtClean="0">
                <a:solidFill>
                  <a:srgbClr val="000000"/>
                </a:solidFill>
                <a:latin typeface="Arial"/>
                <a:cs typeface="Arial"/>
              </a:rPr>
              <a:t>sollen</a:t>
            </a:r>
            <a:r>
              <a:rPr lang="de-DE" sz="4400" dirty="0" smtClean="0">
                <a:solidFill>
                  <a:srgbClr val="000000"/>
                </a:solidFill>
                <a:latin typeface="Arial"/>
                <a:cs typeface="Arial"/>
              </a:rPr>
              <a:t> nicht mehr geheim stattfinden </a:t>
            </a:r>
          </a:p>
          <a:p>
            <a:pPr marL="457200" indent="-457200" algn="l">
              <a:buFont typeface="Arial"/>
              <a:buChar char="•"/>
            </a:pPr>
            <a:r>
              <a:rPr lang="de-DE" sz="4400" dirty="0" smtClean="0">
                <a:solidFill>
                  <a:srgbClr val="000000"/>
                </a:solidFill>
                <a:latin typeface="Arial"/>
                <a:cs typeface="Arial"/>
              </a:rPr>
              <a:t>Einrichtung eines Berufungsmechanismus</a:t>
            </a:r>
            <a:endParaRPr lang="de-DE" sz="3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3800" b="1" dirty="0" smtClean="0">
                <a:solidFill>
                  <a:srgbClr val="000000"/>
                </a:solidFill>
                <a:latin typeface="Arial"/>
                <a:cs typeface="Arial"/>
              </a:rPr>
              <a:t>ABER:</a:t>
            </a:r>
          </a:p>
          <a:p>
            <a:pPr algn="l"/>
            <a:r>
              <a:rPr lang="de-DE" sz="4400" dirty="0">
                <a:solidFill>
                  <a:srgbClr val="000000"/>
                </a:solidFill>
                <a:latin typeface="Arial"/>
                <a:cs typeface="Arial"/>
              </a:rPr>
              <a:t>Unterstellung: Gerichte der MS der EU und Kanadas können  ausländischen Investoren keinen effektiven Rechtsschutz gewähren </a:t>
            </a:r>
          </a:p>
          <a:p>
            <a:pPr algn="l"/>
            <a:r>
              <a:rPr lang="de-DE" sz="4400" dirty="0" smtClean="0">
                <a:latin typeface="Arial"/>
                <a:cs typeface="Arial"/>
              </a:rPr>
              <a:t> 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59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de-DE" sz="9600" b="1" dirty="0" smtClean="0">
                <a:solidFill>
                  <a:srgbClr val="000000"/>
                </a:solidFill>
                <a:latin typeface="Arial"/>
                <a:cs typeface="Arial"/>
              </a:rPr>
              <a:t>Investitionsschutz </a:t>
            </a:r>
            <a:r>
              <a:rPr lang="de-DE" sz="9600" b="1" dirty="0">
                <a:solidFill>
                  <a:srgbClr val="000000"/>
                </a:solidFill>
                <a:latin typeface="Arial"/>
                <a:cs typeface="Arial"/>
              </a:rPr>
              <a:t>– Systemwechsel? </a:t>
            </a:r>
          </a:p>
          <a:p>
            <a:pPr algn="l">
              <a:lnSpc>
                <a:spcPct val="120000"/>
              </a:lnSpc>
            </a:pP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Paralleljustiz </a:t>
            </a:r>
            <a:r>
              <a:rPr lang="de-DE" sz="9600" dirty="0">
                <a:solidFill>
                  <a:srgbClr val="000000"/>
                </a:solidFill>
                <a:latin typeface="Arial"/>
                <a:cs typeface="Arial"/>
              </a:rPr>
              <a:t>für ausländische Investoren </a:t>
            </a:r>
          </a:p>
          <a:p>
            <a:pPr algn="l">
              <a:lnSpc>
                <a:spcPct val="120000"/>
              </a:lnSpc>
            </a:pP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Bedrohung der demokratischen Handlungs- und Entscheidungsfreiheit und damit einer Politik zum Schutz von öffentlichen Interessen.</a:t>
            </a:r>
          </a:p>
          <a:p>
            <a:pPr algn="l">
              <a:lnSpc>
                <a:spcPct val="120000"/>
              </a:lnSpc>
            </a:pP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Investoren sind keine Pflichten auferlegt worden</a:t>
            </a:r>
          </a:p>
          <a:p>
            <a:pPr algn="l">
              <a:lnSpc>
                <a:spcPct val="120000"/>
              </a:lnSpc>
            </a:pPr>
            <a:r>
              <a:rPr lang="de-DE" sz="9600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it CETA wären über ihre Niederlassungen in Kanada internationale Investoren klageberechtigt gegen EU  </a:t>
            </a:r>
          </a:p>
          <a:p>
            <a:pPr algn="l">
              <a:lnSpc>
                <a:spcPct val="120000"/>
              </a:lnSpc>
            </a:pPr>
            <a:r>
              <a:rPr lang="de-DE" sz="9600" b="1" dirty="0">
                <a:latin typeface="Arial"/>
                <a:ea typeface="ＭＳ 明朝"/>
                <a:cs typeface="Arial"/>
              </a:rPr>
              <a:t> </a:t>
            </a:r>
            <a:r>
              <a:rPr lang="de-DE" sz="9600" b="1" dirty="0" smtClean="0">
                <a:latin typeface="Arial"/>
                <a:ea typeface="ＭＳ 明朝"/>
                <a:cs typeface="Arial"/>
              </a:rPr>
              <a:t>                         </a:t>
            </a:r>
            <a:endParaRPr lang="de-DE" sz="9600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Ablauf</a:t>
            </a:r>
          </a:p>
          <a:p>
            <a:pPr algn="l"/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Werdegang des Abkommens</a:t>
            </a:r>
          </a:p>
          <a:p>
            <a:pPr algn="l"/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Vertragselemente</a:t>
            </a:r>
          </a:p>
          <a:p>
            <a:pPr marL="457200" indent="-4572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Landwirtschaft                           -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Kapitel 2, </a:t>
            </a:r>
            <a:r>
              <a:rPr lang="de-DE" sz="1800" dirty="0">
                <a:solidFill>
                  <a:srgbClr val="000000"/>
                </a:solidFill>
                <a:latin typeface="Arial"/>
                <a:cs typeface="Arial"/>
              </a:rPr>
              <a:t>Annex 2-A</a:t>
            </a:r>
          </a:p>
          <a:p>
            <a:pPr marL="457200" indent="-4572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Investitionen                              - Kapitel 8</a:t>
            </a:r>
          </a:p>
          <a:p>
            <a:pPr marL="457200" indent="-4572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Nachhaltigkeit, Arbeit, Umwelt 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- Kapitel 22 – 24</a:t>
            </a:r>
          </a:p>
          <a:p>
            <a:pPr marL="457200" indent="-4572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Regulatorische Kooperation      - Kapitel 21, 25, 26</a:t>
            </a:r>
          </a:p>
          <a:p>
            <a:pPr marL="457200" indent="-4572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Schlussbestimmungen              - Kapitel 30</a:t>
            </a:r>
          </a:p>
          <a:p>
            <a:pPr algn="l"/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Ratifizierungsprozess</a:t>
            </a:r>
            <a:endParaRPr lang="de-DE" sz="2400" b="1" i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25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</a:t>
            </a: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9-18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ea typeface="ＭＳ 明朝"/>
                <a:cs typeface="Arial"/>
              </a:rPr>
              <a:t>Dienstleistungen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grundsätzliche Liberalisierungsverpflichtung für alle  Dienstleistungen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Standstill-Klausel</a:t>
            </a:r>
          </a:p>
          <a:p>
            <a:pPr algn="l"/>
            <a:r>
              <a:rPr lang="de-DE" sz="2400" dirty="0" err="1">
                <a:solidFill>
                  <a:srgbClr val="000000"/>
                </a:solidFill>
                <a:latin typeface="Arial"/>
                <a:cs typeface="Arial"/>
              </a:rPr>
              <a:t>Ratchetklausel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Ausnahmen: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Dienstleistungen, die in Ausübung hoheitlicher Gewalt erbracht werden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Kap-9.2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Bereiche, die auf </a:t>
            </a:r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Negativlisten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eingetragen sind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44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19 Öffentliche Beschaffung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19.2 </a:t>
            </a:r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Geltungsbereich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Waren, Dienstleistungen, Baudienstleistungen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Marktzugangslisten A19-1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 A19-8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19.4 </a:t>
            </a:r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Diskriminierungsverbot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g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egenüber Anbietern aus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Provinzen, Territorien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Mitgliedstaaten und subzentrale Ebenen</a:t>
            </a:r>
            <a:endParaRPr lang="de-DE" sz="2400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10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Nachhaltigkeit - Feigenblatt oder </a:t>
            </a:r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ubstanz?</a:t>
            </a:r>
          </a:p>
          <a:p>
            <a:pPr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22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Handel und nachhaltige Entwicklung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23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Handel und Arbeit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24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Handel und Umwelt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62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92500"/>
          </a:bodyPr>
          <a:lstStyle/>
          <a:p>
            <a:pPr algn="l"/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Kapitel </a:t>
            </a:r>
            <a:r>
              <a:rPr lang="de-DE" sz="2600" b="1" dirty="0">
                <a:solidFill>
                  <a:srgbClr val="000000"/>
                </a:solidFill>
                <a:latin typeface="Arial"/>
                <a:cs typeface="Arial"/>
              </a:rPr>
              <a:t>22.1 Hintergrund und Ziele</a:t>
            </a:r>
          </a:p>
          <a:p>
            <a:pPr algn="l"/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... erkennen an, dass </a:t>
            </a:r>
            <a:r>
              <a:rPr lang="de-DE" sz="2600" i="1" dirty="0">
                <a:solidFill>
                  <a:srgbClr val="000000"/>
                </a:solidFill>
                <a:latin typeface="Arial"/>
                <a:cs typeface="Arial"/>
              </a:rPr>
              <a:t>wirtschaftliche Entwicklung, soziale Entwicklung und Umweltschutz </a:t>
            </a:r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sich gegenseitig beeinflussende und verstärkende Komponenten einer nachhaltigen Entwicklung sind</a:t>
            </a:r>
          </a:p>
          <a:p>
            <a:pPr algn="l"/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... bekräftigen </a:t>
            </a:r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ihre Entschlossenheit, die Entwicklung des internationalen Handels einer Weise zu fördern, die dem Ziel einer nachhaltigen Entwicklung  zum Wohle der heutigen und künftigen Generationen gerecht wird.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05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22.4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Ausschuss für Handel und  nachhaltige Entwicklung (Kap.26.2)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Zuständig für Fragen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Nachhaltigkeit Kap.22, Arbeit Kap.23, Umwelt Kap.24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Aufgabe: überwacht die Durchführung der Kapitel, Prüfung der Fortschritte</a:t>
            </a:r>
            <a:endParaRPr lang="de-DE" sz="2400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89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9611" y="1896533"/>
            <a:ext cx="8327322" cy="455506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2400" b="1" dirty="0" smtClean="0">
                <a:solidFill>
                  <a:schemeClr val="tx1"/>
                </a:solidFill>
                <a:latin typeface="Arial"/>
                <a:cs typeface="Arial"/>
              </a:rPr>
              <a:t>Umgang mit Streitigkeiten</a:t>
            </a:r>
          </a:p>
          <a:p>
            <a:pPr algn="l"/>
            <a:r>
              <a:rPr lang="de-DE" sz="2400" b="1" i="1" dirty="0" smtClean="0">
                <a:solidFill>
                  <a:schemeClr val="tx1"/>
                </a:solidFill>
                <a:latin typeface="Arial"/>
                <a:cs typeface="Arial"/>
              </a:rPr>
              <a:t>Kapitel 23: Handel und Arbeit</a:t>
            </a:r>
          </a:p>
          <a:p>
            <a:pPr algn="l"/>
            <a:r>
              <a:rPr lang="de-DE" sz="2400" b="1" i="1" dirty="0" smtClean="0">
                <a:solidFill>
                  <a:schemeClr val="tx1"/>
                </a:solidFill>
                <a:latin typeface="Arial"/>
                <a:cs typeface="Arial"/>
              </a:rPr>
              <a:t>Kapitel 24: Handel und Umwelt 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„Im </a:t>
            </a:r>
            <a:r>
              <a:rPr lang="de-DE" sz="2400" dirty="0">
                <a:solidFill>
                  <a:schemeClr val="tx1"/>
                </a:solidFill>
                <a:latin typeface="Arial"/>
                <a:cs typeface="Arial"/>
              </a:rPr>
              <a:t>Falle von Streitigkeiten ... nehmen die Vertragsparteien nur die in diesem </a:t>
            </a:r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Kapitel  </a:t>
            </a:r>
            <a:r>
              <a:rPr lang="de-DE" sz="2400" dirty="0">
                <a:solidFill>
                  <a:schemeClr val="tx1"/>
                </a:solidFill>
                <a:latin typeface="Arial"/>
                <a:cs typeface="Arial"/>
              </a:rPr>
              <a:t>vorgesehenen Vorschriften und Verfahren in </a:t>
            </a:r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Anspruch.“ (23.11;  24.16)</a:t>
            </a:r>
            <a:endParaRPr lang="de-DE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sz="2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lso:</a:t>
            </a:r>
            <a:endParaRPr lang="de-DE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Konsultationen</a:t>
            </a:r>
            <a:r>
              <a:rPr lang="de-DE" sz="2400" dirty="0">
                <a:solidFill>
                  <a:schemeClr val="tx1"/>
                </a:solidFill>
                <a:latin typeface="Arial"/>
                <a:cs typeface="Arial"/>
              </a:rPr>
              <a:t>, Mediation, </a:t>
            </a:r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Empfehlungen </a:t>
            </a:r>
            <a:r>
              <a:rPr lang="de-DE" sz="2400" dirty="0">
                <a:solidFill>
                  <a:schemeClr val="tx1"/>
                </a:solidFill>
                <a:latin typeface="Arial"/>
                <a:cs typeface="Arial"/>
              </a:rPr>
              <a:t>eines Expertengremiums (Kap.23.9) </a:t>
            </a:r>
            <a:endParaRPr lang="de-DE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Kein Zugang zum  Streitbelegungsmechanismus Kapitel 29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endParaRPr lang="de-DE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sondern</a:t>
            </a:r>
          </a:p>
          <a:p>
            <a:pPr algn="l"/>
            <a:endParaRPr lang="de-DE" dirty="0"/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7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9611" y="1896533"/>
            <a:ext cx="8327322" cy="4555069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23: Handel und Arbeit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                   Arbeitnehmerrechte gesichert?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Die Parteien bekräftigen ihre Verpflichtungen als Mitglieder der ILO (Kap23.3)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ILO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Erklärung von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1998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ILO Erklärung von 2008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Keine Benennung der 8 ILO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Kernarbeitsnormen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Keine Durchsetzungsverpflichtungen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  <p:pic>
        <p:nvPicPr>
          <p:cNvPr id="5" name="Bild 4" descr="ILO_English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601" y="4879540"/>
            <a:ext cx="1187998" cy="11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4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de-DE" b="1" dirty="0" smtClean="0">
                <a:solidFill>
                  <a:schemeClr val="tx1"/>
                </a:solidFill>
                <a:latin typeface="Arial"/>
                <a:cs typeface="Arial"/>
              </a:rPr>
              <a:t>ILO 8 Abkommen zu Kernarbeitsnormen</a:t>
            </a:r>
          </a:p>
          <a:p>
            <a:pPr algn="l">
              <a:lnSpc>
                <a:spcPct val="110000"/>
              </a:lnSpc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87 Vereinigungsfreiheit u. </a:t>
            </a: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Schutz des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Vereinigungsrechtes</a:t>
            </a:r>
          </a:p>
          <a:p>
            <a:pPr algn="l">
              <a:lnSpc>
                <a:spcPct val="110000"/>
              </a:lnSpc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98 Vereinigungsrecht u. </a:t>
            </a: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Recht zu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Kollektivverhandlungen</a:t>
            </a:r>
          </a:p>
          <a:p>
            <a:pPr algn="l">
              <a:lnSpc>
                <a:spcPct val="110000"/>
              </a:lnSpc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29 Zwangsarbeit</a:t>
            </a:r>
          </a:p>
          <a:p>
            <a:pPr algn="l">
              <a:lnSpc>
                <a:spcPct val="110000"/>
              </a:lnSpc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105 Abschaffung </a:t>
            </a: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der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Zwangsarbeit</a:t>
            </a:r>
          </a:p>
          <a:p>
            <a:pPr algn="l">
              <a:lnSpc>
                <a:spcPct val="110000"/>
              </a:lnSpc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100 Gleichheit </a:t>
            </a: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des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Entgelts</a:t>
            </a:r>
          </a:p>
          <a:p>
            <a:pPr algn="l">
              <a:lnSpc>
                <a:spcPct val="110000"/>
              </a:lnSpc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111 Diskriminierung</a:t>
            </a:r>
          </a:p>
          <a:p>
            <a:pPr algn="l">
              <a:lnSpc>
                <a:spcPct val="110000"/>
              </a:lnSpc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138 Mindestalter</a:t>
            </a:r>
          </a:p>
          <a:p>
            <a:pPr algn="l">
              <a:lnSpc>
                <a:spcPct val="110000"/>
              </a:lnSpc>
            </a:pP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182 Verbot u. </a:t>
            </a: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unverzügliche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Maßnahmen</a:t>
            </a:r>
          </a:p>
          <a:p>
            <a:pPr algn="l">
              <a:lnSpc>
                <a:spcPct val="110000"/>
              </a:lnSpc>
            </a:pP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zur Beseitigung der schlimmsten Formen der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Kinderarbeit</a:t>
            </a:r>
          </a:p>
          <a:p>
            <a:pPr algn="l"/>
            <a:endParaRPr lang="de-DE" dirty="0"/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94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Vorsorgeprinzip – fest verankert?</a:t>
            </a:r>
          </a:p>
          <a:p>
            <a:pPr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Kapitel 4 Technische Handelshemmnisse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Kapitel 5 Sanitäre und </a:t>
            </a:r>
            <a:r>
              <a:rPr lang="de-DE" sz="2400" dirty="0" err="1" smtClean="0">
                <a:solidFill>
                  <a:srgbClr val="000000"/>
                </a:solidFill>
                <a:latin typeface="Arial"/>
                <a:cs typeface="Arial"/>
              </a:rPr>
              <a:t>phytosanitäre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Maßnahmen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Kapitel 22  Handel und nachhaltige Entwicklung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Kapitel 23  Handel und Arbeit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Kapitel 24  Handel und Umwelt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Kapitel 28 Allgemeine Ausnahmen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12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9652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92500"/>
          </a:bodyPr>
          <a:lstStyle/>
          <a:p>
            <a:pPr algn="l"/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Umgang mit Risiken von Produkten, </a:t>
            </a:r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Verfahren ...:</a:t>
            </a:r>
            <a:endParaRPr lang="de-DE" sz="2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600" b="1" i="1" dirty="0" smtClean="0">
                <a:solidFill>
                  <a:srgbClr val="000000"/>
                </a:solidFill>
                <a:latin typeface="Arial"/>
                <a:cs typeface="Arial"/>
              </a:rPr>
              <a:t>vorsorgend</a:t>
            </a:r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endParaRPr lang="de-DE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keine Zulassung, wenn schädlich sein könnte</a:t>
            </a:r>
          </a:p>
          <a:p>
            <a:pPr algn="l"/>
            <a:r>
              <a:rPr lang="de-DE" sz="2600" b="1" i="1" dirty="0" smtClean="0">
                <a:solidFill>
                  <a:srgbClr val="000000"/>
                </a:solidFill>
                <a:latin typeface="Arial"/>
                <a:cs typeface="Arial"/>
              </a:rPr>
              <a:t>Nachsorgend</a:t>
            </a:r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 -</a:t>
            </a:r>
            <a:endParaRPr lang="de-DE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keine Zulassung dann, wenn wissenschaftlicher Nachweis der Schädlichkeit; </a:t>
            </a:r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Schadensregulierung </a:t>
            </a:r>
            <a:endParaRPr lang="de-DE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EU:</a:t>
            </a:r>
          </a:p>
          <a:p>
            <a:pPr algn="l"/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Vorsorgeprinzip, Teil </a:t>
            </a:r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der europäischen Umweltpolitik</a:t>
            </a:r>
          </a:p>
          <a:p>
            <a:pPr algn="l"/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- Lissabon </a:t>
            </a:r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Vertrag, AEUV - </a:t>
            </a:r>
          </a:p>
          <a:p>
            <a:pPr algn="l"/>
            <a:endParaRPr lang="de-DE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7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9652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Vorgeschichte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April 2009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:            RAT erteilt KOM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             Verhandlungsmandat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September 2011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: Erweiterung des Mandats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             (Investitionsschutz und ISDS)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Dezember 2015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:   Veröffentlichung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Mandats </a:t>
            </a:r>
          </a:p>
          <a:p>
            <a:pPr algn="l"/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Verhandlungsverlauf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intransparent</a:t>
            </a:r>
          </a:p>
          <a:p>
            <a:endParaRPr lang="de-DE" sz="2400" dirty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  <p:pic>
        <p:nvPicPr>
          <p:cNvPr id="5" name="Bild 4" descr="Verhandlungsmandat-CETA_460px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56" y="4363556"/>
            <a:ext cx="2972943" cy="14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9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Vorsorgeprinzip, „</a:t>
            </a:r>
            <a:r>
              <a:rPr lang="de-DE" sz="2400" i="1" dirty="0" err="1">
                <a:solidFill>
                  <a:srgbClr val="000000"/>
                </a:solidFill>
                <a:latin typeface="Arial"/>
                <a:cs typeface="Arial"/>
              </a:rPr>
              <a:t>precautionary</a:t>
            </a:r>
            <a:r>
              <a:rPr lang="de-DE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i="1" dirty="0" err="1">
                <a:solidFill>
                  <a:srgbClr val="000000"/>
                </a:solidFill>
                <a:latin typeface="Arial"/>
                <a:cs typeface="Arial"/>
              </a:rPr>
              <a:t>principle</a:t>
            </a:r>
            <a:r>
              <a:rPr lang="de-DE" sz="2400" i="1" dirty="0">
                <a:solidFill>
                  <a:srgbClr val="000000"/>
                </a:solidFill>
                <a:latin typeface="Arial"/>
                <a:cs typeface="Arial"/>
              </a:rPr>
              <a:t>“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an keiner Stelle benannt,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nur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Umschreibungen: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„Die Vertragsparteien erkennen an, dass in Fällen, in denen gravierende oder irreversible Schäden drohen, ein Aufschub kosteneffizienter Maßnahmen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zur Verhinderung 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von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Umweltschäden </a:t>
            </a:r>
          </a:p>
          <a:p>
            <a:pPr algn="l"/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nicht </a:t>
            </a:r>
            <a:r>
              <a:rPr lang="de-DE" sz="2400" i="1" dirty="0">
                <a:solidFill>
                  <a:srgbClr val="000000"/>
                </a:solidFill>
                <a:latin typeface="Arial"/>
                <a:cs typeface="Arial"/>
              </a:rPr>
              <a:t>mit dem Fehlen </a:t>
            </a:r>
            <a:endParaRPr lang="de-DE" sz="24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einer vollständigen wissenschaftlichen Absicherung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begründet werden darf.“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Kap. 24.8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Entsprechend zu Arbeit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Kap.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23.3,3</a:t>
            </a:r>
          </a:p>
          <a:p>
            <a:pPr algn="l"/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7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Regulatorische Zusammenarbeit</a:t>
            </a:r>
          </a:p>
          <a:p>
            <a:pPr algn="l"/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21: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Regulierungszusammenarbeit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25: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Bilateraler Dialog und Zusammenarbeit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26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: Verwaltungs- und institutionelle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  Bestimmungen</a:t>
            </a:r>
          </a:p>
          <a:p>
            <a:pPr algn="l"/>
            <a:endParaRPr lang="de-DE" sz="2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9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999067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0000"/>
              </a:lnSpc>
            </a:pP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„...&lt;sie&gt; können Aufgaben </a:t>
            </a:r>
          </a:p>
          <a:p>
            <a:pPr algn="l">
              <a:lnSpc>
                <a:spcPct val="110000"/>
              </a:lnSpc>
            </a:pP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der Regulierungszusammenarbeit</a:t>
            </a:r>
          </a:p>
          <a:p>
            <a:pPr algn="l">
              <a:lnSpc>
                <a:spcPct val="110000"/>
              </a:lnSpc>
            </a:pP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 auf </a:t>
            </a:r>
            <a:r>
              <a:rPr lang="de-DE" sz="9600" i="1" dirty="0" smtClean="0">
                <a:solidFill>
                  <a:srgbClr val="000000"/>
                </a:solidFill>
                <a:latin typeface="Arial"/>
                <a:cs typeface="Arial"/>
              </a:rPr>
              <a:t>freiwilliger Basis </a:t>
            </a: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in Angriff nehmen.</a:t>
            </a:r>
          </a:p>
          <a:p>
            <a:pPr algn="l">
              <a:lnSpc>
                <a:spcPct val="110000"/>
              </a:lnSpc>
            </a:pPr>
            <a:endParaRPr lang="de-DE" sz="9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 ... nicht verpflichtet ..., sich an einer bestimmten Tätigkeit auf dem Gebiet der Regulierungszusammenarbeit zu beteiligen. </a:t>
            </a:r>
          </a:p>
          <a:p>
            <a:pPr algn="l">
              <a:lnSpc>
                <a:spcPct val="110000"/>
              </a:lnSpc>
            </a:pPr>
            <a:r>
              <a:rPr lang="de-DE" sz="9600" dirty="0" smtClean="0">
                <a:solidFill>
                  <a:srgbClr val="000000"/>
                </a:solidFill>
                <a:latin typeface="Arial"/>
                <a:cs typeface="Arial"/>
              </a:rPr>
              <a:t>...hat sie das Recht, eine Zusammenarbeit  zu verweigern oder zu beenden. </a:t>
            </a:r>
            <a:r>
              <a:rPr lang="de-DE" sz="9600" b="1" dirty="0" smtClean="0">
                <a:solidFill>
                  <a:srgbClr val="000000"/>
                </a:solidFill>
                <a:latin typeface="Arial"/>
                <a:cs typeface="Arial"/>
              </a:rPr>
              <a:t>Kap. 21.2,6</a:t>
            </a:r>
            <a:endParaRPr lang="de-DE" sz="9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6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Tätigkeiten (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21.4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Verpflichtung zu laufenden bilateralen Gesprächen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Geteilte Nutzung nichtöffentlicher  Informationen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Frühzeitiger Austausch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geplanter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Regelungen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Ziel: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Anstreben einer stärkeren Konvergenz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gegenseitige Anerkennung 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Minimierung des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insatzes handels- und investitionsverzerrender Regulierungsinstrumente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0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999067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de-DE" sz="3100" b="1" dirty="0">
                <a:solidFill>
                  <a:srgbClr val="000000"/>
                </a:solidFill>
                <a:latin typeface="Arial"/>
                <a:cs typeface="Arial"/>
              </a:rPr>
              <a:t>Kapitel </a:t>
            </a:r>
            <a:r>
              <a:rPr lang="de-DE" sz="3100" b="1" dirty="0" smtClean="0">
                <a:solidFill>
                  <a:srgbClr val="000000"/>
                </a:solidFill>
                <a:latin typeface="Arial"/>
                <a:cs typeface="Arial"/>
              </a:rPr>
              <a:t>21.6:</a:t>
            </a:r>
            <a:endParaRPr lang="de-DE" sz="31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3100" b="1" dirty="0" smtClean="0">
                <a:solidFill>
                  <a:srgbClr val="000000"/>
                </a:solidFill>
                <a:latin typeface="Arial"/>
                <a:cs typeface="Arial"/>
              </a:rPr>
              <a:t>Forum für die Zusammenarbeit in Regulierungsfragen </a:t>
            </a:r>
          </a:p>
          <a:p>
            <a:pPr algn="l"/>
            <a:r>
              <a:rPr lang="de-DE" sz="3100" dirty="0">
                <a:solidFill>
                  <a:schemeClr val="tx1"/>
                </a:solidFill>
                <a:latin typeface="Arial"/>
                <a:cs typeface="Arial"/>
              </a:rPr>
              <a:t>„CETA </a:t>
            </a:r>
            <a:r>
              <a:rPr lang="de-DE" sz="3100" dirty="0" err="1">
                <a:solidFill>
                  <a:schemeClr val="tx1"/>
                </a:solidFill>
                <a:latin typeface="Arial"/>
                <a:cs typeface="Arial"/>
              </a:rPr>
              <a:t>Regulatory</a:t>
            </a:r>
            <a:r>
              <a:rPr lang="de-DE" sz="3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sz="3100" dirty="0" err="1">
                <a:solidFill>
                  <a:schemeClr val="tx1"/>
                </a:solidFill>
                <a:latin typeface="Arial"/>
                <a:cs typeface="Arial"/>
              </a:rPr>
              <a:t>Cooperation</a:t>
            </a:r>
            <a:r>
              <a:rPr lang="de-DE" sz="3100" dirty="0">
                <a:solidFill>
                  <a:schemeClr val="tx1"/>
                </a:solidFill>
                <a:latin typeface="Arial"/>
                <a:cs typeface="Arial"/>
              </a:rPr>
              <a:t> Forum</a:t>
            </a:r>
            <a:r>
              <a:rPr lang="de-DE" sz="3100" dirty="0" smtClean="0">
                <a:solidFill>
                  <a:schemeClr val="tx1"/>
                </a:solidFill>
                <a:latin typeface="Arial"/>
                <a:cs typeface="Arial"/>
              </a:rPr>
              <a:t>“ </a:t>
            </a:r>
            <a:endParaRPr lang="de-DE" sz="34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sz="2900" b="1" dirty="0" smtClean="0">
                <a:solidFill>
                  <a:srgbClr val="000000"/>
                </a:solidFill>
                <a:latin typeface="Arial"/>
                <a:cs typeface="Arial"/>
              </a:rPr>
              <a:t>Zusammensetzung:</a:t>
            </a:r>
            <a:endParaRPr lang="de-DE" sz="29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340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lang="de-DE" sz="3400" dirty="0" smtClean="0">
                <a:solidFill>
                  <a:srgbClr val="000000"/>
                </a:solidFill>
                <a:latin typeface="Arial"/>
                <a:cs typeface="Arial"/>
              </a:rPr>
              <a:t>emeinsamer Vorsitz eines hochrangigen Vertreters der kanadischen Regierung und der EU Kommission</a:t>
            </a:r>
          </a:p>
          <a:p>
            <a:pPr algn="l"/>
            <a:r>
              <a:rPr lang="de-DE" sz="3400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de-DE" sz="3400" dirty="0" smtClean="0">
                <a:solidFill>
                  <a:srgbClr val="000000"/>
                </a:solidFill>
                <a:latin typeface="Arial"/>
                <a:cs typeface="Arial"/>
              </a:rPr>
              <a:t>aßgebliche Beamte beider Vertragsparteien</a:t>
            </a:r>
          </a:p>
          <a:p>
            <a:pPr algn="l"/>
            <a:r>
              <a:rPr lang="de-DE" sz="3400" i="1" dirty="0" smtClean="0">
                <a:solidFill>
                  <a:srgbClr val="000000"/>
                </a:solidFill>
                <a:latin typeface="Arial"/>
                <a:cs typeface="Arial"/>
              </a:rPr>
              <a:t>Hinzuziehung anderer interessierter Kreise</a:t>
            </a:r>
          </a:p>
          <a:p>
            <a:pPr algn="l"/>
            <a:r>
              <a:rPr lang="de-DE" sz="3400" dirty="0" smtClean="0">
                <a:solidFill>
                  <a:srgbClr val="000000"/>
                </a:solidFill>
                <a:latin typeface="Arial"/>
                <a:cs typeface="Arial"/>
              </a:rPr>
              <a:t>Aufgabe: </a:t>
            </a:r>
          </a:p>
          <a:p>
            <a:pPr algn="l"/>
            <a:r>
              <a:rPr lang="de-DE" sz="3400" dirty="0" smtClean="0">
                <a:solidFill>
                  <a:srgbClr val="000000"/>
                </a:solidFill>
                <a:latin typeface="Arial"/>
                <a:cs typeface="Arial"/>
              </a:rPr>
              <a:t>es legt Mandat, Verfahren, Arbeitsplan fest,  unterrichtet den </a:t>
            </a:r>
            <a:r>
              <a:rPr lang="de-DE" sz="3400" i="1" dirty="0" smtClean="0">
                <a:solidFill>
                  <a:srgbClr val="000000"/>
                </a:solidFill>
                <a:latin typeface="Arial"/>
                <a:cs typeface="Arial"/>
              </a:rPr>
              <a:t>Gemischten CETA-Ausschuss</a:t>
            </a:r>
          </a:p>
          <a:p>
            <a:pPr algn="l"/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7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25 Bilateraler Dialog und Zusammenarbeit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Dialog Zugang zum Biotechnologiemarkt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über forstwirtschaftliche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rzeugnisse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über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Rohstoffe</a:t>
            </a:r>
          </a:p>
          <a:p>
            <a:pPr algn="l"/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Dialoge werden auf Ersuchen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eines Vertragspartners oder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Gemischten CETA-Ausschusses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eingerichtet;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diesem wird Bericht erstattet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1" y="558800"/>
            <a:ext cx="7391400" cy="9652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26 Verwaltungs- und institutionelle Bestimmungen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 Kap. 26.1 Gemischter CETA-Ausschuss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„CETA JOINT COMMITTEE“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Gemeinsamer Vorsitz Kanadischer Minister für internationalen Handel, EU Handelskommissar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Zuständig für alle Fragen, welche die Handels- und Investitionstätigkeit und die Umsetzung und Anwendung von CETA betreffen (Kap. 26.1,3)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8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Kap. 26.3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„1. Zur Verwirklichung der Ziel dieses Abkommens ist der </a:t>
            </a:r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Gemischte CETA-Ausschuss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befugt, 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in allen Angelegenheiten Beschlüsse zu fassen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, sofern es in diesem Vertrag vorgesehen ist.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. Die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Beschlüsse des Gemischten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CETA-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Ausschusses sind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für die Vertragsparteien bindend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... und von ihnen umzusetzen.“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91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Der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Gemischte </a:t>
            </a:r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CETA-Ausschuss </a:t>
            </a:r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ü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berwacht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Arbeit der Sonderausschüsse und anderer Gremien 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kann weitere einrichten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kann Auslegungen der Bestimmungen des Vertrags vornehmen, die für Streitbeilegung bindend sind</a:t>
            </a: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7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0160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sz="2400" b="1" dirty="0">
                <a:solidFill>
                  <a:srgbClr val="000000"/>
                </a:solidFill>
              </a:rPr>
              <a:t>26.2 </a:t>
            </a:r>
            <a:r>
              <a:rPr lang="de-DE" sz="2400" b="1" dirty="0" smtClean="0">
                <a:solidFill>
                  <a:srgbClr val="000000"/>
                </a:solidFill>
              </a:rPr>
              <a:t>Sonderausschüsse „ </a:t>
            </a:r>
            <a:r>
              <a:rPr lang="de-DE" sz="2400" b="1" dirty="0" err="1">
                <a:solidFill>
                  <a:srgbClr val="000000"/>
                </a:solidFill>
              </a:rPr>
              <a:t>cooperation</a:t>
            </a:r>
            <a:r>
              <a:rPr lang="de-DE" sz="2400" b="1" dirty="0">
                <a:solidFill>
                  <a:srgbClr val="000000"/>
                </a:solidFill>
              </a:rPr>
              <a:t> </a:t>
            </a:r>
            <a:r>
              <a:rPr lang="de-DE" sz="2400" b="1" dirty="0" err="1" smtClean="0">
                <a:solidFill>
                  <a:srgbClr val="000000"/>
                </a:solidFill>
              </a:rPr>
              <a:t>committees</a:t>
            </a:r>
            <a:r>
              <a:rPr lang="de-DE" sz="2400" b="1" dirty="0" smtClean="0">
                <a:solidFill>
                  <a:srgbClr val="000000"/>
                </a:solidFill>
              </a:rPr>
              <a:t>“: </a:t>
            </a:r>
            <a:endParaRPr lang="de-DE" sz="2400" b="1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Warenhandel  </a:t>
            </a:r>
            <a:r>
              <a:rPr lang="de-DE" sz="2400" dirty="0" smtClean="0">
                <a:solidFill>
                  <a:srgbClr val="000000"/>
                </a:solidFill>
              </a:rPr>
              <a:t>(Unterausschuss Landwirtschaft, Wein u. Spirituosen, Arzneimittel)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Dienstleistungen und Investitionen 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Zollbereich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Verwaltungsausschuss für gesundheitspolizeiliche </a:t>
            </a:r>
            <a:r>
              <a:rPr lang="de-DE" sz="2400" dirty="0" smtClean="0">
                <a:solidFill>
                  <a:srgbClr val="000000"/>
                </a:solidFill>
              </a:rPr>
              <a:t>u. pflanzenschutzrechtliche </a:t>
            </a:r>
            <a:r>
              <a:rPr lang="de-DE" sz="2400" dirty="0" smtClean="0">
                <a:solidFill>
                  <a:srgbClr val="000000"/>
                </a:solidFill>
              </a:rPr>
              <a:t>Maßnahmen 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öffentliche  </a:t>
            </a:r>
            <a:r>
              <a:rPr lang="de-DE" sz="2400" dirty="0" smtClean="0">
                <a:solidFill>
                  <a:srgbClr val="000000"/>
                </a:solidFill>
              </a:rPr>
              <a:t>Beschaffung 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Finanzdienstleistungen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Handel </a:t>
            </a:r>
            <a:r>
              <a:rPr lang="de-DE" sz="2400" dirty="0" smtClean="0">
                <a:solidFill>
                  <a:srgbClr val="000000"/>
                </a:solidFill>
              </a:rPr>
              <a:t>und nachhaltige Entwicklung 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i="1" dirty="0" smtClean="0">
                <a:solidFill>
                  <a:srgbClr val="000000"/>
                </a:solidFill>
              </a:rPr>
              <a:t>Forum Regulierungszusammenarbei</a:t>
            </a:r>
            <a:r>
              <a:rPr lang="de-DE" sz="2400" dirty="0" smtClean="0">
                <a:solidFill>
                  <a:srgbClr val="000000"/>
                </a:solidFill>
              </a:rPr>
              <a:t>t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Geografische Angaben 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bilaterale </a:t>
            </a:r>
            <a:r>
              <a:rPr lang="de-DE" sz="2400" dirty="0">
                <a:solidFill>
                  <a:srgbClr val="000000"/>
                </a:solidFill>
              </a:rPr>
              <a:t>Dialoge</a:t>
            </a:r>
          </a:p>
          <a:p>
            <a:pPr algn="l"/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948267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413976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Oktober 2013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politische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Einigung über CETA</a:t>
            </a:r>
          </a:p>
          <a:p>
            <a:pPr algn="l"/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Sept.   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2014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formeller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Verhandlungsabschluss</a:t>
            </a:r>
          </a:p>
          <a:p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Veröffentlichung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Vertragstextes</a:t>
            </a:r>
          </a:p>
          <a:p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29. Februar 2016: </a:t>
            </a:r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Cecilia </a:t>
            </a:r>
            <a:r>
              <a:rPr lang="de-DE" sz="2400" dirty="0" err="1">
                <a:solidFill>
                  <a:schemeClr val="tx1"/>
                </a:solidFill>
                <a:latin typeface="Arial"/>
                <a:cs typeface="Arial"/>
              </a:rPr>
              <a:t>Malmström</a:t>
            </a:r>
            <a:r>
              <a:rPr lang="de-DE" sz="24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de-DE" sz="2400" dirty="0" err="1" smtClean="0">
                <a:solidFill>
                  <a:schemeClr val="tx1"/>
                </a:solidFill>
                <a:latin typeface="Arial"/>
                <a:cs typeface="Arial"/>
              </a:rPr>
              <a:t>Chrystia</a:t>
            </a:r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Arial"/>
                <a:cs typeface="Arial"/>
              </a:rPr>
              <a:t>Freeland</a:t>
            </a:r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: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CETA ist ausverhandelt, 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die rechtliche Überprüfung abgeschlossen,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Übersetzungen in alle EU-Sprachen bis Juni,</a:t>
            </a:r>
          </a:p>
          <a:p>
            <a:pPr algn="l"/>
            <a:r>
              <a:rPr lang="de-DE" sz="2400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rasche Ratifizierung, 2017 in Kraft</a:t>
            </a:r>
          </a:p>
          <a:p>
            <a:pPr algn="l"/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Juli 2016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:              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Vorschlag der KOM zur Rechtsnatur,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               Ratifizierung, vorläufigen Anwendung 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           Veröffentlichung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in allen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Verhandlungssprachen 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9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  <p:pic>
        <p:nvPicPr>
          <p:cNvPr id="8" name="Bild 7" descr="ceta-flagge-eu-und-kanada,property=bild,bereich=bmwi2012,sprache=de,width=280,height=21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79" y="1246013"/>
            <a:ext cx="2252952" cy="168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139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92500"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29 Streitbeilegung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Sofern dieses Abkommen nichts anderes bestimmt ... für alle Streitigkeiten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über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Auslegung und Anwendung dieses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Abkommens zuständig</a:t>
            </a:r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Konsultationen, Mediation</a:t>
            </a:r>
          </a:p>
          <a:p>
            <a:pPr marL="342900" indent="-342900" algn="l">
              <a:buFont typeface="Arial"/>
              <a:buChar char="•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Abschnitt C: </a:t>
            </a:r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Streitbeilegungsverfahren und Vollzug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Schiedspanel aus 3 Schiedsrichtern aus  Schiedsrichterliste von 15 Personen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Spruch des Panels ist bindend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Schiedsordnung in Anhang 29-A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6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30 Schlussbestimmungen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Kap. 30.2: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Die Vertragsparteien können vereinbaren, das Abkommen zu ändern.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Der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Gemischte CETA-Ausschuss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kann beschließen,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rotokolle und Anhänge zu ändern.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Kap. 30.7 </a:t>
            </a:r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Inkrafttreten und vorläufige Anwendung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Kap. 30.7,3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Vertragsparteien können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   dieses Abkommen vorläufig anwenden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Will eine Partei eine Bestimmung davon ausnehmen, </a:t>
            </a:r>
            <a:r>
              <a:rPr lang="de-DE" sz="2400" dirty="0" err="1" smtClean="0">
                <a:solidFill>
                  <a:srgbClr val="000000"/>
                </a:solidFill>
                <a:latin typeface="Arial"/>
                <a:cs typeface="Arial"/>
              </a:rPr>
              <a:t>notifiziert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sie das; ...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5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30.7,3 d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„Wird dieses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bkommen oder werden einige Bestimmungen daraus vorläufig angewendet,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so sind sich die Parteien darin einig, dass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mit dem Ausdruck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„Inkraf</a:t>
            </a:r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treten dieses Abkommens“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der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Tag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zu verstehen ist,</a:t>
            </a:r>
          </a:p>
          <a:p>
            <a:pPr algn="l"/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 an dem die vorläufige Anwendung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beginnt.“</a:t>
            </a: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0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30.8  Beendigung, Aussetzung ...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Kap.30.8,4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Wird die vorläufige Anwendung ... beendet, so darf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binnen höchsten drei Jahren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ab Beendigung der vorläufigen Anwendung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eine 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Klage n</a:t>
            </a:r>
            <a:r>
              <a:rPr lang="de-DE" sz="2400" i="1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ch Kapitel 8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...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rhoben werden,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sofern die Klage eine Angelegenheit betrifft,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die sich während der vorläufigen Anwendung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dieses Abkommens ergeben hat.</a:t>
            </a:r>
          </a:p>
          <a:p>
            <a:pPr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80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Kapitel 30.9  Beendigung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Kap.30.9,1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Eine Vertragspartei kann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  dieses Abkommen kündigen</a:t>
            </a:r>
          </a:p>
          <a:p>
            <a:pPr algn="l"/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Kap.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30.9,2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Wird dieses Abkommen beendet, so beinhalten die Bestimmungen des Kapitels 8 ...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über den Tag der Beendigung dieses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bkommens hinaus</a:t>
            </a:r>
          </a:p>
          <a:p>
            <a:pPr algn="l"/>
            <a:r>
              <a:rPr lang="de-DE" sz="2400" i="1" dirty="0" smtClean="0">
                <a:solidFill>
                  <a:srgbClr val="000000"/>
                </a:solidFill>
                <a:latin typeface="Arial"/>
                <a:cs typeface="Arial"/>
              </a:rPr>
              <a:t>noch 20 Jahre Gültigkeit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für Investitionen,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die vor diesem Tag getätigt wurden.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(gilt nicht für vorläufige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nwendung)</a:t>
            </a:r>
          </a:p>
          <a:p>
            <a:pPr algn="l"/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3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Ratifizierung von CETA:</a:t>
            </a:r>
          </a:p>
          <a:p>
            <a:pPr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5. Juli 2016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„Ich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hoffe nun, dass das Abkommen mit Kanada </a:t>
            </a:r>
            <a:r>
              <a:rPr lang="de-DE" sz="2400" b="1" i="1" dirty="0">
                <a:solidFill>
                  <a:srgbClr val="000000"/>
                </a:solidFill>
                <a:latin typeface="Arial"/>
                <a:cs typeface="Arial"/>
              </a:rPr>
              <a:t>bald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unterzeichnet, vorläufig angewandt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und abgeschlossen werden kann ..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.“ 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(Cecilia </a:t>
            </a:r>
            <a:r>
              <a:rPr lang="de-DE" sz="2400" dirty="0" err="1" smtClean="0">
                <a:solidFill>
                  <a:srgbClr val="000000"/>
                </a:solidFill>
                <a:latin typeface="Arial"/>
                <a:cs typeface="Arial"/>
              </a:rPr>
              <a:t>Malmström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3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85000" lnSpcReduction="20000"/>
          </a:bodyPr>
          <a:lstStyle/>
          <a:p>
            <a:pPr algn="l"/>
            <a:endParaRPr lang="de-DE" sz="2800" b="1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800" b="1" i="1" dirty="0" smtClean="0">
                <a:solidFill>
                  <a:srgbClr val="000000"/>
                </a:solidFill>
                <a:latin typeface="Arial"/>
                <a:cs typeface="Arial"/>
              </a:rPr>
              <a:t>Rechtsnatur 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lange ungeklärt:</a:t>
            </a:r>
          </a:p>
          <a:p>
            <a:pPr marL="457200" indent="-457200" algn="l">
              <a:buFont typeface="Arial"/>
              <a:buChar char="•"/>
            </a:pPr>
            <a:r>
              <a:rPr lang="de-DE" sz="2800" i="1" dirty="0" smtClean="0">
                <a:solidFill>
                  <a:srgbClr val="000000"/>
                </a:solidFill>
                <a:latin typeface="Arial"/>
                <a:cs typeface="Arial"/>
              </a:rPr>
              <a:t>reines EU-Abkommen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de-DE" sz="2800" dirty="0" err="1" smtClean="0">
                <a:solidFill>
                  <a:srgbClr val="000000"/>
                </a:solidFill>
                <a:latin typeface="Arial"/>
                <a:cs typeface="Arial"/>
              </a:rPr>
              <a:t>only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     Ratifizierung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auf europäischer Ebene </a:t>
            </a: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     durch 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EU Rat und dem EP </a:t>
            </a:r>
          </a:p>
          <a:p>
            <a:pPr algn="l"/>
            <a:r>
              <a:rPr lang="de-DE" sz="2800" b="1" dirty="0" smtClean="0">
                <a:solidFill>
                  <a:srgbClr val="000000"/>
                </a:solidFill>
                <a:latin typeface="Arial"/>
                <a:cs typeface="Arial"/>
              </a:rPr>
              <a:t>oder </a:t>
            </a:r>
          </a:p>
          <a:p>
            <a:pPr marL="457200" indent="-457200" algn="l">
              <a:buFont typeface="Arial"/>
              <a:buChar char="•"/>
            </a:pPr>
            <a:r>
              <a:rPr lang="de-DE" sz="2800" i="1" dirty="0" smtClean="0">
                <a:solidFill>
                  <a:srgbClr val="000000"/>
                </a:solidFill>
                <a:latin typeface="Arial"/>
                <a:cs typeface="Arial"/>
              </a:rPr>
              <a:t>gemischtes Abkommen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de-DE" sz="2800" dirty="0" err="1" smtClean="0">
                <a:solidFill>
                  <a:srgbClr val="000000"/>
                </a:solidFill>
                <a:latin typeface="Arial"/>
                <a:cs typeface="Arial"/>
              </a:rPr>
              <a:t>mixed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     Ratifizierung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auf europäischer und </a:t>
            </a: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     auf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nationaler Ebene</a:t>
            </a: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     nach </a:t>
            </a:r>
            <a:r>
              <a:rPr lang="de-DE" sz="2800" dirty="0" smtClean="0">
                <a:solidFill>
                  <a:srgbClr val="000000"/>
                </a:solidFill>
                <a:latin typeface="Arial"/>
                <a:cs typeface="Arial"/>
              </a:rPr>
              <a:t>den Bestimmungen der 28 Mitgliedsstaaten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6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25000" lnSpcReduction="20000"/>
          </a:bodyPr>
          <a:lstStyle/>
          <a:p>
            <a:pPr algn="l"/>
            <a:endParaRPr lang="de-DE" sz="6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„Die </a:t>
            </a:r>
            <a:r>
              <a:rPr lang="de-DE" sz="8000" dirty="0">
                <a:solidFill>
                  <a:srgbClr val="000000"/>
                </a:solidFill>
                <a:latin typeface="Arial"/>
                <a:cs typeface="Arial"/>
              </a:rPr>
              <a:t>Kommission ist der Auffassung, </a:t>
            </a:r>
            <a:endParaRPr lang="de-DE" sz="8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dass </a:t>
            </a:r>
            <a:r>
              <a:rPr lang="de-DE" sz="8000" dirty="0">
                <a:solidFill>
                  <a:srgbClr val="000000"/>
                </a:solidFill>
                <a:latin typeface="Arial"/>
                <a:cs typeface="Arial"/>
              </a:rPr>
              <a:t>das Abkommen 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vom</a:t>
            </a:r>
            <a:r>
              <a:rPr lang="de-DE" sz="80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8000" b="1" dirty="0">
                <a:solidFill>
                  <a:srgbClr val="000000"/>
                </a:solidFill>
                <a:latin typeface="Arial"/>
                <a:cs typeface="Arial"/>
              </a:rPr>
              <a:t>rein juristischen Standpunkt </a:t>
            </a:r>
            <a:r>
              <a:rPr lang="de-DE" sz="8000" dirty="0">
                <a:solidFill>
                  <a:srgbClr val="000000"/>
                </a:solidFill>
                <a:latin typeface="Arial"/>
                <a:cs typeface="Arial"/>
              </a:rPr>
              <a:t>aus 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betrachtet</a:t>
            </a:r>
          </a:p>
          <a:p>
            <a:pPr algn="l"/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8000" dirty="0">
                <a:solidFill>
                  <a:srgbClr val="000000"/>
                </a:solidFill>
                <a:latin typeface="Arial"/>
                <a:cs typeface="Arial"/>
              </a:rPr>
              <a:t>in die </a:t>
            </a:r>
            <a:r>
              <a:rPr lang="de-DE" sz="8000" b="1" dirty="0">
                <a:solidFill>
                  <a:srgbClr val="000000"/>
                </a:solidFill>
                <a:latin typeface="Arial"/>
                <a:cs typeface="Arial"/>
              </a:rPr>
              <a:t>ausschließliche Zuständigkeit der EU </a:t>
            </a:r>
            <a:r>
              <a:rPr lang="de-DE" sz="8000" dirty="0">
                <a:solidFill>
                  <a:srgbClr val="000000"/>
                </a:solidFill>
                <a:latin typeface="Arial"/>
                <a:cs typeface="Arial"/>
              </a:rPr>
              <a:t>fällt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algn="l"/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l"/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Angesichts </a:t>
            </a:r>
            <a:r>
              <a:rPr lang="de-DE" sz="8000" dirty="0">
                <a:solidFill>
                  <a:srgbClr val="000000"/>
                </a:solidFill>
                <a:latin typeface="Arial"/>
                <a:cs typeface="Arial"/>
              </a:rPr>
              <a:t>der offenkundigen </a:t>
            </a:r>
            <a:r>
              <a:rPr lang="de-DE" sz="8000" b="1" dirty="0">
                <a:solidFill>
                  <a:srgbClr val="000000"/>
                </a:solidFill>
                <a:latin typeface="Arial"/>
                <a:cs typeface="Arial"/>
              </a:rPr>
              <a:t>politischen Situation </a:t>
            </a:r>
            <a:r>
              <a:rPr lang="de-DE" sz="8000" dirty="0">
                <a:solidFill>
                  <a:srgbClr val="000000"/>
                </a:solidFill>
                <a:latin typeface="Arial"/>
                <a:cs typeface="Arial"/>
              </a:rPr>
              <a:t>im 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Rat</a:t>
            </a:r>
          </a:p>
          <a:p>
            <a:pPr algn="l"/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verstehen wir jedoch, </a:t>
            </a:r>
            <a:endParaRPr lang="de-DE" sz="8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dass 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das CETA als </a:t>
            </a:r>
            <a:r>
              <a:rPr lang="de-DE" sz="8000" b="1" dirty="0" smtClean="0">
                <a:solidFill>
                  <a:srgbClr val="000000"/>
                </a:solidFill>
                <a:latin typeface="Arial"/>
                <a:cs typeface="Arial"/>
              </a:rPr>
              <a:t>„gemischtes“ Abkommen 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vorgelegt werden muss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  <a:p>
            <a:pPr algn="l"/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wenn 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eine </a:t>
            </a:r>
            <a:r>
              <a:rPr lang="de-DE" sz="8000" b="1" i="1" dirty="0" smtClean="0">
                <a:solidFill>
                  <a:srgbClr val="000000"/>
                </a:solidFill>
                <a:latin typeface="Arial"/>
                <a:cs typeface="Arial"/>
              </a:rPr>
              <a:t>rasche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 Unterzeichnung ermöglicht werden soll.“ </a:t>
            </a:r>
            <a:endParaRPr lang="de-DE" sz="8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8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8000" dirty="0" err="1" smtClean="0">
                <a:solidFill>
                  <a:srgbClr val="000000"/>
                </a:solidFill>
                <a:latin typeface="Arial"/>
                <a:cs typeface="Arial"/>
              </a:rPr>
              <a:t>Malmström</a:t>
            </a:r>
            <a:r>
              <a:rPr lang="de-DE" sz="80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de-DE" sz="8000" dirty="0">
                <a:solidFill>
                  <a:srgbClr val="000000"/>
                </a:solidFill>
                <a:latin typeface="Arial"/>
                <a:cs typeface="Arial"/>
              </a:rPr>
              <a:t>5.7.2016</a:t>
            </a:r>
          </a:p>
          <a:p>
            <a:pPr algn="l"/>
            <a:endParaRPr lang="de-DE" sz="8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6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de-DE" sz="3600" b="1" i="1" dirty="0" smtClean="0">
                <a:solidFill>
                  <a:schemeClr val="tx1"/>
                </a:solidFill>
                <a:latin typeface="Arial"/>
                <a:cs typeface="Arial"/>
              </a:rPr>
              <a:t>CETA Fahrplan  der KOM </a:t>
            </a:r>
            <a:r>
              <a:rPr lang="de-DE" sz="3600" b="1" dirty="0" smtClean="0">
                <a:solidFill>
                  <a:schemeClr val="tx1"/>
                </a:solidFill>
                <a:latin typeface="Arial"/>
                <a:cs typeface="Arial"/>
              </a:rPr>
              <a:t>2016/</a:t>
            </a:r>
            <a:r>
              <a:rPr lang="de-DE" sz="3600" b="1" dirty="0" smtClean="0">
                <a:solidFill>
                  <a:schemeClr val="tx1"/>
                </a:solidFill>
                <a:latin typeface="Arial"/>
                <a:cs typeface="Arial"/>
              </a:rPr>
              <a:t>2017</a:t>
            </a:r>
          </a:p>
          <a:p>
            <a:pPr algn="l"/>
            <a:endParaRPr lang="de-DE" sz="26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05.07.:    EU KOM macht dem Rat Vorschläge zu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: Rechtsnatur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endParaRPr lang="de-DE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           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Unterzeichnung, vorläufige Anwendung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23.09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.:  Bratislava - informelles Treffen </a:t>
            </a: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der EU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Handelsminister</a:t>
            </a:r>
            <a:endParaRPr lang="de-DE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18.10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.:  EU Rat formale Beschlussfassungen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27.10.:  EU-Kanada-Gipfel: Unterzeichnung </a:t>
            </a:r>
            <a:endParaRPr lang="de-DE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de-DE" sz="2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Ende 2016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:     Beratungen in den Ausschüssen des EP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Anfang 2017: 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Abstimmung im Plenum des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EP</a:t>
            </a:r>
          </a:p>
          <a:p>
            <a:pPr algn="l"/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anach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:   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Vorläufige Anwendung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               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lang="de-DE" dirty="0" smtClean="0">
                <a:solidFill>
                  <a:schemeClr val="tx1"/>
                </a:solidFill>
                <a:latin typeface="Arial"/>
                <a:cs typeface="Arial"/>
              </a:rPr>
              <a:t>Beratung und Abstimmung nach den Regeln </a:t>
            </a:r>
            <a:r>
              <a:rPr lang="de-DE" dirty="0">
                <a:solidFill>
                  <a:schemeClr val="tx1"/>
                </a:solidFill>
                <a:latin typeface="Arial"/>
                <a:cs typeface="Arial"/>
              </a:rPr>
              <a:t>der MS</a:t>
            </a:r>
          </a:p>
          <a:p>
            <a:pPr algn="l"/>
            <a:endParaRPr lang="de-DE" sz="2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sz="2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                            </a:t>
            </a:r>
            <a:endParaRPr lang="de-DE" sz="2400" dirty="0" smtClean="0">
              <a:latin typeface="Arial"/>
              <a:cs typeface="Arial"/>
            </a:endParaRPr>
          </a:p>
          <a:p>
            <a:pPr algn="l"/>
            <a:endParaRPr lang="de-DE" sz="2400" dirty="0"/>
          </a:p>
          <a:p>
            <a:pPr algn="l"/>
            <a:endParaRPr lang="de-DE" dirty="0" smtClean="0"/>
          </a:p>
          <a:p>
            <a:pPr algn="l"/>
            <a:endParaRPr lang="de-DE" dirty="0"/>
          </a:p>
          <a:p>
            <a:pPr algn="l"/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1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9652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CETA privilegiert Investoren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CETA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bedroht Umwelt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-und Sozialstandards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CETA gefährdet die bäuerliche Landwirtschaft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CETA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gefährdet öffentliche Dienstleistungen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CETA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höhlt Demokratie und  Rechtsstaatlichkeit aus</a:t>
            </a:r>
          </a:p>
          <a:p>
            <a:pPr algn="l"/>
            <a:r>
              <a:rPr lang="de-DE" sz="3100" dirty="0" smtClean="0">
                <a:solidFill>
                  <a:srgbClr val="000000"/>
                </a:solidFill>
                <a:latin typeface="Arial"/>
                <a:cs typeface="Arial"/>
              </a:rPr>
              <a:t>                                </a:t>
            </a:r>
            <a:endParaRPr lang="de-DE" sz="31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  <p:pic>
        <p:nvPicPr>
          <p:cNvPr id="5" name="Bild 4" descr="images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782898" y="1710268"/>
            <a:ext cx="1254486" cy="127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3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0160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2600" b="1" dirty="0" smtClean="0">
                <a:solidFill>
                  <a:schemeClr val="tx1"/>
                </a:solidFill>
                <a:latin typeface="Arial"/>
                <a:cs typeface="Arial"/>
              </a:rPr>
              <a:t>CETA – guter Deal</a:t>
            </a:r>
          </a:p>
          <a:p>
            <a:pPr algn="l"/>
            <a:r>
              <a:rPr lang="de-DE" sz="26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sz="2600" b="1" dirty="0" smtClean="0">
                <a:solidFill>
                  <a:schemeClr val="tx1"/>
                </a:solidFill>
                <a:latin typeface="Arial"/>
                <a:cs typeface="Arial"/>
              </a:rPr>
              <a:t>            für eine bäuerliche Landwirtschaft?</a:t>
            </a:r>
          </a:p>
          <a:p>
            <a:pPr algn="l"/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Kapitel  2: Inländerbehandlung</a:t>
            </a:r>
          </a:p>
          <a:p>
            <a:pPr algn="l"/>
            <a:r>
              <a:rPr lang="de-DE" sz="2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               und </a:t>
            </a:r>
            <a:r>
              <a:rPr lang="de-DE" sz="26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arktzugang für Waren</a:t>
            </a:r>
          </a:p>
          <a:p>
            <a:pPr algn="l"/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Kapitel  4: Technische Handelshemmnisse</a:t>
            </a:r>
            <a:endParaRPr lang="de-DE" sz="2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Kapitel  5: Gesundheitspolizeiliche und</a:t>
            </a:r>
          </a:p>
          <a:p>
            <a:pPr algn="l"/>
            <a:r>
              <a:rPr lang="de-DE" sz="2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                pflanzenschutzrechtliche Maßnahmen</a:t>
            </a:r>
          </a:p>
          <a:p>
            <a:pPr algn="l"/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Kapitel 20: Geistiges Eigentum</a:t>
            </a:r>
          </a:p>
          <a:p>
            <a:pPr algn="l"/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Kapitel 21: Regulierungszusammenarbeit</a:t>
            </a:r>
          </a:p>
          <a:p>
            <a:pPr algn="l"/>
            <a:r>
              <a:rPr lang="de-DE" sz="2600" dirty="0" smtClean="0">
                <a:solidFill>
                  <a:schemeClr val="tx1"/>
                </a:solidFill>
                <a:latin typeface="Arial"/>
                <a:cs typeface="Arial"/>
              </a:rPr>
              <a:t>Kapitel 25: Bilateraler Dialog und Zusammenarbeit</a:t>
            </a:r>
          </a:p>
          <a:p>
            <a:pPr algn="l"/>
            <a:endParaRPr lang="de-DE" dirty="0"/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612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829733"/>
          </a:xfrm>
        </p:spPr>
        <p:txBody>
          <a:bodyPr>
            <a:normAutofit fontScale="90000"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5" name="Bild 4" descr="csm_16_WHES_9_e92b84745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48" y="1659469"/>
            <a:ext cx="7361351" cy="489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441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Text zum CETA-Abkommen in deutscher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Sprache</a:t>
            </a:r>
            <a:r>
              <a:rPr lang="de-DE" sz="2400" dirty="0" smtClean="0">
                <a:latin typeface="Arial"/>
                <a:cs typeface="Arial"/>
              </a:rPr>
              <a:t>:</a:t>
            </a:r>
          </a:p>
          <a:p>
            <a:pPr algn="l"/>
            <a:r>
              <a:rPr lang="de-DE" sz="2000" dirty="0" smtClean="0">
                <a:solidFill>
                  <a:srgbClr val="000000"/>
                </a:solidFill>
                <a:latin typeface="Arial"/>
                <a:cs typeface="Arial"/>
              </a:rPr>
              <a:t>(2286 Seiten inklusive Anhänge)</a:t>
            </a:r>
          </a:p>
          <a:p>
            <a:pPr algn="l"/>
            <a:endParaRPr lang="de-DE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000" dirty="0" smtClean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http</a:t>
            </a:r>
            <a:r>
              <a:rPr lang="de-DE" sz="2000" dirty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://www.bmwi.de/BMWi/Redaktion/PDF/C-D/ceta-vorschlag-fuer-einen-beschluss-ueber-die-unterzeichnung-des-wirtschafts-und-handelsabkommens-zwischen-kanada-und-der-eu,property=pdf,bereich=bmwi2012,sprache=de,rwb=</a:t>
            </a:r>
            <a:r>
              <a:rPr lang="de-DE" sz="2000" dirty="0" smtClean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true.pdf</a:t>
            </a:r>
            <a:endParaRPr lang="de-DE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000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 Inhaltsverzeichnis Vertragstext</a:t>
            </a:r>
            <a:endParaRPr lang="de-DE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6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de-DE" sz="2400" dirty="0" smtClean="0">
                <a:solidFill>
                  <a:srgbClr val="000000"/>
                </a:solidFill>
              </a:rPr>
              <a:t>Kapitel </a:t>
            </a:r>
            <a:r>
              <a:rPr lang="de-DE" sz="2400" dirty="0">
                <a:solidFill>
                  <a:srgbClr val="000000"/>
                </a:solidFill>
              </a:rPr>
              <a:t>1:  Allgemeine Begriffsbestimmungen und einleitende </a:t>
            </a:r>
            <a:r>
              <a:rPr lang="de-DE" sz="2400" dirty="0" smtClean="0">
                <a:solidFill>
                  <a:srgbClr val="000000"/>
                </a:solidFill>
              </a:rPr>
              <a:t>Bestimmungen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smtClean="0">
                <a:solidFill>
                  <a:srgbClr val="000000"/>
                </a:solidFill>
              </a:rPr>
              <a:t>   S</a:t>
            </a:r>
            <a:r>
              <a:rPr lang="de-DE" sz="2400" dirty="0">
                <a:solidFill>
                  <a:srgbClr val="000000"/>
                </a:solidFill>
              </a:rPr>
              <a:t>. 7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2:  Inländerbehandlung  und Marktzugang für Waren			</a:t>
            </a:r>
            <a:r>
              <a:rPr lang="de-DE" sz="2400" dirty="0" smtClean="0">
                <a:solidFill>
                  <a:srgbClr val="000000"/>
                </a:solidFill>
              </a:rPr>
              <a:t>    S</a:t>
            </a:r>
            <a:r>
              <a:rPr lang="de-DE" sz="2400" dirty="0">
                <a:solidFill>
                  <a:srgbClr val="000000"/>
                </a:solidFill>
              </a:rPr>
              <a:t>. 19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3:  Handelspolitische Schutzmaßnahmen					</a:t>
            </a:r>
            <a:r>
              <a:rPr lang="de-DE" sz="2400" dirty="0" smtClean="0">
                <a:solidFill>
                  <a:srgbClr val="000000"/>
                </a:solidFill>
              </a:rPr>
              <a:t>    S</a:t>
            </a:r>
            <a:r>
              <a:rPr lang="de-DE" sz="2400" dirty="0">
                <a:solidFill>
                  <a:srgbClr val="000000"/>
                </a:solidFill>
              </a:rPr>
              <a:t>. 32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4:  Technische Handelshemmnisse						</a:t>
            </a:r>
            <a:r>
              <a:rPr lang="de-DE" sz="2400" dirty="0" smtClean="0">
                <a:solidFill>
                  <a:srgbClr val="000000"/>
                </a:solidFill>
              </a:rPr>
              <a:t>    S</a:t>
            </a:r>
            <a:r>
              <a:rPr lang="de-DE" sz="2400" dirty="0">
                <a:solidFill>
                  <a:srgbClr val="000000"/>
                </a:solidFill>
              </a:rPr>
              <a:t>. 37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5:  Gesundheitspolizeiliche und pflanzenschutzrechtliche </a:t>
            </a:r>
            <a:r>
              <a:rPr lang="de-DE" sz="2400" dirty="0" smtClean="0">
                <a:solidFill>
                  <a:srgbClr val="000000"/>
                </a:solidFill>
              </a:rPr>
              <a:t>Maßnahmen   S</a:t>
            </a:r>
            <a:r>
              <a:rPr lang="de-DE" sz="2400" dirty="0">
                <a:solidFill>
                  <a:srgbClr val="000000"/>
                </a:solidFill>
              </a:rPr>
              <a:t>. 46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6:  Zoll- und Handelserleichterungen						</a:t>
            </a:r>
            <a:r>
              <a:rPr lang="de-DE" sz="2400" dirty="0" smtClean="0">
                <a:solidFill>
                  <a:srgbClr val="000000"/>
                </a:solidFill>
              </a:rPr>
              <a:t>    S</a:t>
            </a:r>
            <a:r>
              <a:rPr lang="de-DE" sz="2400" dirty="0">
                <a:solidFill>
                  <a:srgbClr val="000000"/>
                </a:solidFill>
              </a:rPr>
              <a:t>. 61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7:  Subventionen									</a:t>
            </a:r>
            <a:r>
              <a:rPr lang="de-DE" sz="2400" dirty="0" smtClean="0">
                <a:solidFill>
                  <a:srgbClr val="000000"/>
                </a:solidFill>
              </a:rPr>
              <a:t>    S</a:t>
            </a:r>
            <a:r>
              <a:rPr lang="de-DE" sz="2400" dirty="0">
                <a:solidFill>
                  <a:srgbClr val="000000"/>
                </a:solidFill>
              </a:rPr>
              <a:t>. 73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8:  Investitionen									</a:t>
            </a:r>
            <a:r>
              <a:rPr lang="de-DE" sz="2400" dirty="0" smtClean="0">
                <a:solidFill>
                  <a:srgbClr val="000000"/>
                </a:solidFill>
              </a:rPr>
              <a:t>               S</a:t>
            </a:r>
            <a:r>
              <a:rPr lang="de-DE" sz="2400" dirty="0">
                <a:solidFill>
                  <a:srgbClr val="000000"/>
                </a:solidFill>
              </a:rPr>
              <a:t>. 79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9:  Grenzüberschreitender Dienstleistungshandel				</a:t>
            </a:r>
            <a:r>
              <a:rPr lang="de-DE" sz="2400" dirty="0" smtClean="0">
                <a:solidFill>
                  <a:srgbClr val="000000"/>
                </a:solidFill>
              </a:rPr>
              <a:t>    S</a:t>
            </a:r>
            <a:r>
              <a:rPr lang="de-DE" sz="2400" dirty="0">
                <a:solidFill>
                  <a:srgbClr val="000000"/>
                </a:solidFill>
              </a:rPr>
              <a:t>. 157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10: Vorübergehende Einreise und vorübergehender Aufenthalt von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     </a:t>
            </a:r>
            <a:r>
              <a:rPr lang="de-DE" sz="2400" dirty="0" smtClean="0">
                <a:solidFill>
                  <a:srgbClr val="000000"/>
                </a:solidFill>
              </a:rPr>
              <a:t>               </a:t>
            </a:r>
            <a:r>
              <a:rPr lang="de-DE" sz="2400" dirty="0">
                <a:solidFill>
                  <a:srgbClr val="000000"/>
                </a:solidFill>
              </a:rPr>
              <a:t>Geschäftszwecke verfolgenden natürlichen Personen		 </a:t>
            </a:r>
            <a:r>
              <a:rPr lang="de-DE" sz="2400" dirty="0" smtClean="0">
                <a:solidFill>
                  <a:srgbClr val="000000"/>
                </a:solidFill>
              </a:rPr>
              <a:t>             S</a:t>
            </a:r>
            <a:r>
              <a:rPr lang="de-DE" sz="2400" dirty="0">
                <a:solidFill>
                  <a:srgbClr val="000000"/>
                </a:solidFill>
              </a:rPr>
              <a:t>. 168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11: Gegenseitige Anerkennung von Berufsqualifikationen		 </a:t>
            </a:r>
            <a:r>
              <a:rPr lang="de-DE" sz="2400" dirty="0" smtClean="0">
                <a:solidFill>
                  <a:srgbClr val="000000"/>
                </a:solidFill>
              </a:rPr>
              <a:t>             S</a:t>
            </a:r>
            <a:r>
              <a:rPr lang="de-DE" sz="2400" dirty="0">
                <a:solidFill>
                  <a:srgbClr val="000000"/>
                </a:solidFill>
              </a:rPr>
              <a:t>. 184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12: Interne Regulierung								</a:t>
            </a:r>
            <a:r>
              <a:rPr lang="de-DE" sz="2400" dirty="0" smtClean="0">
                <a:solidFill>
                  <a:srgbClr val="000000"/>
                </a:solidFill>
              </a:rPr>
              <a:t>   S</a:t>
            </a:r>
            <a:r>
              <a:rPr lang="de-DE" sz="2400" dirty="0">
                <a:solidFill>
                  <a:srgbClr val="000000"/>
                </a:solidFill>
              </a:rPr>
              <a:t>. 190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13: Finanzdienstleistungen							</a:t>
            </a:r>
            <a:r>
              <a:rPr lang="de-DE" sz="2400" dirty="0" smtClean="0">
                <a:solidFill>
                  <a:srgbClr val="000000"/>
                </a:solidFill>
              </a:rPr>
              <a:t>              S</a:t>
            </a:r>
            <a:r>
              <a:rPr lang="de-DE" sz="2400" dirty="0">
                <a:solidFill>
                  <a:srgbClr val="000000"/>
                </a:solidFill>
              </a:rPr>
              <a:t>. 196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Kapitel 14: Dienstleistungen im internationalen Seeverkehr				</a:t>
            </a:r>
            <a:r>
              <a:rPr lang="de-DE" sz="2400" dirty="0" smtClean="0">
                <a:solidFill>
                  <a:srgbClr val="000000"/>
                </a:solidFill>
              </a:rPr>
              <a:t>   S</a:t>
            </a:r>
            <a:r>
              <a:rPr lang="de-DE" sz="2400" dirty="0">
                <a:solidFill>
                  <a:srgbClr val="000000"/>
                </a:solidFill>
              </a:rPr>
              <a:t>. 227</a:t>
            </a:r>
          </a:p>
          <a:p>
            <a:pPr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0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de-DE" sz="2500" dirty="0" smtClean="0">
                <a:solidFill>
                  <a:schemeClr val="tx1"/>
                </a:solidFill>
              </a:rPr>
              <a:t>Kapitel </a:t>
            </a:r>
            <a:r>
              <a:rPr lang="de-DE" sz="2500" dirty="0">
                <a:solidFill>
                  <a:schemeClr val="tx1"/>
                </a:solidFill>
              </a:rPr>
              <a:t>15: Telekommunikation								S. 233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16: Elektronischer Geschäftsverkehr						S. 251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17: Wettbewerbspolitik								S. 255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18: Staatsunternehmen, Monopolinhaber und Unternehmen mit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	      Besonderen Rechten oder Vorrechten					S. 259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19: Öffentliche Beschaffungen							S. 264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20: Geistiges Eigentum								S. 318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21: Regulierungszusammenarbeit						</a:t>
            </a:r>
            <a:r>
              <a:rPr lang="de-DE" sz="2500" dirty="0" smtClean="0">
                <a:solidFill>
                  <a:schemeClr val="tx1"/>
                </a:solidFill>
              </a:rPr>
              <a:t>S</a:t>
            </a:r>
            <a:r>
              <a:rPr lang="de-DE" sz="2500" dirty="0">
                <a:solidFill>
                  <a:schemeClr val="tx1"/>
                </a:solidFill>
              </a:rPr>
              <a:t>. 370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22: Handel und nachhaltige Entwicklung					</a:t>
            </a:r>
            <a:r>
              <a:rPr lang="de-DE" sz="2500" dirty="0" smtClean="0">
                <a:solidFill>
                  <a:schemeClr val="tx1"/>
                </a:solidFill>
              </a:rPr>
              <a:t>S</a:t>
            </a:r>
            <a:r>
              <a:rPr lang="de-DE" sz="2500" dirty="0">
                <a:solidFill>
                  <a:schemeClr val="tx1"/>
                </a:solidFill>
              </a:rPr>
              <a:t>. 386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23: Handel und Arbeit								S. 393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24: Handel und Umwelt								S. 409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25: Bilateraler Dialog und Zusammenarbeit					S. 429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26: Verwaltungs- und institutionelle Bestimmungen			</a:t>
            </a:r>
            <a:r>
              <a:rPr lang="de-DE" sz="2500" dirty="0" smtClean="0">
                <a:solidFill>
                  <a:schemeClr val="tx1"/>
                </a:solidFill>
              </a:rPr>
              <a:t>S</a:t>
            </a:r>
            <a:r>
              <a:rPr lang="de-DE" sz="2500" dirty="0">
                <a:solidFill>
                  <a:schemeClr val="tx1"/>
                </a:solidFill>
              </a:rPr>
              <a:t>. </a:t>
            </a:r>
            <a:r>
              <a:rPr lang="de-DE" sz="2500" dirty="0" smtClean="0">
                <a:solidFill>
                  <a:schemeClr val="tx1"/>
                </a:solidFill>
              </a:rPr>
              <a:t>437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27: Transparenz									S. 446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28: Ausnahmen									S. 450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29: Streitbeilegung								S. 463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Kapitel 30: Schlussbestimmungen							S. 482</a:t>
            </a:r>
          </a:p>
          <a:p>
            <a:endParaRPr lang="de-DE" sz="2800" dirty="0"/>
          </a:p>
          <a:p>
            <a:pPr algn="l"/>
            <a:endParaRPr lang="de-DE" sz="2600" dirty="0"/>
          </a:p>
          <a:p>
            <a:pPr algn="l"/>
            <a:endParaRPr lang="de-DE" sz="24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8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437609" cy="812800"/>
          </a:xfrm>
        </p:spPr>
        <p:txBody>
          <a:bodyPr>
            <a:normAutofit fontScale="90000"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9610" y="1710268"/>
            <a:ext cx="7543799" cy="390313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rgbClr val="000000"/>
                </a:solidFill>
                <a:latin typeface="Arial"/>
                <a:cs typeface="Arial"/>
              </a:rPr>
              <a:t>Marktzugang</a:t>
            </a:r>
          </a:p>
          <a:p>
            <a:pPr algn="l"/>
            <a:r>
              <a:rPr lang="de-DE" sz="2000" dirty="0" smtClean="0">
                <a:solidFill>
                  <a:srgbClr val="000000"/>
                </a:solidFill>
                <a:latin typeface="Arial"/>
                <a:cs typeface="Arial"/>
              </a:rPr>
              <a:t>Annex-2-A</a:t>
            </a:r>
          </a:p>
          <a:p>
            <a:pPr algn="l"/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78761"/>
              </p:ext>
            </p:extLst>
          </p:nvPr>
        </p:nvGraphicFramePr>
        <p:xfrm>
          <a:off x="2810931" y="1710268"/>
          <a:ext cx="4961468" cy="4308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0367"/>
                <a:gridCol w="1240367"/>
                <a:gridCol w="1240367"/>
                <a:gridCol w="1240367"/>
              </a:tblGrid>
              <a:tr h="743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Existierende Zollquote</a:t>
                      </a:r>
                      <a:endParaRPr lang="de-DE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 smtClean="0">
                          <a:effectLst/>
                        </a:rPr>
                        <a:t>Tatsächl</a:t>
                      </a:r>
                      <a:r>
                        <a:rPr lang="de-DE" sz="1600" dirty="0" smtClean="0">
                          <a:effectLst/>
                        </a:rPr>
                        <a:t>. </a:t>
                      </a:r>
                      <a:r>
                        <a:rPr lang="de-DE" sz="1600" dirty="0">
                          <a:effectLst/>
                        </a:rPr>
                        <a:t>Export</a:t>
                      </a:r>
                      <a:endParaRPr lang="de-DE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Zollquote</a:t>
                      </a:r>
                      <a:r>
                        <a:rPr lang="de-DE" sz="1600" baseline="0" dirty="0" smtClean="0">
                          <a:effectLst/>
                        </a:rPr>
                        <a:t> 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r>
                        <a:rPr lang="de-DE" sz="1600" dirty="0" err="1" smtClean="0">
                          <a:effectLst/>
                        </a:rPr>
                        <a:t>ig</a:t>
                      </a:r>
                      <a:r>
                        <a:rPr lang="de-DE" sz="1600" dirty="0" smtClean="0">
                          <a:effectLst/>
                        </a:rPr>
                        <a:t>.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nach CETA</a:t>
                      </a:r>
                      <a:endParaRPr lang="de-DE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495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Kanada</a:t>
                      </a:r>
                      <a:r>
                        <a:rPr lang="de-DE" sz="1600" dirty="0">
                          <a:effectLst/>
                        </a:rPr>
                        <a:t> </a:t>
                      </a:r>
                      <a:endParaRPr lang="de-DE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nach </a:t>
                      </a:r>
                      <a:r>
                        <a:rPr lang="de-DE" sz="1600" dirty="0">
                          <a:effectLst/>
                        </a:rPr>
                        <a:t>EU</a:t>
                      </a:r>
                      <a:endParaRPr lang="de-DE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02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Schweine-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 smtClean="0">
                          <a:effectLst/>
                        </a:rPr>
                        <a:t>fleisch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r>
                        <a:rPr lang="de-DE" sz="1600" dirty="0">
                          <a:effectLst/>
                        </a:rPr>
                        <a:t>(hormonfrei)</a:t>
                      </a:r>
                      <a:endParaRPr lang="de-DE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"/>
                          <a:cs typeface="Arial"/>
                        </a:rPr>
                        <a:t>5.549</a:t>
                      </a:r>
                      <a:endParaRPr lang="de-DE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"/>
                          <a:cs typeface="Arial"/>
                        </a:rPr>
                        <a:t>63</a:t>
                      </a:r>
                      <a:endParaRPr lang="de-DE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"/>
                          <a:cs typeface="Arial"/>
                        </a:rPr>
                        <a:t>80.549</a:t>
                      </a:r>
                      <a:endParaRPr lang="de-DE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2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Rind-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 smtClean="0">
                          <a:effectLst/>
                        </a:rPr>
                        <a:t>fleisch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(hormonfrei)</a:t>
                      </a:r>
                      <a:endParaRPr lang="de-DE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"/>
                          <a:cs typeface="Arial"/>
                        </a:rPr>
                        <a:t>41.42</a:t>
                      </a:r>
                      <a:endParaRPr lang="de-DE" sz="24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"/>
                          <a:cs typeface="Arial"/>
                        </a:rPr>
                        <a:t>42</a:t>
                      </a:r>
                      <a:endParaRPr lang="de-DE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Arial"/>
                          <a:cs typeface="Arial"/>
                        </a:rPr>
                        <a:t>50.002</a:t>
                      </a:r>
                      <a:endParaRPr lang="de-DE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2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</a:rPr>
                        <a:t>EU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 </a:t>
                      </a:r>
                      <a:r>
                        <a:rPr lang="de-DE" sz="1600" dirty="0">
                          <a:effectLst/>
                        </a:rPr>
                        <a:t>nach Kanada</a:t>
                      </a:r>
                      <a:endParaRPr lang="de-DE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de-DE" sz="24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02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Käse</a:t>
                      </a:r>
                      <a:endParaRPr lang="de-DE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"/>
                          <a:cs typeface="Arial"/>
                        </a:rPr>
                        <a:t>13.472</a:t>
                      </a:r>
                      <a:endParaRPr lang="de-DE" sz="24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"/>
                          <a:cs typeface="Arial"/>
                        </a:rPr>
                        <a:t>14.505</a:t>
                      </a:r>
                      <a:endParaRPr lang="de-DE" sz="24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"/>
                          <a:cs typeface="Arial"/>
                        </a:rPr>
                        <a:t>31.072</a:t>
                      </a:r>
                      <a:endParaRPr lang="de-DE" sz="24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2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Industriekäse</a:t>
                      </a:r>
                      <a:endParaRPr lang="de-DE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de-DE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de-DE" sz="24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2400" dirty="0" smtClean="0">
                          <a:effectLst/>
                          <a:latin typeface="Arial"/>
                          <a:cs typeface="Arial"/>
                        </a:rPr>
                        <a:t> 1.700</a:t>
                      </a:r>
                      <a:endParaRPr lang="de-DE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Bild 5" descr="images-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0" y="2984511"/>
            <a:ext cx="2015989" cy="1324589"/>
          </a:xfrm>
          <a:prstGeom prst="rect">
            <a:avLst/>
          </a:prstGeom>
        </p:spPr>
      </p:pic>
      <p:pic>
        <p:nvPicPr>
          <p:cNvPr id="7" name="Bild 6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1" y="4724401"/>
            <a:ext cx="1335399" cy="75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3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Kapitel 20: Geistiges Eigentum</a:t>
            </a:r>
          </a:p>
          <a:p>
            <a:pPr algn="l"/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Abschnitt C 20.16 – A 20-C </a:t>
            </a:r>
          </a:p>
          <a:p>
            <a:pPr algn="l"/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Geografische Angaben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Nur die Originalprodukte dürfen verkauft werden</a:t>
            </a:r>
          </a:p>
          <a:p>
            <a:pPr marL="342900" indent="-342900" algn="l">
              <a:buFontTx/>
              <a:buChar char="-"/>
            </a:pP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ca.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140 europäische geografische Angaben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von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Nahrungsmittel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- und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Getränkeerzeugnissen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aufgelistet</a:t>
            </a:r>
            <a:endParaRPr lang="de-DE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  <p:pic>
        <p:nvPicPr>
          <p:cNvPr id="6" name="Bild 5" descr="images-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205" y="1896533"/>
            <a:ext cx="2987795" cy="168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4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de-DE" sz="2600" b="1" dirty="0">
                <a:solidFill>
                  <a:srgbClr val="000000"/>
                </a:solidFill>
                <a:latin typeface="Arial"/>
                <a:cs typeface="Arial"/>
              </a:rPr>
              <a:t>Kapitel </a:t>
            </a:r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25:    Bilateraler Dialog und  Zusammenarbeit</a:t>
            </a:r>
          </a:p>
          <a:p>
            <a:pPr algn="l"/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apitel 25.2:</a:t>
            </a:r>
            <a:r>
              <a:rPr lang="de-DE" sz="2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Dialog über Fragen </a:t>
            </a:r>
          </a:p>
          <a:p>
            <a:pPr algn="l"/>
            <a:r>
              <a:rPr lang="de-DE" sz="2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b="1" dirty="0" smtClean="0">
                <a:solidFill>
                  <a:srgbClr val="000000"/>
                </a:solidFill>
                <a:latin typeface="Arial"/>
                <a:cs typeface="Arial"/>
              </a:rPr>
              <a:t>                     des Zugangs zum Biotechnologiemarkt</a:t>
            </a:r>
          </a:p>
          <a:p>
            <a:pPr algn="l"/>
            <a:r>
              <a:rPr lang="de-DE" sz="2600" i="1" dirty="0" smtClean="0">
                <a:solidFill>
                  <a:srgbClr val="000000"/>
                </a:solidFill>
                <a:latin typeface="Arial"/>
                <a:cs typeface="Arial"/>
              </a:rPr>
              <a:t>Aspekte u.a.</a:t>
            </a:r>
          </a:p>
          <a:p>
            <a:pPr algn="l">
              <a:lnSpc>
                <a:spcPct val="110000"/>
              </a:lnSpc>
            </a:pPr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Regulierungsfragen zur Reduzierung nachteiliger Handelsauswirkungen der Reglungspraxis</a:t>
            </a:r>
          </a:p>
          <a:p>
            <a:pPr algn="l">
              <a:lnSpc>
                <a:spcPct val="110000"/>
              </a:lnSpc>
            </a:pPr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Umgang mit der Freisetzung von nicht-zugelassenen genmanipulierten Organismen</a:t>
            </a:r>
          </a:p>
          <a:p>
            <a:pPr algn="l">
              <a:lnSpc>
                <a:spcPct val="110000"/>
              </a:lnSpc>
            </a:pPr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Förderung </a:t>
            </a:r>
            <a:r>
              <a:rPr lang="de-DE" sz="2600" dirty="0">
                <a:solidFill>
                  <a:srgbClr val="000000"/>
                </a:solidFill>
                <a:latin typeface="Arial"/>
                <a:cs typeface="Arial"/>
              </a:rPr>
              <a:t>effizienter, </a:t>
            </a:r>
            <a:r>
              <a:rPr lang="de-DE" sz="2600" dirty="0" smtClean="0">
                <a:solidFill>
                  <a:srgbClr val="000000"/>
                </a:solidFill>
                <a:latin typeface="Arial"/>
                <a:cs typeface="Arial"/>
              </a:rPr>
              <a:t>wissenschaftsbasierter Zulassungsverfahren </a:t>
            </a:r>
          </a:p>
          <a:p>
            <a:pPr algn="l"/>
            <a:endParaRPr lang="de-DE" sz="2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4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8800"/>
            <a:ext cx="7543799" cy="1151468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Freihandel in die Defensive:</a:t>
            </a:r>
            <a:b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CETA in die Tonne! </a:t>
            </a:r>
            <a:endParaRPr lang="de-DE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710268"/>
            <a:ext cx="7543799" cy="3928533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>
                <a:solidFill>
                  <a:srgbClr val="000000"/>
                </a:solidFill>
                <a:latin typeface="Arial"/>
                <a:cs typeface="Arial"/>
              </a:rPr>
              <a:t>Investitionsschutz </a:t>
            </a:r>
            <a:r>
              <a:rPr lang="de-DE" sz="2400" b="1" dirty="0" smtClean="0">
                <a:solidFill>
                  <a:srgbClr val="000000"/>
                </a:solidFill>
                <a:latin typeface="Arial"/>
                <a:cs typeface="Arial"/>
              </a:rPr>
              <a:t>– Systemwechsel? </a:t>
            </a:r>
          </a:p>
          <a:p>
            <a:pPr algn="l"/>
            <a:r>
              <a:rPr lang="de-DE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September 2015: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Handelskommissarin </a:t>
            </a:r>
            <a:r>
              <a:rPr lang="de-DE" sz="2400" dirty="0" err="1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de-DE" sz="2400" dirty="0" err="1" smtClean="0">
                <a:solidFill>
                  <a:srgbClr val="000000"/>
                </a:solidFill>
                <a:latin typeface="Arial"/>
                <a:cs typeface="Arial"/>
              </a:rPr>
              <a:t>almström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stellt Reformvorschlag zum Investitionsschutz vor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Statt 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ISDS Investor State Dispute Settlement 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 Schiedsgerichtssystem</a:t>
            </a:r>
          </a:p>
          <a:p>
            <a:pPr algn="l"/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ICS Investment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ourt System </a:t>
            </a:r>
          </a:p>
          <a:p>
            <a:pPr algn="l"/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       Handelsgerichtssystem</a:t>
            </a:r>
          </a:p>
          <a:p>
            <a:pPr algn="l"/>
            <a:endParaRPr lang="de-DE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4" name="Bild 3" descr="logo-nord-sued-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1" y="5850028"/>
            <a:ext cx="1441390" cy="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5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2866</Words>
  <Application>Microsoft Macintosh PowerPoint</Application>
  <PresentationFormat>Bildschirmpräsentation (4:3)</PresentationFormat>
  <Paragraphs>643</Paragraphs>
  <Slides>53</Slides>
  <Notes>53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53</vt:i4>
      </vt:variant>
    </vt:vector>
  </HeadingPairs>
  <TitlesOfParts>
    <vt:vector size="54" baseType="lpstr">
      <vt:lpstr>Office-Design</vt:lpstr>
      <vt:lpstr>PowerPoint-Präsentation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  <vt:lpstr>Freihandel in die Defensive: CETA in die Tonne!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</dc:creator>
  <cp:lastModifiedBy>Microsoft Office</cp:lastModifiedBy>
  <cp:revision>14</cp:revision>
  <dcterms:created xsi:type="dcterms:W3CDTF">2016-08-06T17:08:00Z</dcterms:created>
  <dcterms:modified xsi:type="dcterms:W3CDTF">2016-08-07T12:17:38Z</dcterms:modified>
</cp:coreProperties>
</file>