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wmf" ContentType="image/x-wmf"/>
  <Default Extension="rels" ContentType="application/vnd.openxmlformats-package.relationships+xml"/>
  <Default Extension="xlsm" ContentType="application/vnd.ms-excel.sheet.macroEnabled.12"/>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embeddings/oleObject1.bin" ContentType="application/vnd.openxmlformats-officedocument.oleObject"/>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80" r:id="rId3"/>
    <p:sldId id="259" r:id="rId4"/>
    <p:sldId id="279" r:id="rId5"/>
    <p:sldId id="267" r:id="rId6"/>
    <p:sldId id="261" r:id="rId7"/>
    <p:sldId id="284" r:id="rId8"/>
    <p:sldId id="269" r:id="rId9"/>
    <p:sldId id="271" r:id="rId10"/>
    <p:sldId id="276" r:id="rId11"/>
    <p:sldId id="287" r:id="rId12"/>
    <p:sldId id="286" r:id="rId13"/>
    <p:sldId id="288" r:id="rId14"/>
    <p:sldId id="278" r:id="rId15"/>
    <p:sldId id="263" r:id="rId16"/>
    <p:sldId id="273" r:id="rId17"/>
    <p:sldId id="299" r:id="rId18"/>
    <p:sldId id="293" r:id="rId19"/>
    <p:sldId id="289" r:id="rId20"/>
    <p:sldId id="294" r:id="rId21"/>
    <p:sldId id="296" r:id="rId22"/>
    <p:sldId id="295" r:id="rId23"/>
    <p:sldId id="297" r:id="rId24"/>
    <p:sldId id="298" r:id="rId25"/>
    <p:sldId id="292" r:id="rId26"/>
    <p:sldId id="274" r:id="rId27"/>
    <p:sldId id="264" r:id="rId28"/>
    <p:sldId id="270" r:id="rId29"/>
    <p:sldId id="282" r:id="rId30"/>
    <p:sldId id="265" r:id="rId31"/>
    <p:sldId id="268" r:id="rId32"/>
    <p:sldId id="283" r:id="rId33"/>
    <p:sldId id="281" r:id="rId34"/>
    <p:sldId id="258" r:id="rId3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CBF"/>
    <a:srgbClr val="31537C"/>
    <a:srgbClr val="06F42E"/>
    <a:srgbClr val="04A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2" autoAdjust="0"/>
  </p:normalViewPr>
  <p:slideViewPr>
    <p:cSldViewPr>
      <p:cViewPr>
        <p:scale>
          <a:sx n="100" d="100"/>
          <a:sy n="100" d="100"/>
        </p:scale>
        <p:origin x="-1536"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Tabelle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Tabelle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Tabelle3.xlsx"/><Relationship Id="rId3"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Tabelle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_mit_Makros5.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135710348423"/>
          <c:y val="0.0439200331907566"/>
          <c:w val="0.872209845273602"/>
          <c:h val="0.702288504402288"/>
        </c:manualLayout>
      </c:layout>
      <c:lineChart>
        <c:grouping val="standard"/>
        <c:varyColors val="0"/>
        <c:ser>
          <c:idx val="0"/>
          <c:order val="0"/>
          <c:tx>
            <c:strRef>
              <c:f>Tabelle1!$A$2</c:f>
              <c:strCache>
                <c:ptCount val="1"/>
                <c:pt idx="0">
                  <c:v>USA</c:v>
                </c:pt>
              </c:strCache>
            </c:strRef>
          </c:tx>
          <c:spPr>
            <a:ln w="56882">
              <a:solidFill>
                <a:srgbClr val="FF0000"/>
              </a:solidFill>
            </a:ln>
          </c:spPr>
          <c:marker>
            <c:symbol val="none"/>
          </c:marker>
          <c:cat>
            <c:strRef>
              <c:f>Tabelle1!$B$1:$K$1</c:f>
              <c:strCache>
                <c:ptCount val="10"/>
                <c:pt idx="0">
                  <c:v>1920</c:v>
                </c:pt>
                <c:pt idx="1">
                  <c:v>1930</c:v>
                </c:pt>
                <c:pt idx="2">
                  <c:v>1940</c:v>
                </c:pt>
                <c:pt idx="3">
                  <c:v>1950</c:v>
                </c:pt>
                <c:pt idx="4">
                  <c:v>1960</c:v>
                </c:pt>
                <c:pt idx="5">
                  <c:v>1970</c:v>
                </c:pt>
                <c:pt idx="6">
                  <c:v>1980</c:v>
                </c:pt>
                <c:pt idx="7">
                  <c:v>1990</c:v>
                </c:pt>
                <c:pt idx="8">
                  <c:v>2000</c:v>
                </c:pt>
                <c:pt idx="9">
                  <c:v>2007</c:v>
                </c:pt>
              </c:strCache>
            </c:strRef>
          </c:cat>
          <c:val>
            <c:numRef>
              <c:f>Tabelle1!$B$2:$K$2</c:f>
              <c:numCache>
                <c:formatCode>General</c:formatCode>
                <c:ptCount val="10"/>
                <c:pt idx="0">
                  <c:v>0.15</c:v>
                </c:pt>
                <c:pt idx="1">
                  <c:v>0.175</c:v>
                </c:pt>
                <c:pt idx="2">
                  <c:v>0.15</c:v>
                </c:pt>
                <c:pt idx="3">
                  <c:v>0.115</c:v>
                </c:pt>
                <c:pt idx="4">
                  <c:v>0.085</c:v>
                </c:pt>
                <c:pt idx="5">
                  <c:v>0.078</c:v>
                </c:pt>
                <c:pt idx="6">
                  <c:v>0.082</c:v>
                </c:pt>
                <c:pt idx="7">
                  <c:v>0.13</c:v>
                </c:pt>
                <c:pt idx="8">
                  <c:v>0.165</c:v>
                </c:pt>
                <c:pt idx="9">
                  <c:v>0.183</c:v>
                </c:pt>
              </c:numCache>
            </c:numRef>
          </c:val>
          <c:smooth val="1"/>
        </c:ser>
        <c:ser>
          <c:idx val="1"/>
          <c:order val="1"/>
          <c:tx>
            <c:strRef>
              <c:f>Tabelle1!$A$3</c:f>
              <c:strCache>
                <c:ptCount val="1"/>
                <c:pt idx="0">
                  <c:v>GB</c:v>
                </c:pt>
              </c:strCache>
            </c:strRef>
          </c:tx>
          <c:spPr>
            <a:ln w="56882">
              <a:solidFill>
                <a:srgbClr val="0033CC"/>
              </a:solidFill>
            </a:ln>
          </c:spPr>
          <c:marker>
            <c:symbol val="none"/>
          </c:marker>
          <c:cat>
            <c:strRef>
              <c:f>Tabelle1!$B$1:$K$1</c:f>
              <c:strCache>
                <c:ptCount val="10"/>
                <c:pt idx="0">
                  <c:v>1920</c:v>
                </c:pt>
                <c:pt idx="1">
                  <c:v>1930</c:v>
                </c:pt>
                <c:pt idx="2">
                  <c:v>1940</c:v>
                </c:pt>
                <c:pt idx="3">
                  <c:v>1950</c:v>
                </c:pt>
                <c:pt idx="4">
                  <c:v>1960</c:v>
                </c:pt>
                <c:pt idx="5">
                  <c:v>1970</c:v>
                </c:pt>
                <c:pt idx="6">
                  <c:v>1980</c:v>
                </c:pt>
                <c:pt idx="7">
                  <c:v>1990</c:v>
                </c:pt>
                <c:pt idx="8">
                  <c:v>2000</c:v>
                </c:pt>
                <c:pt idx="9">
                  <c:v>2007</c:v>
                </c:pt>
              </c:strCache>
            </c:strRef>
          </c:cat>
          <c:val>
            <c:numRef>
              <c:f>Tabelle1!$B$3:$K$3</c:f>
              <c:numCache>
                <c:formatCode>General</c:formatCode>
                <c:ptCount val="10"/>
                <c:pt idx="0">
                  <c:v>0.2</c:v>
                </c:pt>
                <c:pt idx="1">
                  <c:v>0.18</c:v>
                </c:pt>
                <c:pt idx="2">
                  <c:v>0.16</c:v>
                </c:pt>
                <c:pt idx="3">
                  <c:v>0.12</c:v>
                </c:pt>
                <c:pt idx="4">
                  <c:v>0.08</c:v>
                </c:pt>
                <c:pt idx="5">
                  <c:v>0.071</c:v>
                </c:pt>
                <c:pt idx="6">
                  <c:v>0.07</c:v>
                </c:pt>
                <c:pt idx="7">
                  <c:v>0.098</c:v>
                </c:pt>
                <c:pt idx="8">
                  <c:v>0.127</c:v>
                </c:pt>
                <c:pt idx="9">
                  <c:v>0.15</c:v>
                </c:pt>
              </c:numCache>
            </c:numRef>
          </c:val>
          <c:smooth val="1"/>
        </c:ser>
        <c:ser>
          <c:idx val="2"/>
          <c:order val="2"/>
          <c:tx>
            <c:strRef>
              <c:f>Tabelle1!$A$4</c:f>
              <c:strCache>
                <c:ptCount val="1"/>
                <c:pt idx="0">
                  <c:v>Frankreich</c:v>
                </c:pt>
              </c:strCache>
            </c:strRef>
          </c:tx>
          <c:spPr>
            <a:ln w="56882">
              <a:solidFill>
                <a:srgbClr val="00B050"/>
              </a:solidFill>
            </a:ln>
          </c:spPr>
          <c:marker>
            <c:symbol val="none"/>
          </c:marker>
          <c:cat>
            <c:strRef>
              <c:f>Tabelle1!$B$1:$K$1</c:f>
              <c:strCache>
                <c:ptCount val="10"/>
                <c:pt idx="0">
                  <c:v>1920</c:v>
                </c:pt>
                <c:pt idx="1">
                  <c:v>1930</c:v>
                </c:pt>
                <c:pt idx="2">
                  <c:v>1940</c:v>
                </c:pt>
                <c:pt idx="3">
                  <c:v>1950</c:v>
                </c:pt>
                <c:pt idx="4">
                  <c:v>1960</c:v>
                </c:pt>
                <c:pt idx="5">
                  <c:v>1970</c:v>
                </c:pt>
                <c:pt idx="6">
                  <c:v>1980</c:v>
                </c:pt>
                <c:pt idx="7">
                  <c:v>1990</c:v>
                </c:pt>
                <c:pt idx="8">
                  <c:v>2000</c:v>
                </c:pt>
                <c:pt idx="9">
                  <c:v>2007</c:v>
                </c:pt>
              </c:strCache>
            </c:strRef>
          </c:cat>
          <c:val>
            <c:numRef>
              <c:f>Tabelle1!$B$4:$K$4</c:f>
              <c:numCache>
                <c:formatCode>General</c:formatCode>
                <c:ptCount val="10"/>
                <c:pt idx="0">
                  <c:v>0.18</c:v>
                </c:pt>
                <c:pt idx="1">
                  <c:v>0.15</c:v>
                </c:pt>
                <c:pt idx="2">
                  <c:v>0.13</c:v>
                </c:pt>
                <c:pt idx="3">
                  <c:v>0.09</c:v>
                </c:pt>
                <c:pt idx="4">
                  <c:v>0.1</c:v>
                </c:pt>
                <c:pt idx="5">
                  <c:v>0.083</c:v>
                </c:pt>
                <c:pt idx="6">
                  <c:v>0.076</c:v>
                </c:pt>
                <c:pt idx="7">
                  <c:v>0.082</c:v>
                </c:pt>
                <c:pt idx="8">
                  <c:v>0.083</c:v>
                </c:pt>
                <c:pt idx="9">
                  <c:v>0.089</c:v>
                </c:pt>
              </c:numCache>
            </c:numRef>
          </c:val>
          <c:smooth val="1"/>
        </c:ser>
        <c:ser>
          <c:idx val="3"/>
          <c:order val="3"/>
          <c:tx>
            <c:strRef>
              <c:f>Tabelle1!$A$5</c:f>
              <c:strCache>
                <c:ptCount val="1"/>
                <c:pt idx="0">
                  <c:v>Deutschland</c:v>
                </c:pt>
              </c:strCache>
            </c:strRef>
          </c:tx>
          <c:spPr>
            <a:ln w="56882"/>
          </c:spPr>
          <c:marker>
            <c:symbol val="none"/>
          </c:marker>
          <c:cat>
            <c:strRef>
              <c:f>Tabelle1!$B$1:$K$1</c:f>
              <c:strCache>
                <c:ptCount val="10"/>
                <c:pt idx="0">
                  <c:v>1920</c:v>
                </c:pt>
                <c:pt idx="1">
                  <c:v>1930</c:v>
                </c:pt>
                <c:pt idx="2">
                  <c:v>1940</c:v>
                </c:pt>
                <c:pt idx="3">
                  <c:v>1950</c:v>
                </c:pt>
                <c:pt idx="4">
                  <c:v>1960</c:v>
                </c:pt>
                <c:pt idx="5">
                  <c:v>1970</c:v>
                </c:pt>
                <c:pt idx="6">
                  <c:v>1980</c:v>
                </c:pt>
                <c:pt idx="7">
                  <c:v>1990</c:v>
                </c:pt>
                <c:pt idx="8">
                  <c:v>2000</c:v>
                </c:pt>
                <c:pt idx="9">
                  <c:v>2007</c:v>
                </c:pt>
              </c:strCache>
            </c:strRef>
          </c:cat>
          <c:val>
            <c:numRef>
              <c:f>Tabelle1!$B$5:$K$5</c:f>
              <c:numCache>
                <c:formatCode>General</c:formatCode>
                <c:ptCount val="10"/>
                <c:pt idx="0">
                  <c:v>0.18</c:v>
                </c:pt>
                <c:pt idx="1">
                  <c:v>0.12</c:v>
                </c:pt>
                <c:pt idx="2">
                  <c:v>0.16</c:v>
                </c:pt>
                <c:pt idx="3">
                  <c:v>0.12</c:v>
                </c:pt>
                <c:pt idx="4">
                  <c:v>0.12</c:v>
                </c:pt>
                <c:pt idx="5">
                  <c:v>0.113</c:v>
                </c:pt>
                <c:pt idx="6">
                  <c:v>0.108</c:v>
                </c:pt>
                <c:pt idx="7">
                  <c:v>0.109</c:v>
                </c:pt>
                <c:pt idx="8">
                  <c:v>0.111</c:v>
                </c:pt>
                <c:pt idx="9">
                  <c:v>0.12</c:v>
                </c:pt>
              </c:numCache>
            </c:numRef>
          </c:val>
          <c:smooth val="1"/>
        </c:ser>
        <c:ser>
          <c:idx val="4"/>
          <c:order val="4"/>
          <c:tx>
            <c:strRef>
              <c:f>Tabelle1!$A$6</c:f>
              <c:strCache>
                <c:ptCount val="1"/>
                <c:pt idx="0">
                  <c:v>Schweden</c:v>
                </c:pt>
              </c:strCache>
            </c:strRef>
          </c:tx>
          <c:spPr>
            <a:ln w="56882">
              <a:solidFill>
                <a:srgbClr val="FFC000"/>
              </a:solidFill>
            </a:ln>
          </c:spPr>
          <c:marker>
            <c:symbol val="none"/>
          </c:marker>
          <c:cat>
            <c:strRef>
              <c:f>Tabelle1!$B$1:$K$1</c:f>
              <c:strCache>
                <c:ptCount val="10"/>
                <c:pt idx="0">
                  <c:v>1920</c:v>
                </c:pt>
                <c:pt idx="1">
                  <c:v>1930</c:v>
                </c:pt>
                <c:pt idx="2">
                  <c:v>1940</c:v>
                </c:pt>
                <c:pt idx="3">
                  <c:v>1950</c:v>
                </c:pt>
                <c:pt idx="4">
                  <c:v>1960</c:v>
                </c:pt>
                <c:pt idx="5">
                  <c:v>1970</c:v>
                </c:pt>
                <c:pt idx="6">
                  <c:v>1980</c:v>
                </c:pt>
                <c:pt idx="7">
                  <c:v>1990</c:v>
                </c:pt>
                <c:pt idx="8">
                  <c:v>2000</c:v>
                </c:pt>
                <c:pt idx="9">
                  <c:v>2007</c:v>
                </c:pt>
              </c:strCache>
            </c:strRef>
          </c:cat>
          <c:val>
            <c:numRef>
              <c:f>Tabelle1!$B$6:$K$6</c:f>
              <c:numCache>
                <c:formatCode>General</c:formatCode>
                <c:ptCount val="10"/>
                <c:pt idx="0">
                  <c:v>0.13</c:v>
                </c:pt>
                <c:pt idx="1">
                  <c:v>0.13</c:v>
                </c:pt>
                <c:pt idx="2">
                  <c:v>0.11</c:v>
                </c:pt>
                <c:pt idx="3">
                  <c:v>0.08</c:v>
                </c:pt>
                <c:pt idx="4">
                  <c:v>0.07</c:v>
                </c:pt>
                <c:pt idx="5">
                  <c:v>0.062</c:v>
                </c:pt>
                <c:pt idx="6">
                  <c:v>0.041</c:v>
                </c:pt>
                <c:pt idx="7">
                  <c:v>0.044</c:v>
                </c:pt>
                <c:pt idx="8">
                  <c:v>0.06</c:v>
                </c:pt>
                <c:pt idx="9">
                  <c:v>0.069</c:v>
                </c:pt>
              </c:numCache>
            </c:numRef>
          </c:val>
          <c:smooth val="1"/>
        </c:ser>
        <c:dLbls>
          <c:showLegendKey val="0"/>
          <c:showVal val="0"/>
          <c:showCatName val="0"/>
          <c:showSerName val="0"/>
          <c:showPercent val="0"/>
          <c:showBubbleSize val="0"/>
        </c:dLbls>
        <c:marker val="1"/>
        <c:smooth val="0"/>
        <c:axId val="2078486104"/>
        <c:axId val="2078489160"/>
      </c:lineChart>
      <c:catAx>
        <c:axId val="2078486104"/>
        <c:scaling>
          <c:orientation val="minMax"/>
        </c:scaling>
        <c:delete val="0"/>
        <c:axPos val="b"/>
        <c:numFmt formatCode="General" sourceLinked="1"/>
        <c:majorTickMark val="out"/>
        <c:minorTickMark val="none"/>
        <c:tickLblPos val="nextTo"/>
        <c:crossAx val="2078489160"/>
        <c:crosses val="autoZero"/>
        <c:auto val="1"/>
        <c:lblAlgn val="ctr"/>
        <c:lblOffset val="100"/>
        <c:noMultiLvlLbl val="0"/>
      </c:catAx>
      <c:valAx>
        <c:axId val="2078489160"/>
        <c:scaling>
          <c:orientation val="minMax"/>
          <c:max val="0.2"/>
          <c:min val="0.0"/>
        </c:scaling>
        <c:delete val="0"/>
        <c:axPos val="l"/>
        <c:majorGridlines/>
        <c:numFmt formatCode="0%" sourceLinked="0"/>
        <c:majorTickMark val="out"/>
        <c:minorTickMark val="none"/>
        <c:tickLblPos val="nextTo"/>
        <c:crossAx val="2078486104"/>
        <c:crosses val="autoZero"/>
        <c:crossBetween val="midCat"/>
        <c:majorUnit val="0.05"/>
      </c:valAx>
      <c:spPr>
        <a:noFill/>
        <a:ln w="25391">
          <a:noFill/>
        </a:ln>
      </c:spPr>
    </c:plotArea>
    <c:legend>
      <c:legendPos val="b"/>
      <c:layout>
        <c:manualLayout>
          <c:xMode val="edge"/>
          <c:yMode val="edge"/>
          <c:x val="0.0"/>
          <c:y val="0.887960655761911"/>
          <c:w val="1.0"/>
          <c:h val="0.0762146029214703"/>
        </c:manualLayout>
      </c:layout>
      <c:overlay val="0"/>
      <c:spPr>
        <a:ln w="56882">
          <a:noFill/>
        </a:ln>
      </c:spPr>
    </c:legend>
    <c:plotVisOnly val="1"/>
    <c:dispBlanksAs val="gap"/>
    <c:showDLblsOverMax val="0"/>
  </c:chart>
  <c:txPr>
    <a:bodyPr/>
    <a:lstStyle/>
    <a:p>
      <a:pPr>
        <a:defRPr sz="1591" baseline="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69491044204965"/>
          <c:y val="0.0520951375773062"/>
          <c:w val="0.8789320179999"/>
          <c:h val="0.734851914602081"/>
        </c:manualLayout>
      </c:layout>
      <c:lineChart>
        <c:grouping val="standard"/>
        <c:varyColors val="0"/>
        <c:ser>
          <c:idx val="0"/>
          <c:order val="0"/>
          <c:tx>
            <c:strRef>
              <c:f>Tabelle1!$B$1</c:f>
              <c:strCache>
                <c:ptCount val="1"/>
                <c:pt idx="0">
                  <c:v>real</c:v>
                </c:pt>
              </c:strCache>
            </c:strRef>
          </c:tx>
          <c:spPr>
            <a:ln w="50800">
              <a:solidFill>
                <a:srgbClr val="FFFF00"/>
              </a:solidFill>
            </a:ln>
          </c:spPr>
          <c:marker>
            <c:symbol val="none"/>
          </c:marker>
          <c:cat>
            <c:numRef>
              <c:f>Tabelle1!$A$2:$A$5</c:f>
              <c:numCache>
                <c:formatCode>#,##0\ "€"</c:formatCode>
                <c:ptCount val="4"/>
                <c:pt idx="0">
                  <c:v>10000.0</c:v>
                </c:pt>
                <c:pt idx="1">
                  <c:v>40000.0</c:v>
                </c:pt>
                <c:pt idx="2">
                  <c:v>70000.0</c:v>
                </c:pt>
                <c:pt idx="3">
                  <c:v>100000.0</c:v>
                </c:pt>
              </c:numCache>
            </c:numRef>
          </c:cat>
          <c:val>
            <c:numRef>
              <c:f>Tabelle1!$B$2:$B$5</c:f>
              <c:numCache>
                <c:formatCode>General</c:formatCode>
                <c:ptCount val="4"/>
                <c:pt idx="0">
                  <c:v>0.33</c:v>
                </c:pt>
                <c:pt idx="1">
                  <c:v>0.5</c:v>
                </c:pt>
                <c:pt idx="2">
                  <c:v>0.53</c:v>
                </c:pt>
                <c:pt idx="3">
                  <c:v>0.5</c:v>
                </c:pt>
              </c:numCache>
            </c:numRef>
          </c:val>
          <c:smooth val="0"/>
        </c:ser>
        <c:dLbls>
          <c:showLegendKey val="0"/>
          <c:showVal val="0"/>
          <c:showCatName val="0"/>
          <c:showSerName val="0"/>
          <c:showPercent val="0"/>
          <c:showBubbleSize val="0"/>
        </c:dLbls>
        <c:marker val="1"/>
        <c:smooth val="0"/>
        <c:axId val="2103855544"/>
        <c:axId val="2103858648"/>
      </c:lineChart>
      <c:catAx>
        <c:axId val="2103855544"/>
        <c:scaling>
          <c:orientation val="minMax"/>
        </c:scaling>
        <c:delete val="0"/>
        <c:axPos val="b"/>
        <c:numFmt formatCode="#,##0\ &quot;€&quot;" sourceLinked="1"/>
        <c:majorTickMark val="out"/>
        <c:minorTickMark val="none"/>
        <c:tickLblPos val="nextTo"/>
        <c:txPr>
          <a:bodyPr rot="-1140000"/>
          <a:lstStyle/>
          <a:p>
            <a:pPr>
              <a:defRPr/>
            </a:pPr>
            <a:endParaRPr lang="de-DE"/>
          </a:p>
        </c:txPr>
        <c:crossAx val="2103858648"/>
        <c:crosses val="autoZero"/>
        <c:auto val="1"/>
        <c:lblAlgn val="ctr"/>
        <c:lblOffset val="100"/>
        <c:noMultiLvlLbl val="0"/>
      </c:catAx>
      <c:valAx>
        <c:axId val="2103858648"/>
        <c:scaling>
          <c:orientation val="minMax"/>
          <c:min val="0.25"/>
        </c:scaling>
        <c:delete val="0"/>
        <c:axPos val="l"/>
        <c:majorGridlines/>
        <c:numFmt formatCode="0%" sourceLinked="0"/>
        <c:majorTickMark val="out"/>
        <c:minorTickMark val="none"/>
        <c:tickLblPos val="nextTo"/>
        <c:crossAx val="2103855544"/>
        <c:crosses val="autoZero"/>
        <c:crossBetween val="between"/>
      </c:valAx>
      <c:spPr>
        <a:noFill/>
      </c:spPr>
    </c:plotArea>
    <c:plotVisOnly val="1"/>
    <c:dispBlanksAs val="gap"/>
    <c:showDLblsOverMax val="0"/>
  </c:chart>
  <c:txPr>
    <a:bodyPr/>
    <a:lstStyle/>
    <a:p>
      <a:pPr>
        <a:defRPr sz="1600" baseline="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0969491044204965"/>
          <c:y val="0.0520951375773062"/>
          <c:w val="0.8789320179999"/>
          <c:h val="0.734851914602081"/>
        </c:manualLayout>
      </c:layout>
      <c:lineChart>
        <c:grouping val="standard"/>
        <c:varyColors val="0"/>
        <c:ser>
          <c:idx val="0"/>
          <c:order val="0"/>
          <c:tx>
            <c:strRef>
              <c:f>Tabelle1!$B$1</c:f>
              <c:strCache>
                <c:ptCount val="1"/>
                <c:pt idx="0">
                  <c:v>ideal ?</c:v>
                </c:pt>
              </c:strCache>
            </c:strRef>
          </c:tx>
          <c:spPr>
            <a:ln w="50800">
              <a:solidFill>
                <a:srgbClr val="FF0000"/>
              </a:solidFill>
            </a:ln>
          </c:spPr>
          <c:marker>
            <c:symbol val="none"/>
          </c:marker>
          <c:cat>
            <c:strRef>
              <c:f>Tabelle1!$A$2:$A$9</c:f>
              <c:strCache>
                <c:ptCount val="8"/>
                <c:pt idx="0">
                  <c:v>10.000 €</c:v>
                </c:pt>
                <c:pt idx="1">
                  <c:v>40.000 €</c:v>
                </c:pt>
                <c:pt idx="2">
                  <c:v>70.000 €</c:v>
                </c:pt>
                <c:pt idx="3">
                  <c:v>100.000 €</c:v>
                </c:pt>
                <c:pt idx="4">
                  <c:v>1 Million €</c:v>
                </c:pt>
                <c:pt idx="5">
                  <c:v>10 Millionen €</c:v>
                </c:pt>
                <c:pt idx="6">
                  <c:v>100 Millionen €</c:v>
                </c:pt>
                <c:pt idx="7">
                  <c:v>1 Milliarde €</c:v>
                </c:pt>
              </c:strCache>
            </c:strRef>
          </c:cat>
          <c:val>
            <c:numRef>
              <c:f>Tabelle1!$B$2:$B$9</c:f>
              <c:numCache>
                <c:formatCode>General</c:formatCode>
                <c:ptCount val="8"/>
                <c:pt idx="0">
                  <c:v>0.2</c:v>
                </c:pt>
                <c:pt idx="1">
                  <c:v>0.3</c:v>
                </c:pt>
                <c:pt idx="2">
                  <c:v>0.4</c:v>
                </c:pt>
                <c:pt idx="3">
                  <c:v>0.5</c:v>
                </c:pt>
                <c:pt idx="4">
                  <c:v>0.6</c:v>
                </c:pt>
                <c:pt idx="5">
                  <c:v>0.7</c:v>
                </c:pt>
                <c:pt idx="6">
                  <c:v>0.8</c:v>
                </c:pt>
                <c:pt idx="7">
                  <c:v>0.9</c:v>
                </c:pt>
              </c:numCache>
            </c:numRef>
          </c:val>
          <c:smooth val="0"/>
        </c:ser>
        <c:ser>
          <c:idx val="1"/>
          <c:order val="1"/>
          <c:tx>
            <c:strRef>
              <c:f>Tabelle1!$C$1</c:f>
              <c:strCache>
                <c:ptCount val="1"/>
                <c:pt idx="0">
                  <c:v>real</c:v>
                </c:pt>
              </c:strCache>
            </c:strRef>
          </c:tx>
          <c:spPr>
            <a:ln w="50800">
              <a:solidFill>
                <a:srgbClr val="FFFF00"/>
              </a:solidFill>
            </a:ln>
          </c:spPr>
          <c:marker>
            <c:symbol val="none"/>
          </c:marker>
          <c:cat>
            <c:strRef>
              <c:f>Tabelle1!$A$2:$A$9</c:f>
              <c:strCache>
                <c:ptCount val="8"/>
                <c:pt idx="0">
                  <c:v>10.000 €</c:v>
                </c:pt>
                <c:pt idx="1">
                  <c:v>40.000 €</c:v>
                </c:pt>
                <c:pt idx="2">
                  <c:v>70.000 €</c:v>
                </c:pt>
                <c:pt idx="3">
                  <c:v>100.000 €</c:v>
                </c:pt>
                <c:pt idx="4">
                  <c:v>1 Million €</c:v>
                </c:pt>
                <c:pt idx="5">
                  <c:v>10 Millionen €</c:v>
                </c:pt>
                <c:pt idx="6">
                  <c:v>100 Millionen €</c:v>
                </c:pt>
                <c:pt idx="7">
                  <c:v>1 Milliarde €</c:v>
                </c:pt>
              </c:strCache>
            </c:strRef>
          </c:cat>
          <c:val>
            <c:numRef>
              <c:f>Tabelle1!$C$2:$C$9</c:f>
              <c:numCache>
                <c:formatCode>General</c:formatCode>
                <c:ptCount val="8"/>
                <c:pt idx="0">
                  <c:v>0.33</c:v>
                </c:pt>
                <c:pt idx="1">
                  <c:v>0.5</c:v>
                </c:pt>
                <c:pt idx="2">
                  <c:v>0.53</c:v>
                </c:pt>
                <c:pt idx="3">
                  <c:v>0.5</c:v>
                </c:pt>
                <c:pt idx="4">
                  <c:v>0.4</c:v>
                </c:pt>
                <c:pt idx="5">
                  <c:v>0.3</c:v>
                </c:pt>
                <c:pt idx="6">
                  <c:v>0.2</c:v>
                </c:pt>
                <c:pt idx="7">
                  <c:v>0.1</c:v>
                </c:pt>
              </c:numCache>
            </c:numRef>
          </c:val>
          <c:smooth val="0"/>
        </c:ser>
        <c:ser>
          <c:idx val="2"/>
          <c:order val="2"/>
          <c:tx>
            <c:strRef>
              <c:f>Tabelle1!$D$1</c:f>
              <c:strCache>
                <c:ptCount val="1"/>
                <c:pt idx="0">
                  <c:v>oder so ?</c:v>
                </c:pt>
              </c:strCache>
            </c:strRef>
          </c:tx>
          <c:spPr>
            <a:ln w="63500" cap="rnd">
              <a:solidFill>
                <a:srgbClr val="FFFF00"/>
              </a:solidFill>
              <a:prstDash val="sysDash"/>
            </a:ln>
          </c:spPr>
          <c:marker>
            <c:symbol val="none"/>
          </c:marker>
          <c:cat>
            <c:strRef>
              <c:f>Tabelle1!$A$2:$A$9</c:f>
              <c:strCache>
                <c:ptCount val="8"/>
                <c:pt idx="0">
                  <c:v>10.000 €</c:v>
                </c:pt>
                <c:pt idx="1">
                  <c:v>40.000 €</c:v>
                </c:pt>
                <c:pt idx="2">
                  <c:v>70.000 €</c:v>
                </c:pt>
                <c:pt idx="3">
                  <c:v>100.000 €</c:v>
                </c:pt>
                <c:pt idx="4">
                  <c:v>1 Million €</c:v>
                </c:pt>
                <c:pt idx="5">
                  <c:v>10 Millionen €</c:v>
                </c:pt>
                <c:pt idx="6">
                  <c:v>100 Millionen €</c:v>
                </c:pt>
                <c:pt idx="7">
                  <c:v>1 Milliarde €</c:v>
                </c:pt>
              </c:strCache>
            </c:strRef>
          </c:cat>
          <c:val>
            <c:numRef>
              <c:f>Tabelle1!$D$2:$D$9</c:f>
              <c:numCache>
                <c:formatCode>General</c:formatCode>
                <c:ptCount val="8"/>
                <c:pt idx="0">
                  <c:v>0.33</c:v>
                </c:pt>
                <c:pt idx="1">
                  <c:v>0.5</c:v>
                </c:pt>
                <c:pt idx="2">
                  <c:v>0.53</c:v>
                </c:pt>
                <c:pt idx="3">
                  <c:v>0.49</c:v>
                </c:pt>
                <c:pt idx="4">
                  <c:v>0.37</c:v>
                </c:pt>
                <c:pt idx="5">
                  <c:v>0.25</c:v>
                </c:pt>
                <c:pt idx="6">
                  <c:v>0.13</c:v>
                </c:pt>
                <c:pt idx="7">
                  <c:v>0.01</c:v>
                </c:pt>
              </c:numCache>
            </c:numRef>
          </c:val>
          <c:smooth val="0"/>
        </c:ser>
        <c:dLbls>
          <c:showLegendKey val="0"/>
          <c:showVal val="0"/>
          <c:showCatName val="0"/>
          <c:showSerName val="0"/>
          <c:showPercent val="0"/>
          <c:showBubbleSize val="0"/>
        </c:dLbls>
        <c:marker val="1"/>
        <c:smooth val="0"/>
        <c:axId val="2103917544"/>
        <c:axId val="2103920616"/>
      </c:lineChart>
      <c:catAx>
        <c:axId val="2103917544"/>
        <c:scaling>
          <c:orientation val="minMax"/>
        </c:scaling>
        <c:delete val="0"/>
        <c:axPos val="b"/>
        <c:numFmt formatCode="#,##0\ &quot;€&quot;" sourceLinked="1"/>
        <c:majorTickMark val="out"/>
        <c:minorTickMark val="none"/>
        <c:tickLblPos val="nextTo"/>
        <c:txPr>
          <a:bodyPr rot="-1140000"/>
          <a:lstStyle/>
          <a:p>
            <a:pPr>
              <a:defRPr/>
            </a:pPr>
            <a:endParaRPr lang="de-DE"/>
          </a:p>
        </c:txPr>
        <c:crossAx val="2103920616"/>
        <c:crosses val="autoZero"/>
        <c:auto val="1"/>
        <c:lblAlgn val="ctr"/>
        <c:lblOffset val="100"/>
        <c:noMultiLvlLbl val="0"/>
      </c:catAx>
      <c:valAx>
        <c:axId val="2103920616"/>
        <c:scaling>
          <c:orientation val="minMax"/>
        </c:scaling>
        <c:delete val="0"/>
        <c:axPos val="l"/>
        <c:majorGridlines/>
        <c:numFmt formatCode="0%" sourceLinked="0"/>
        <c:majorTickMark val="out"/>
        <c:minorTickMark val="none"/>
        <c:tickLblPos val="nextTo"/>
        <c:crossAx val="2103917544"/>
        <c:crosses val="autoZero"/>
        <c:crossBetween val="between"/>
      </c:valAx>
      <c:spPr>
        <a:noFill/>
      </c:spPr>
    </c:plotArea>
    <c:plotVisOnly val="1"/>
    <c:dispBlanksAs val="gap"/>
    <c:showDLblsOverMax val="0"/>
  </c:chart>
  <c:txPr>
    <a:bodyPr/>
    <a:lstStyle/>
    <a:p>
      <a:pPr>
        <a:defRPr sz="1600" baseline="0"/>
      </a:pPr>
      <a:endParaRPr lang="de-D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51863336705376"/>
          <c:y val="0.0327623621529975"/>
          <c:w val="0.924813666329462"/>
          <c:h val="0.819195813991682"/>
        </c:manualLayout>
      </c:layout>
      <c:barChart>
        <c:barDir val="col"/>
        <c:grouping val="clustered"/>
        <c:varyColors val="0"/>
        <c:ser>
          <c:idx val="0"/>
          <c:order val="0"/>
          <c:tx>
            <c:strRef>
              <c:f>Tabelle1!$B$1</c:f>
              <c:strCache>
                <c:ptCount val="1"/>
                <c:pt idx="0">
                  <c:v>Datenreihe 1</c:v>
                </c:pt>
              </c:strCache>
            </c:strRef>
          </c:tx>
          <c:spPr>
            <a:solidFill>
              <a:srgbClr val="FFFF00"/>
            </a:solidFill>
          </c:spPr>
          <c:invertIfNegative val="0"/>
          <c:cat>
            <c:strRef>
              <c:f>Tabelle1!$A$2:$A$4</c:f>
              <c:strCache>
                <c:ptCount val="3"/>
                <c:pt idx="0">
                  <c:v>der Bund</c:v>
                </c:pt>
                <c:pt idx="1">
                  <c:v>die Länder</c:v>
                </c:pt>
                <c:pt idx="2">
                  <c:v>die Kommunen</c:v>
                </c:pt>
              </c:strCache>
            </c:strRef>
          </c:cat>
          <c:val>
            <c:numRef>
              <c:f>Tabelle1!$B$2:$B$4</c:f>
              <c:numCache>
                <c:formatCode>General</c:formatCode>
                <c:ptCount val="3"/>
                <c:pt idx="0">
                  <c:v>7.0</c:v>
                </c:pt>
                <c:pt idx="1">
                  <c:v>13.0</c:v>
                </c:pt>
                <c:pt idx="2">
                  <c:v>81.0</c:v>
                </c:pt>
              </c:numCache>
            </c:numRef>
          </c:val>
        </c:ser>
        <c:dLbls>
          <c:showLegendKey val="0"/>
          <c:showVal val="0"/>
          <c:showCatName val="0"/>
          <c:showSerName val="0"/>
          <c:showPercent val="0"/>
          <c:showBubbleSize val="0"/>
        </c:dLbls>
        <c:gapWidth val="150"/>
        <c:axId val="2079227496"/>
        <c:axId val="2079230584"/>
      </c:barChart>
      <c:catAx>
        <c:axId val="2079227496"/>
        <c:scaling>
          <c:orientation val="minMax"/>
        </c:scaling>
        <c:delete val="0"/>
        <c:axPos val="b"/>
        <c:majorTickMark val="out"/>
        <c:minorTickMark val="none"/>
        <c:tickLblPos val="nextTo"/>
        <c:txPr>
          <a:bodyPr/>
          <a:lstStyle/>
          <a:p>
            <a:pPr>
              <a:defRPr sz="1800" b="1" i="0">
                <a:solidFill>
                  <a:srgbClr val="FFFF00"/>
                </a:solidFill>
              </a:defRPr>
            </a:pPr>
            <a:endParaRPr lang="de-DE"/>
          </a:p>
        </c:txPr>
        <c:crossAx val="2079230584"/>
        <c:crosses val="autoZero"/>
        <c:auto val="1"/>
        <c:lblAlgn val="ctr"/>
        <c:lblOffset val="100"/>
        <c:noMultiLvlLbl val="0"/>
      </c:catAx>
      <c:valAx>
        <c:axId val="2079230584"/>
        <c:scaling>
          <c:orientation val="minMax"/>
        </c:scaling>
        <c:delete val="0"/>
        <c:axPos val="l"/>
        <c:majorGridlines/>
        <c:numFmt formatCode="General" sourceLinked="1"/>
        <c:majorTickMark val="out"/>
        <c:minorTickMark val="none"/>
        <c:tickLblPos val="nextTo"/>
        <c:txPr>
          <a:bodyPr/>
          <a:lstStyle/>
          <a:p>
            <a:pPr>
              <a:defRPr sz="1800" b="1" i="0">
                <a:solidFill>
                  <a:srgbClr val="FFFF00"/>
                </a:solidFill>
              </a:defRPr>
            </a:pPr>
            <a:endParaRPr lang="de-DE"/>
          </a:p>
        </c:txPr>
        <c:crossAx val="2079227496"/>
        <c:crosses val="autoZero"/>
        <c:crossBetween val="between"/>
        <c:majorUnit val="20.0"/>
      </c:valAx>
    </c:plotArea>
    <c:plotVisOnly val="1"/>
    <c:dispBlanksAs val="gap"/>
    <c:showDLblsOverMax val="0"/>
  </c:chart>
  <c:txPr>
    <a:bodyPr/>
    <a:lstStyle/>
    <a:p>
      <a:pPr>
        <a:defRPr>
          <a:solidFill>
            <a:schemeClr val="tx1"/>
          </a:solidFill>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26760563380282"/>
          <c:y val="0.0887573964497041"/>
          <c:w val="0.873676135513046"/>
          <c:h val="0.727810650887574"/>
        </c:manualLayout>
      </c:layout>
      <c:bar3DChart>
        <c:barDir val="col"/>
        <c:grouping val="clustered"/>
        <c:varyColors val="0"/>
        <c:ser>
          <c:idx val="0"/>
          <c:order val="0"/>
          <c:tx>
            <c:strRef>
              <c:f>Sheet1!$A$2</c:f>
              <c:strCache>
                <c:ptCount val="1"/>
                <c:pt idx="0">
                  <c:v>Quelle: OECD (siehe Fußnote)</c:v>
                </c:pt>
              </c:strCache>
            </c:strRef>
          </c:tx>
          <c:spPr>
            <a:solidFill>
              <a:srgbClr val="FCF305"/>
            </a:solidFill>
            <a:ln w="12689">
              <a:solidFill>
                <a:srgbClr val="000000"/>
              </a:solidFill>
              <a:prstDash val="solid"/>
            </a:ln>
          </c:spPr>
          <c:invertIfNegative val="0"/>
          <c:dPt>
            <c:idx val="4"/>
            <c:invertIfNegative val="0"/>
            <c:bubble3D val="0"/>
            <c:spPr>
              <a:solidFill>
                <a:srgbClr val="DD0806"/>
              </a:solidFill>
              <a:ln w="12689">
                <a:solidFill>
                  <a:srgbClr val="DD0806"/>
                </a:solidFill>
                <a:prstDash val="solid"/>
              </a:ln>
            </c:spPr>
          </c:dPt>
          <c:dLbls>
            <c:dLbl>
              <c:idx val="0"/>
              <c:layout>
                <c:manualLayout>
                  <c:x val="0.0287088520591215"/>
                  <c:y val="-0.00881150687260947"/>
                </c:manualLayout>
              </c:layout>
              <c:showLegendKey val="0"/>
              <c:showVal val="1"/>
              <c:showCatName val="0"/>
              <c:showSerName val="0"/>
              <c:showPercent val="0"/>
              <c:showBubbleSize val="0"/>
            </c:dLbl>
            <c:dLbl>
              <c:idx val="1"/>
              <c:layout>
                <c:manualLayout>
                  <c:x val="0.0257619602274911"/>
                  <c:y val="-0.0146456106989567"/>
                </c:manualLayout>
              </c:layout>
              <c:showLegendKey val="0"/>
              <c:showVal val="1"/>
              <c:showCatName val="0"/>
              <c:showSerName val="0"/>
              <c:showPercent val="0"/>
              <c:showBubbleSize val="0"/>
            </c:dLbl>
            <c:dLbl>
              <c:idx val="2"/>
              <c:layout>
                <c:manualLayout>
                  <c:x val="0.0206482211585909"/>
                  <c:y val="-0.0296562378781961"/>
                </c:manualLayout>
              </c:layout>
              <c:showLegendKey val="0"/>
              <c:showVal val="1"/>
              <c:showCatName val="0"/>
              <c:showSerName val="0"/>
              <c:showPercent val="0"/>
              <c:showBubbleSize val="0"/>
            </c:dLbl>
            <c:dLbl>
              <c:idx val="3"/>
              <c:layout>
                <c:manualLayout>
                  <c:x val="0.0177013293269606"/>
                  <c:y val="-0.0268537128959937"/>
                </c:manualLayout>
              </c:layout>
              <c:showLegendKey val="0"/>
              <c:showVal val="1"/>
              <c:showCatName val="0"/>
              <c:showSerName val="0"/>
              <c:showPercent val="0"/>
              <c:showBubbleSize val="0"/>
            </c:dLbl>
            <c:dLbl>
              <c:idx val="4"/>
              <c:layout>
                <c:manualLayout>
                  <c:x val="0.015837719079849"/>
                  <c:y val="-0.0177179622324919"/>
                </c:manualLayout>
              </c:layout>
              <c:showLegendKey val="0"/>
              <c:showVal val="1"/>
              <c:showCatName val="0"/>
              <c:showSerName val="0"/>
              <c:showPercent val="0"/>
              <c:showBubbleSize val="0"/>
            </c:dLbl>
            <c:dLbl>
              <c:idx val="5"/>
              <c:layout>
                <c:manualLayout>
                  <c:x val="0.0096405563923141"/>
                  <c:y val="-0.0222444303165982"/>
                </c:manualLayout>
              </c:layout>
              <c:showLegendKey val="0"/>
              <c:showVal val="1"/>
              <c:showCatName val="0"/>
              <c:showSerName val="0"/>
              <c:showPercent val="0"/>
              <c:showBubbleSize val="0"/>
            </c:dLbl>
            <c:dLbl>
              <c:idx val="6"/>
              <c:layout>
                <c:manualLayout>
                  <c:x val="0.0088605117979534"/>
                  <c:y val="-0.0202720437288269"/>
                </c:manualLayout>
              </c:layout>
              <c:showLegendKey val="0"/>
              <c:showVal val="1"/>
              <c:showCatName val="0"/>
              <c:showSerName val="0"/>
              <c:showPercent val="0"/>
              <c:showBubbleSize val="0"/>
            </c:dLbl>
            <c:dLbl>
              <c:idx val="7"/>
              <c:layout>
                <c:manualLayout>
                  <c:x val="0.000496501873148562"/>
                  <c:y val="-0.0216838770318222"/>
                </c:manualLayout>
              </c:layout>
              <c:showLegendKey val="0"/>
              <c:showVal val="1"/>
              <c:showCatName val="0"/>
              <c:showSerName val="0"/>
              <c:showPercent val="0"/>
              <c:showBubbleSize val="0"/>
            </c:dLbl>
            <c:dLbl>
              <c:idx val="8"/>
              <c:layout>
                <c:manualLayout>
                  <c:x val="-0.0024503899584817"/>
                  <c:y val="-0.01659685566294"/>
                </c:manualLayout>
              </c:layout>
              <c:showLegendKey val="0"/>
              <c:showVal val="1"/>
              <c:showCatName val="0"/>
              <c:showSerName val="0"/>
              <c:showPercent val="0"/>
              <c:showBubbleSize val="0"/>
            </c:dLbl>
            <c:dLbl>
              <c:idx val="9"/>
              <c:layout>
                <c:manualLayout>
                  <c:x val="-0.0064808474428631"/>
                  <c:y val="-0.0154971321588533"/>
                </c:manualLayout>
              </c:layout>
              <c:showLegendKey val="0"/>
              <c:showVal val="1"/>
              <c:showCatName val="0"/>
              <c:showSerName val="0"/>
              <c:showPercent val="0"/>
              <c:showBubbleSize val="0"/>
            </c:dLbl>
            <c:dLbl>
              <c:idx val="10"/>
              <c:layout>
                <c:manualLayout>
                  <c:x val="-0.0105111628931284"/>
                  <c:y val="-0.0270404835103599"/>
                </c:manualLayout>
              </c:layout>
              <c:showLegendKey val="0"/>
              <c:showVal val="1"/>
              <c:showCatName val="0"/>
              <c:showSerName val="0"/>
              <c:showPercent val="0"/>
              <c:showBubbleSize val="0"/>
            </c:dLbl>
            <c:numFmt formatCode="0.0%" sourceLinked="0"/>
            <c:spPr>
              <a:noFill/>
              <a:ln w="25378">
                <a:noFill/>
              </a:ln>
            </c:spPr>
            <c:txPr>
              <a:bodyPr/>
              <a:lstStyle/>
              <a:p>
                <a:pPr>
                  <a:defRPr sz="1599" b="1" i="0" u="none" strike="noStrike" baseline="0">
                    <a:solidFill>
                      <a:srgbClr val="000000"/>
                    </a:solidFill>
                    <a:latin typeface="Cambria"/>
                    <a:ea typeface="Cambria"/>
                    <a:cs typeface="Cambria"/>
                  </a:defRPr>
                </a:pPr>
                <a:endParaRPr lang="de-DE"/>
              </a:p>
            </c:txPr>
            <c:showLegendKey val="0"/>
            <c:showVal val="1"/>
            <c:showCatName val="0"/>
            <c:showSerName val="0"/>
            <c:showPercent val="0"/>
            <c:showBubbleSize val="0"/>
            <c:showLeaderLines val="0"/>
          </c:dLbls>
          <c:cat>
            <c:strRef>
              <c:f>Sheet1!$B$1:$L$1</c:f>
              <c:strCache>
                <c:ptCount val="11"/>
                <c:pt idx="0">
                  <c:v>Australien</c:v>
                </c:pt>
                <c:pt idx="1">
                  <c:v>Kanada</c:v>
                </c:pt>
                <c:pt idx="2">
                  <c:v>Dänemark</c:v>
                </c:pt>
                <c:pt idx="3">
                  <c:v>Frankreich</c:v>
                </c:pt>
                <c:pt idx="4">
                  <c:v>Deutschland</c:v>
                </c:pt>
                <c:pt idx="5">
                  <c:v>Italien</c:v>
                </c:pt>
                <c:pt idx="6">
                  <c:v>Japan</c:v>
                </c:pt>
                <c:pt idx="7">
                  <c:v>Korea</c:v>
                </c:pt>
                <c:pt idx="8">
                  <c:v>Niederlande</c:v>
                </c:pt>
                <c:pt idx="9">
                  <c:v>Großbrit.</c:v>
                </c:pt>
                <c:pt idx="10">
                  <c:v>USA</c:v>
                </c:pt>
              </c:strCache>
            </c:strRef>
          </c:cat>
          <c:val>
            <c:numRef>
              <c:f>Sheet1!$B$2:$L$2</c:f>
              <c:numCache>
                <c:formatCode>General</c:formatCode>
                <c:ptCount val="11"/>
                <c:pt idx="0">
                  <c:v>0.025</c:v>
                </c:pt>
                <c:pt idx="1">
                  <c:v>0.036</c:v>
                </c:pt>
                <c:pt idx="2">
                  <c:v>0.019</c:v>
                </c:pt>
                <c:pt idx="3">
                  <c:v>0.034</c:v>
                </c:pt>
                <c:pt idx="4">
                  <c:v>0.009</c:v>
                </c:pt>
                <c:pt idx="5">
                  <c:v>0.027</c:v>
                </c:pt>
                <c:pt idx="6">
                  <c:v>0.027</c:v>
                </c:pt>
                <c:pt idx="7">
                  <c:v>0.03</c:v>
                </c:pt>
                <c:pt idx="8">
                  <c:v>0.015</c:v>
                </c:pt>
                <c:pt idx="9">
                  <c:v>0.042</c:v>
                </c:pt>
                <c:pt idx="10">
                  <c:v>0.033</c:v>
                </c:pt>
              </c:numCache>
            </c:numRef>
          </c:val>
        </c:ser>
        <c:dLbls>
          <c:showLegendKey val="0"/>
          <c:showVal val="0"/>
          <c:showCatName val="0"/>
          <c:showSerName val="0"/>
          <c:showPercent val="0"/>
          <c:showBubbleSize val="0"/>
        </c:dLbls>
        <c:gapWidth val="150"/>
        <c:gapDepth val="0"/>
        <c:shape val="box"/>
        <c:axId val="-2121819992"/>
        <c:axId val="-2121816680"/>
        <c:axId val="0"/>
      </c:bar3DChart>
      <c:catAx>
        <c:axId val="-2121819992"/>
        <c:scaling>
          <c:orientation val="minMax"/>
        </c:scaling>
        <c:delete val="0"/>
        <c:axPos val="b"/>
        <c:numFmt formatCode="General" sourceLinked="1"/>
        <c:majorTickMark val="out"/>
        <c:minorTickMark val="none"/>
        <c:tickLblPos val="low"/>
        <c:spPr>
          <a:ln w="3172">
            <a:solidFill>
              <a:srgbClr val="000000"/>
            </a:solidFill>
            <a:prstDash val="solid"/>
          </a:ln>
        </c:spPr>
        <c:txPr>
          <a:bodyPr rot="-1800000" vert="horz"/>
          <a:lstStyle/>
          <a:p>
            <a:pPr>
              <a:defRPr sz="1599" b="1" i="0" u="none" strike="noStrike" baseline="0">
                <a:solidFill>
                  <a:schemeClr val="tx1"/>
                </a:solidFill>
                <a:latin typeface="Cambria"/>
                <a:ea typeface="Cambria"/>
                <a:cs typeface="Cambria"/>
              </a:defRPr>
            </a:pPr>
            <a:endParaRPr lang="de-DE"/>
          </a:p>
        </c:txPr>
        <c:crossAx val="-2121816680"/>
        <c:crosses val="autoZero"/>
        <c:auto val="1"/>
        <c:lblAlgn val="ctr"/>
        <c:lblOffset val="100"/>
        <c:tickLblSkip val="1"/>
        <c:tickMarkSkip val="1"/>
        <c:noMultiLvlLbl val="0"/>
      </c:catAx>
      <c:valAx>
        <c:axId val="-2121816680"/>
        <c:scaling>
          <c:orientation val="minMax"/>
          <c:max val="0.05"/>
        </c:scaling>
        <c:delete val="0"/>
        <c:axPos val="l"/>
        <c:majorGridlines>
          <c:spPr>
            <a:ln w="3172">
              <a:solidFill>
                <a:srgbClr val="000000"/>
              </a:solidFill>
              <a:prstDash val="solid"/>
            </a:ln>
          </c:spPr>
        </c:majorGridlines>
        <c:numFmt formatCode="0.0%" sourceLinked="0"/>
        <c:majorTickMark val="out"/>
        <c:minorTickMark val="none"/>
        <c:tickLblPos val="nextTo"/>
        <c:spPr>
          <a:ln w="3172">
            <a:solidFill>
              <a:srgbClr val="000000"/>
            </a:solidFill>
            <a:prstDash val="solid"/>
          </a:ln>
        </c:spPr>
        <c:txPr>
          <a:bodyPr rot="0" vert="horz"/>
          <a:lstStyle/>
          <a:p>
            <a:pPr>
              <a:defRPr sz="1800" b="1" i="0" u="none" strike="noStrike" baseline="0">
                <a:solidFill>
                  <a:schemeClr val="tx1"/>
                </a:solidFill>
                <a:latin typeface="Cambria"/>
                <a:ea typeface="Cambria"/>
                <a:cs typeface="Cambria"/>
              </a:defRPr>
            </a:pPr>
            <a:endParaRPr lang="de-DE"/>
          </a:p>
        </c:txPr>
        <c:crossAx val="-2121819992"/>
        <c:crosses val="autoZero"/>
        <c:crossBetween val="between"/>
        <c:majorUnit val="0.01"/>
        <c:minorUnit val="0.001"/>
      </c:valAx>
      <c:spPr>
        <a:noFill/>
        <a:ln w="25378">
          <a:noFill/>
        </a:ln>
      </c:spPr>
    </c:plotArea>
    <c:plotVisOnly val="1"/>
    <c:dispBlanksAs val="gap"/>
    <c:showDLblsOverMax val="0"/>
  </c:chart>
  <c:spPr>
    <a:noFill/>
    <a:ln>
      <a:noFill/>
    </a:ln>
  </c:spPr>
  <c:txPr>
    <a:bodyPr/>
    <a:lstStyle/>
    <a:p>
      <a:pPr>
        <a:defRPr sz="1798" b="1" i="0" u="none" strike="noStrike" baseline="0">
          <a:solidFill>
            <a:srgbClr val="000000"/>
          </a:solidFill>
          <a:latin typeface="Cambria"/>
          <a:ea typeface="Cambria"/>
          <a:cs typeface="Cambria"/>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0.66186</cdr:x>
      <cdr:y>0.51115</cdr:y>
    </cdr:from>
    <cdr:to>
      <cdr:x>0.92682</cdr:x>
      <cdr:y>0.64084</cdr:y>
    </cdr:to>
    <cdr:sp macro="" textlink="">
      <cdr:nvSpPr>
        <cdr:cNvPr id="2" name="Textfeld 1"/>
        <cdr:cNvSpPr txBox="1"/>
      </cdr:nvSpPr>
      <cdr:spPr>
        <a:xfrm xmlns:a="http://schemas.openxmlformats.org/drawingml/2006/main" rot="1097788">
          <a:off x="5576137" y="2208434"/>
          <a:ext cx="2232248" cy="560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2800" b="1" dirty="0" smtClean="0">
              <a:solidFill>
                <a:srgbClr val="FFFF00"/>
              </a:solidFill>
            </a:rPr>
            <a:t>real ?</a:t>
          </a:r>
          <a:endParaRPr lang="de-DE" sz="2800" b="1" dirty="0">
            <a:solidFill>
              <a:srgbClr val="FFFF00"/>
            </a:solidFill>
          </a:endParaRPr>
        </a:p>
      </cdr:txBody>
    </cdr:sp>
  </cdr:relSizeAnchor>
  <cdr:relSizeAnchor xmlns:cdr="http://schemas.openxmlformats.org/drawingml/2006/chartDrawing">
    <cdr:from>
      <cdr:x>0.63866</cdr:x>
      <cdr:y>0.10348</cdr:y>
    </cdr:from>
    <cdr:to>
      <cdr:x>0.92071</cdr:x>
      <cdr:y>0.27015</cdr:y>
    </cdr:to>
    <cdr:sp macro="" textlink="">
      <cdr:nvSpPr>
        <cdr:cNvPr id="3" name="Textfeld 2"/>
        <cdr:cNvSpPr txBox="1"/>
      </cdr:nvSpPr>
      <cdr:spPr>
        <a:xfrm xmlns:a="http://schemas.openxmlformats.org/drawingml/2006/main" rot="20433009">
          <a:off x="5380676" y="447088"/>
          <a:ext cx="2376264"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2800" b="1" dirty="0">
              <a:solidFill>
                <a:srgbClr val="C00000"/>
              </a:solidFill>
            </a:rPr>
            <a:t>i</a:t>
          </a:r>
          <a:r>
            <a:rPr lang="de-DE" sz="2800" b="1" dirty="0" smtClean="0">
              <a:solidFill>
                <a:srgbClr val="C00000"/>
              </a:solidFill>
            </a:rPr>
            <a:t>deal ?</a:t>
          </a:r>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14C1B-6208-4B2F-A710-DBED113E07AA}" type="datetimeFigureOut">
              <a:rPr lang="de-DE" smtClean="0"/>
              <a:t>09.12.14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92203-68DF-4C9D-BE2A-7093D3D0FED4}" type="slidenum">
              <a:rPr lang="de-DE" smtClean="0"/>
              <a:t>‹Nr.›</a:t>
            </a:fld>
            <a:endParaRPr lang="de-DE"/>
          </a:p>
        </p:txBody>
      </p:sp>
    </p:spTree>
    <p:extLst>
      <p:ext uri="{BB962C8B-B14F-4D97-AF65-F5344CB8AC3E}">
        <p14:creationId xmlns:p14="http://schemas.microsoft.com/office/powerpoint/2010/main" val="236202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2FD494-03BC-4879-AD25-0734961CC0F1}" type="slidenum">
              <a:rPr lang="nl-NL"/>
              <a:pPr/>
              <a:t>5</a:t>
            </a:fld>
            <a:endParaRPr lang="nl-NL"/>
          </a:p>
        </p:txBody>
      </p:sp>
      <p:sp>
        <p:nvSpPr>
          <p:cNvPr id="1871874" name="Rectangle 2"/>
          <p:cNvSpPr>
            <a:spLocks noGrp="1" noRot="1" noChangeAspect="1" noChangeArrowheads="1" noTextEdit="1"/>
          </p:cNvSpPr>
          <p:nvPr>
            <p:ph type="sldImg"/>
          </p:nvPr>
        </p:nvSpPr>
        <p:spPr>
          <a:ln/>
        </p:spPr>
      </p:sp>
      <p:sp>
        <p:nvSpPr>
          <p:cNvPr id="187187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15% INGKA </a:t>
            </a:r>
            <a:r>
              <a:rPr lang="de-DE" dirty="0" err="1" smtClean="0"/>
              <a:t>Inter</a:t>
            </a:r>
            <a:r>
              <a:rPr lang="de-DE" dirty="0" smtClean="0"/>
              <a:t> IKEA, </a:t>
            </a:r>
            <a:endParaRPr lang="de-DE" dirty="0"/>
          </a:p>
        </p:txBody>
      </p:sp>
      <p:sp>
        <p:nvSpPr>
          <p:cNvPr id="4" name="Foliennummernplatzhalter 3"/>
          <p:cNvSpPr>
            <a:spLocks noGrp="1"/>
          </p:cNvSpPr>
          <p:nvPr>
            <p:ph type="sldNum" sz="quarter" idx="10"/>
          </p:nvPr>
        </p:nvSpPr>
        <p:spPr/>
        <p:txBody>
          <a:bodyPr/>
          <a:lstStyle/>
          <a:p>
            <a:fld id="{0FA10032-84DD-4452-8022-0E64FF8C3274}" type="slidenum">
              <a:rPr lang="de-DE" smtClean="0"/>
              <a:t>7</a:t>
            </a:fld>
            <a:endParaRPr lang="de-DE"/>
          </a:p>
        </p:txBody>
      </p:sp>
    </p:spTree>
    <p:extLst>
      <p:ext uri="{BB962C8B-B14F-4D97-AF65-F5344CB8AC3E}">
        <p14:creationId xmlns:p14="http://schemas.microsoft.com/office/powerpoint/2010/main" val="148152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6692203-68DF-4C9D-BE2A-7093D3D0FED4}" type="slidenum">
              <a:rPr lang="de-DE" smtClean="0"/>
              <a:t>15</a:t>
            </a:fld>
            <a:endParaRPr lang="de-DE"/>
          </a:p>
        </p:txBody>
      </p:sp>
    </p:spTree>
    <p:extLst>
      <p:ext uri="{BB962C8B-B14F-4D97-AF65-F5344CB8AC3E}">
        <p14:creationId xmlns:p14="http://schemas.microsoft.com/office/powerpoint/2010/main" val="265228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B90E3D3-4FA3-49B5-B125-E4BB1F5DB622}" type="slidenum">
              <a:rPr lang="de-DE" smtClean="0"/>
              <a:pPr>
                <a:defRPr/>
              </a:pPr>
              <a:t>18</a:t>
            </a:fld>
            <a:endParaRPr lang="de-DE"/>
          </a:p>
        </p:txBody>
      </p:sp>
    </p:spTree>
    <p:extLst>
      <p:ext uri="{BB962C8B-B14F-4D97-AF65-F5344CB8AC3E}">
        <p14:creationId xmlns:p14="http://schemas.microsoft.com/office/powerpoint/2010/main" val="381066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B90E3D3-4FA3-49B5-B125-E4BB1F5DB622}" type="slidenum">
              <a:rPr lang="de-DE" smtClean="0"/>
              <a:pPr>
                <a:defRPr/>
              </a:pPr>
              <a:t>19</a:t>
            </a:fld>
            <a:endParaRPr lang="de-DE"/>
          </a:p>
        </p:txBody>
      </p:sp>
    </p:spTree>
    <p:extLst>
      <p:ext uri="{BB962C8B-B14F-4D97-AF65-F5344CB8AC3E}">
        <p14:creationId xmlns:p14="http://schemas.microsoft.com/office/powerpoint/2010/main" val="252722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Kommentar:</a:t>
            </a:r>
            <a:r>
              <a:rPr lang="de-DE" baseline="0" dirty="0" smtClean="0"/>
              <a:t> </a:t>
            </a:r>
            <a:r>
              <a:rPr lang="de-DE" dirty="0" smtClean="0"/>
              <a:t>Wer die Steuern und Abgaben im internationalen Vergleich und in ihrer Verteilungswirkung beurteilen will, muss stets Steuern und Abgaben zusammen betrachten. Denn einige Ländern finanzieren ihr Sozialsystem über Steuern, andere über Abgaben. Deutschland hat</a:t>
            </a:r>
            <a:r>
              <a:rPr lang="de-DE" baseline="0" dirty="0" smtClean="0"/>
              <a:t> beispielsweise die</a:t>
            </a:r>
            <a:r>
              <a:rPr lang="de-DE" dirty="0" smtClean="0"/>
              <a:t> höchsten Sozialabgaben der Welt, aber relativ niedrige Steuern.</a:t>
            </a:r>
            <a:endParaRPr lang="de-DE" dirty="0"/>
          </a:p>
        </p:txBody>
      </p:sp>
      <p:sp>
        <p:nvSpPr>
          <p:cNvPr id="4" name="Foliennummernplatzhalter 3"/>
          <p:cNvSpPr>
            <a:spLocks noGrp="1"/>
          </p:cNvSpPr>
          <p:nvPr>
            <p:ph type="sldNum" sz="quarter" idx="10"/>
          </p:nvPr>
        </p:nvSpPr>
        <p:spPr/>
        <p:txBody>
          <a:bodyPr/>
          <a:lstStyle/>
          <a:p>
            <a:fld id="{A6692203-68DF-4C9D-BE2A-7093D3D0FED4}" type="slidenum">
              <a:rPr lang="de-DE" smtClean="0"/>
              <a:t>34</a:t>
            </a:fld>
            <a:endParaRPr lang="de-DE"/>
          </a:p>
        </p:txBody>
      </p:sp>
    </p:spTree>
    <p:extLst>
      <p:ext uri="{BB962C8B-B14F-4D97-AF65-F5344CB8AC3E}">
        <p14:creationId xmlns:p14="http://schemas.microsoft.com/office/powerpoint/2010/main" val="30081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13269A3-87CF-4478-9983-DD6BA1F40128}" type="datetime1">
              <a:rPr lang="de-DE" smtClean="0"/>
              <a:t>09.12.14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6A8C9D-854A-4925-9DE1-31E522A03CBC}" type="datetime1">
              <a:rPr lang="de-DE" smtClean="0"/>
              <a:t>09.12.14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F754982-2E40-41F7-B4A0-8E7EE548585F}" type="datetime1">
              <a:rPr lang="de-DE" smtClean="0"/>
              <a:t>09.12.14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B3D262-FE19-45FF-8CA9-412C79FCF148}" type="datetime1">
              <a:rPr lang="de-DE" smtClean="0"/>
              <a:t>09.12.14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CEF6EEA-5487-4316-84FB-E28F2BE3C08C}" type="datetime1">
              <a:rPr lang="de-DE" smtClean="0"/>
              <a:t>09.12.14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D61D50C-E401-4AA6-AC57-9EF38D301985}" type="datetime1">
              <a:rPr lang="de-DE" smtClean="0"/>
              <a:t>09.12.14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424790D-50E9-48DB-81E8-8FDE18E6E9D6}" type="datetime1">
              <a:rPr lang="de-DE" smtClean="0"/>
              <a:t>09.12.14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156CB9C-0025-44E5-8C29-F5C20DC6915B}" type="datetime1">
              <a:rPr lang="de-DE" smtClean="0"/>
              <a:t>09.12.14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A22FCF1-C306-40B0-96BD-C7FF5AEF5F30}" type="datetime1">
              <a:rPr lang="de-DE" smtClean="0"/>
              <a:t>09.12.14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1C13691-FD85-401D-865D-8E96D99AA30E}" type="datetime1">
              <a:rPr lang="de-DE" smtClean="0"/>
              <a:t>09.12.14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5EE54FD-E6C8-4322-8396-629A410D5F5A}" type="datetime1">
              <a:rPr lang="de-DE" smtClean="0"/>
              <a:t>09.12.14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FE24F-38A1-444C-9C8A-59F7A9FC2521}" type="datetime1">
              <a:rPr lang="de-DE" smtClean="0"/>
              <a:t>09.12.14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http://www.attac.de/typo3temp/pics/1c009f10d2.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attac.de/aktuell/konzernbesteuerung/mach-mit/aktionstipps/"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www.attac.de/aktuell/konzernbesteuerung/mach-mit/fuer-eine-gesamtkonzernsteu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ttac.de/typo3temp/pics/95e96c990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581" y="1556792"/>
            <a:ext cx="3005136" cy="395475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395536" y="692696"/>
            <a:ext cx="7772400" cy="5544616"/>
          </a:xfrm>
        </p:spPr>
        <p:txBody>
          <a:bodyPr>
            <a:normAutofit fontScale="90000"/>
          </a:bodyPr>
          <a:lstStyle/>
          <a:p>
            <a:r>
              <a:rPr lang="de-DE" b="1" dirty="0" smtClean="0">
                <a:solidFill>
                  <a:schemeClr val="accent6"/>
                </a:solidFill>
                <a:latin typeface="+mn-lt"/>
              </a:rPr>
              <a:t>Steuertricks </a:t>
            </a:r>
            <a:r>
              <a:rPr lang="de-DE" b="1" dirty="0">
                <a:solidFill>
                  <a:schemeClr val="accent6"/>
                </a:solidFill>
                <a:latin typeface="+mn-lt"/>
              </a:rPr>
              <a:t>stoppen! </a:t>
            </a:r>
            <a:r>
              <a:rPr lang="de-DE" b="1" dirty="0" smtClean="0">
                <a:solidFill>
                  <a:schemeClr val="accent6"/>
                </a:solidFill>
                <a:latin typeface="+mn-lt"/>
              </a:rPr>
              <a:t/>
            </a:r>
            <a:br>
              <a:rPr lang="de-DE" b="1" dirty="0" smtClean="0">
                <a:solidFill>
                  <a:schemeClr val="accent6"/>
                </a:solidFill>
                <a:latin typeface="+mn-lt"/>
              </a:rPr>
            </a:br>
            <a:r>
              <a:rPr lang="de-DE" b="1" dirty="0" smtClean="0">
                <a:solidFill>
                  <a:schemeClr val="accent6"/>
                </a:solidFill>
                <a:latin typeface="+mn-lt"/>
              </a:rPr>
              <a:t>Bilanzen </a:t>
            </a:r>
            <a:r>
              <a:rPr lang="de-DE" b="1" dirty="0">
                <a:solidFill>
                  <a:schemeClr val="accent6"/>
                </a:solidFill>
                <a:latin typeface="+mn-lt"/>
              </a:rPr>
              <a:t>offenlegen! </a:t>
            </a:r>
            <a:r>
              <a:rPr lang="de-DE" b="1" dirty="0" smtClean="0">
                <a:solidFill>
                  <a:schemeClr val="accent6"/>
                </a:solidFill>
                <a:latin typeface="+mn-lt"/>
              </a:rPr>
              <a:t/>
            </a:r>
            <a:br>
              <a:rPr lang="de-DE" b="1" dirty="0" smtClean="0">
                <a:solidFill>
                  <a:schemeClr val="accent6"/>
                </a:solidFill>
                <a:latin typeface="+mn-lt"/>
              </a:rPr>
            </a:br>
            <a:r>
              <a:rPr lang="de-DE" b="1" dirty="0">
                <a:solidFill>
                  <a:schemeClr val="accent6"/>
                </a:solidFill>
                <a:latin typeface="+mn-lt"/>
              </a:rPr>
              <a:t/>
            </a:r>
            <a:br>
              <a:rPr lang="de-DE" b="1" dirty="0">
                <a:solidFill>
                  <a:schemeClr val="accent6"/>
                </a:solidFill>
                <a:latin typeface="+mn-lt"/>
              </a:rPr>
            </a:br>
            <a:r>
              <a:rPr lang="de-DE" b="1" dirty="0" smtClean="0">
                <a:solidFill>
                  <a:schemeClr val="accent6"/>
                </a:solidFill>
                <a:latin typeface="+mn-lt"/>
              </a:rPr>
              <a:t/>
            </a:r>
            <a:br>
              <a:rPr lang="de-DE" b="1" dirty="0" smtClean="0">
                <a:solidFill>
                  <a:schemeClr val="accent6"/>
                </a:solidFill>
                <a:latin typeface="+mn-lt"/>
              </a:rPr>
            </a:br>
            <a:r>
              <a:rPr lang="de-DE" b="1" dirty="0">
                <a:solidFill>
                  <a:schemeClr val="accent6"/>
                </a:solidFill>
                <a:latin typeface="+mn-lt"/>
              </a:rPr>
              <a:t/>
            </a:r>
            <a:br>
              <a:rPr lang="de-DE" b="1" dirty="0">
                <a:solidFill>
                  <a:schemeClr val="accent6"/>
                </a:solidFill>
                <a:latin typeface="+mn-lt"/>
              </a:rPr>
            </a:br>
            <a:r>
              <a:rPr lang="de-DE" b="1" dirty="0" smtClean="0">
                <a:solidFill>
                  <a:schemeClr val="accent6"/>
                </a:solidFill>
                <a:latin typeface="+mn-lt"/>
              </a:rPr>
              <a:t/>
            </a:r>
            <a:br>
              <a:rPr lang="de-DE" b="1" dirty="0" smtClean="0">
                <a:solidFill>
                  <a:schemeClr val="accent6"/>
                </a:solidFill>
                <a:latin typeface="+mn-lt"/>
              </a:rPr>
            </a:br>
            <a:r>
              <a:rPr lang="de-DE" b="1" dirty="0">
                <a:solidFill>
                  <a:schemeClr val="accent6"/>
                </a:solidFill>
                <a:latin typeface="+mn-lt"/>
              </a:rPr>
              <a:t/>
            </a:r>
            <a:br>
              <a:rPr lang="de-DE" b="1" dirty="0">
                <a:solidFill>
                  <a:schemeClr val="accent6"/>
                </a:solidFill>
                <a:latin typeface="+mn-lt"/>
              </a:rPr>
            </a:br>
            <a:r>
              <a:rPr lang="de-DE" b="1" dirty="0" smtClean="0">
                <a:solidFill>
                  <a:schemeClr val="accent6"/>
                </a:solidFill>
                <a:latin typeface="+mn-lt"/>
              </a:rPr>
              <a:t/>
            </a:r>
            <a:br>
              <a:rPr lang="de-DE" b="1" dirty="0" smtClean="0">
                <a:solidFill>
                  <a:schemeClr val="accent6"/>
                </a:solidFill>
                <a:latin typeface="+mn-lt"/>
              </a:rPr>
            </a:br>
            <a:r>
              <a:rPr lang="de-DE" b="1" dirty="0" smtClean="0">
                <a:solidFill>
                  <a:schemeClr val="accent6"/>
                </a:solidFill>
                <a:latin typeface="+mn-lt"/>
              </a:rPr>
              <a:t/>
            </a:r>
            <a:br>
              <a:rPr lang="de-DE" b="1" dirty="0" smtClean="0">
                <a:solidFill>
                  <a:schemeClr val="accent6"/>
                </a:solidFill>
                <a:latin typeface="+mn-lt"/>
              </a:rPr>
            </a:br>
            <a:r>
              <a:rPr lang="de-DE" b="1" dirty="0" smtClean="0">
                <a:solidFill>
                  <a:schemeClr val="accent6"/>
                </a:solidFill>
                <a:latin typeface="+mn-lt"/>
              </a:rPr>
              <a:t>Für eine Gesamtkonzernsteuer!</a:t>
            </a:r>
            <a:r>
              <a:rPr lang="de-DE" b="1" dirty="0"/>
              <a:t/>
            </a:r>
            <a:br>
              <a:rPr lang="de-DE" b="1" dirty="0"/>
            </a:br>
            <a:endParaRPr lang="de-DE" b="1" dirty="0"/>
          </a:p>
        </p:txBody>
      </p:sp>
      <p:sp>
        <p:nvSpPr>
          <p:cNvPr id="3" name="Untertitel 2"/>
          <p:cNvSpPr>
            <a:spLocks noGrp="1"/>
          </p:cNvSpPr>
          <p:nvPr>
            <p:ph type="subTitle" idx="1"/>
          </p:nvPr>
        </p:nvSpPr>
        <p:spPr>
          <a:xfrm>
            <a:off x="1115616" y="5060776"/>
            <a:ext cx="6400800" cy="1752600"/>
          </a:xfrm>
        </p:spPr>
        <p:txBody>
          <a:bodyPr/>
          <a:lstStyle/>
          <a:p>
            <a:endParaRPr lang="de-DE" dirty="0" smtClean="0">
              <a:solidFill>
                <a:schemeClr val="bg1"/>
              </a:solidFill>
            </a:endParaRPr>
          </a:p>
          <a:p>
            <a:endParaRPr lang="de-DE" dirty="0" smtClean="0">
              <a:solidFill>
                <a:schemeClr val="bg1"/>
              </a:solidFill>
            </a:endParaRPr>
          </a:p>
        </p:txBody>
      </p:sp>
      <p:pic>
        <p:nvPicPr>
          <p:cNvPr id="4" name="Picture 3" descr="C:\Dokumente und Einstellungen\Stephan\Eigene Dateien\Projekte\Attac\Sozialforum\attac-logo-neu.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6093296"/>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4427984" y="2410786"/>
            <a:ext cx="3600400" cy="2246769"/>
          </a:xfrm>
          <a:prstGeom prst="rect">
            <a:avLst/>
          </a:prstGeom>
          <a:noFill/>
        </p:spPr>
        <p:txBody>
          <a:bodyPr wrap="square" rtlCol="0">
            <a:spAutoFit/>
          </a:bodyPr>
          <a:lstStyle/>
          <a:p>
            <a:pPr algn="ctr"/>
            <a:r>
              <a:rPr lang="de-DE" sz="2800" b="1" dirty="0" smtClean="0"/>
              <a:t>Präsentation für </a:t>
            </a:r>
          </a:p>
          <a:p>
            <a:pPr algn="ctr"/>
            <a:endParaRPr lang="de-DE" sz="2800" b="1" dirty="0"/>
          </a:p>
          <a:p>
            <a:pPr algn="ctr"/>
            <a:r>
              <a:rPr lang="de-DE" sz="2800" b="1" dirty="0" smtClean="0"/>
              <a:t>Attac in Aachen</a:t>
            </a:r>
          </a:p>
          <a:p>
            <a:pPr algn="ctr"/>
            <a:endParaRPr lang="de-DE" sz="2800" b="1" dirty="0"/>
          </a:p>
          <a:p>
            <a:pPr algn="ctr"/>
            <a:r>
              <a:rPr lang="de-DE" sz="2800" b="1"/>
              <a:t>a</a:t>
            </a:r>
            <a:r>
              <a:rPr lang="de-DE" sz="2800" b="1" smtClean="0"/>
              <a:t>m 9.12.2014</a:t>
            </a:r>
            <a:endParaRPr lang="de-DE" sz="2800" b="1" dirty="0"/>
          </a:p>
        </p:txBody>
      </p:sp>
    </p:spTree>
    <p:extLst>
      <p:ext uri="{BB962C8B-B14F-4D97-AF65-F5344CB8AC3E}">
        <p14:creationId xmlns:p14="http://schemas.microsoft.com/office/powerpoint/2010/main" val="19063146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075240" cy="1162050"/>
          </a:xfrm>
        </p:spPr>
        <p:txBody>
          <a:bodyPr>
            <a:noAutofit/>
          </a:bodyPr>
          <a:lstStyle/>
          <a:p>
            <a:r>
              <a:rPr lang="de-DE" sz="3600" dirty="0" smtClean="0">
                <a:solidFill>
                  <a:schemeClr val="accent6"/>
                </a:solidFill>
              </a:rPr>
              <a:t>Konzerne, die systematisch Steuern vermeiden:</a:t>
            </a:r>
            <a:endParaRPr lang="de-DE" sz="3600" dirty="0">
              <a:solidFill>
                <a:schemeClr val="accent6"/>
              </a:solidFill>
            </a:endParaRPr>
          </a:p>
        </p:txBody>
      </p:sp>
      <p:sp>
        <p:nvSpPr>
          <p:cNvPr id="4" name="Textplatzhalter 3"/>
          <p:cNvSpPr>
            <a:spLocks noGrp="1"/>
          </p:cNvSpPr>
          <p:nvPr>
            <p:ph type="body" sz="half" idx="2"/>
          </p:nvPr>
        </p:nvSpPr>
        <p:spPr>
          <a:xfrm>
            <a:off x="683568" y="1546249"/>
            <a:ext cx="3168352" cy="4259015"/>
          </a:xfrm>
          <a:ln>
            <a:solidFill>
              <a:schemeClr val="tx1"/>
            </a:solidFill>
          </a:ln>
        </p:spPr>
        <p:txBody>
          <a:bodyPr>
            <a:normAutofit/>
          </a:bodyPr>
          <a:lstStyle/>
          <a:p>
            <a:r>
              <a:rPr lang="de-DE" sz="2400" dirty="0" smtClean="0"/>
              <a:t>Beispiel </a:t>
            </a:r>
          </a:p>
          <a:p>
            <a:r>
              <a:rPr lang="de-DE" sz="2400" dirty="0" smtClean="0"/>
              <a:t>Starbucks</a:t>
            </a:r>
          </a:p>
          <a:p>
            <a:pPr marL="285750" indent="-285750">
              <a:buFont typeface="Arial" panose="020B0604020202020204" pitchFamily="34" charset="0"/>
              <a:buChar char="•"/>
            </a:pPr>
            <a:r>
              <a:rPr lang="de-DE" sz="2200" dirty="0"/>
              <a:t>Starbucks zahlt in Deutschland seit 2005 überhaupt keine </a:t>
            </a:r>
            <a:r>
              <a:rPr lang="de-DE" sz="2200" dirty="0" smtClean="0"/>
              <a:t>Gewinnsteuern</a:t>
            </a:r>
          </a:p>
          <a:p>
            <a:pPr marL="285750" indent="-285750">
              <a:buFont typeface="Arial" panose="020B0604020202020204" pitchFamily="34" charset="0"/>
              <a:buChar char="•"/>
            </a:pPr>
            <a:r>
              <a:rPr lang="de-DE" sz="2200" dirty="0"/>
              <a:t>Hohe Lizenzgebühren, Eigenkapitaltricks und Verrechnungspreise machen   es </a:t>
            </a:r>
            <a:r>
              <a:rPr lang="de-DE" sz="2200" dirty="0" smtClean="0"/>
              <a:t>möglich</a:t>
            </a:r>
            <a:endParaRPr lang="de-DE" sz="1900" dirty="0"/>
          </a:p>
        </p:txBody>
      </p:sp>
      <p:sp>
        <p:nvSpPr>
          <p:cNvPr id="5" name="Fußzeilenplatzhalter 4"/>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10</a:t>
            </a:fld>
            <a:endParaRPr lang="de-DE"/>
          </a:p>
        </p:txBody>
      </p:sp>
      <p:pic>
        <p:nvPicPr>
          <p:cNvPr id="8"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180" y="1487006"/>
            <a:ext cx="3528392" cy="439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9698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075240" cy="1162050"/>
          </a:xfrm>
        </p:spPr>
        <p:txBody>
          <a:bodyPr>
            <a:noAutofit/>
          </a:bodyPr>
          <a:lstStyle/>
          <a:p>
            <a:r>
              <a:rPr lang="de-DE" sz="3200" dirty="0" smtClean="0">
                <a:solidFill>
                  <a:schemeClr val="accent6"/>
                </a:solidFill>
              </a:rPr>
              <a:t>Luxemburg </a:t>
            </a:r>
            <a:r>
              <a:rPr lang="de-DE" sz="3200" dirty="0" err="1" smtClean="0">
                <a:solidFill>
                  <a:schemeClr val="accent6"/>
                </a:solidFill>
              </a:rPr>
              <a:t>Leaks</a:t>
            </a:r>
            <a:endParaRPr lang="de-DE" sz="3200" dirty="0">
              <a:solidFill>
                <a:schemeClr val="accent6"/>
              </a:solidFill>
            </a:endParaRPr>
          </a:p>
        </p:txBody>
      </p:sp>
      <p:sp>
        <p:nvSpPr>
          <p:cNvPr id="5" name="Fußzeilenplatzhalter 4"/>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11</a:t>
            </a:fld>
            <a:endParaRPr lang="de-DE"/>
          </a:p>
        </p:txBody>
      </p:sp>
      <p:pic>
        <p:nvPicPr>
          <p:cNvPr id="8"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platzhalter 3"/>
          <p:cNvSpPr txBox="1">
            <a:spLocks/>
          </p:cNvSpPr>
          <p:nvPr/>
        </p:nvSpPr>
        <p:spPr>
          <a:xfrm>
            <a:off x="539552" y="1556792"/>
            <a:ext cx="3672408" cy="4248472"/>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285750" indent="-285750">
              <a:buFont typeface="Arial" pitchFamily="34" charset="0"/>
              <a:buChar char="•"/>
            </a:pPr>
            <a:r>
              <a:rPr lang="de-DE" sz="1700" dirty="0" smtClean="0"/>
              <a:t>Interne Akten von </a:t>
            </a:r>
            <a:r>
              <a:rPr lang="de-DE" sz="1700" dirty="0" err="1" smtClean="0"/>
              <a:t>Pricewaterhouse</a:t>
            </a:r>
            <a:r>
              <a:rPr lang="de-DE" sz="1700" dirty="0" smtClean="0"/>
              <a:t>-Coopers (</a:t>
            </a:r>
            <a:r>
              <a:rPr lang="de-DE" sz="1700" dirty="0" err="1" smtClean="0"/>
              <a:t>PwC</a:t>
            </a:r>
            <a:r>
              <a:rPr lang="de-DE" sz="1700" dirty="0" smtClean="0"/>
              <a:t>), größte Unternehmensberatung der Welt</a:t>
            </a:r>
          </a:p>
          <a:p>
            <a:pPr marL="285750" indent="-285750">
              <a:buFont typeface="Arial" pitchFamily="34" charset="0"/>
              <a:buChar char="•"/>
            </a:pPr>
            <a:r>
              <a:rPr lang="de-DE" sz="1700" dirty="0" smtClean="0"/>
              <a:t>ICIJ – International </a:t>
            </a:r>
            <a:r>
              <a:rPr lang="de-DE" sz="1700" dirty="0" err="1" smtClean="0"/>
              <a:t>Consortium</a:t>
            </a:r>
            <a:r>
              <a:rPr lang="de-DE" sz="1700" dirty="0" smtClean="0"/>
              <a:t> </a:t>
            </a:r>
            <a:r>
              <a:rPr lang="de-DE" sz="1700" dirty="0" err="1" smtClean="0"/>
              <a:t>of</a:t>
            </a:r>
            <a:r>
              <a:rPr lang="de-DE" sz="1700" dirty="0" smtClean="0"/>
              <a:t> Investigative </a:t>
            </a:r>
            <a:r>
              <a:rPr lang="de-DE" sz="1700" dirty="0" err="1" smtClean="0"/>
              <a:t>Journalists</a:t>
            </a:r>
            <a:r>
              <a:rPr lang="de-DE" sz="1700" dirty="0" smtClean="0"/>
              <a:t> – darunter SZ, NDR, WDR, Guardian , Le Monde, Politiken (DK), CNBC (USA), CBC (Kanada)</a:t>
            </a:r>
          </a:p>
          <a:p>
            <a:pPr marL="285750" indent="-285750">
              <a:buFont typeface="Arial" pitchFamily="34" charset="0"/>
              <a:buChar char="•"/>
            </a:pPr>
            <a:r>
              <a:rPr lang="de-DE" sz="1700" dirty="0" smtClean="0"/>
              <a:t>Amazon, Pepsi, FedEx, </a:t>
            </a:r>
            <a:r>
              <a:rPr lang="de-DE" sz="1700" dirty="0" err="1" smtClean="0"/>
              <a:t>Eon</a:t>
            </a:r>
            <a:r>
              <a:rPr lang="de-DE" sz="1700" dirty="0" smtClean="0"/>
              <a:t>, Deutsche Bank, Fresenius Medical Care, Heinz (Ketchup), iTunes, Procter &amp; Gambler, British American Tobacco, </a:t>
            </a:r>
            <a:r>
              <a:rPr lang="de-DE" sz="1700" dirty="0" err="1" smtClean="0"/>
              <a:t>Burberry</a:t>
            </a:r>
            <a:r>
              <a:rPr lang="de-DE" sz="1700" dirty="0" smtClean="0"/>
              <a:t>, Stella </a:t>
            </a:r>
            <a:r>
              <a:rPr lang="de-DE" sz="1700" dirty="0" err="1" smtClean="0"/>
              <a:t>Artois</a:t>
            </a:r>
            <a:r>
              <a:rPr lang="de-DE" sz="1700" dirty="0" smtClean="0"/>
              <a:t> … </a:t>
            </a:r>
            <a:endParaRPr lang="de-DE" sz="1700" dirty="0"/>
          </a:p>
          <a:p>
            <a:pPr marL="285750" indent="-285750">
              <a:buFont typeface="Arial" pitchFamily="34" charset="0"/>
              <a:buChar char="•"/>
            </a:pPr>
            <a:r>
              <a:rPr lang="de-DE" sz="1700" dirty="0" smtClean="0"/>
              <a:t>Staatliche Pensionskassen aus Kanada und Südkorea</a:t>
            </a:r>
            <a:endParaRPr lang="de-DE"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947" y="1569895"/>
            <a:ext cx="4176464" cy="2338819"/>
          </a:xfrm>
          <a:prstGeom prst="rect">
            <a:avLst/>
          </a:prstGeom>
        </p:spPr>
      </p:pic>
      <p:sp>
        <p:nvSpPr>
          <p:cNvPr id="11" name="Textplatzhalter 3"/>
          <p:cNvSpPr txBox="1">
            <a:spLocks/>
          </p:cNvSpPr>
          <p:nvPr/>
        </p:nvSpPr>
        <p:spPr>
          <a:xfrm>
            <a:off x="4625947" y="1569895"/>
            <a:ext cx="4194525" cy="4235369"/>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de-DE" sz="2400" dirty="0" smtClean="0"/>
          </a:p>
          <a:p>
            <a:pPr marL="285750" indent="-285750">
              <a:buFont typeface="Arial" pitchFamily="34" charset="0"/>
              <a:buChar char="•"/>
            </a:pPr>
            <a:endParaRPr lang="de-DE" sz="1700" dirty="0" smtClean="0"/>
          </a:p>
          <a:p>
            <a:pPr marL="285750" indent="-285750">
              <a:buFont typeface="Arial" pitchFamily="34" charset="0"/>
              <a:buChar char="•"/>
            </a:pPr>
            <a:endParaRPr lang="de-DE" sz="1700" dirty="0"/>
          </a:p>
          <a:p>
            <a:pPr marL="285750" indent="-285750">
              <a:buFont typeface="Arial" pitchFamily="34" charset="0"/>
              <a:buChar char="•"/>
            </a:pPr>
            <a:endParaRPr lang="de-DE" sz="1700" dirty="0" smtClean="0"/>
          </a:p>
          <a:p>
            <a:pPr marL="285750" indent="-285750">
              <a:buFont typeface="Arial" pitchFamily="34" charset="0"/>
              <a:buChar char="•"/>
            </a:pPr>
            <a:endParaRPr lang="de-DE" sz="1700" dirty="0"/>
          </a:p>
          <a:p>
            <a:pPr marL="285750" indent="-285750">
              <a:buFont typeface="Arial" pitchFamily="34" charset="0"/>
              <a:buChar char="•"/>
            </a:pPr>
            <a:endParaRPr lang="de-DE" sz="1700" dirty="0" smtClean="0"/>
          </a:p>
          <a:p>
            <a:pPr marL="285750" indent="-285750">
              <a:buFont typeface="Arial" pitchFamily="34" charset="0"/>
              <a:buChar char="•"/>
            </a:pPr>
            <a:endParaRPr lang="de-DE" sz="1700" dirty="0"/>
          </a:p>
          <a:p>
            <a:endParaRPr lang="de-DE" sz="1700" dirty="0" smtClean="0"/>
          </a:p>
          <a:p>
            <a:r>
              <a:rPr lang="de-DE" sz="2400" b="1" dirty="0" smtClean="0"/>
              <a:t>Steueroase Luxemburg</a:t>
            </a:r>
          </a:p>
          <a:p>
            <a:r>
              <a:rPr lang="de-DE" sz="1700" dirty="0" smtClean="0"/>
              <a:t>Hier können Firmen mit der Finanzbehörde exklusive Steuersparmodelle aushandeln</a:t>
            </a:r>
            <a:endParaRPr lang="de-DE" sz="1700" dirty="0"/>
          </a:p>
          <a:p>
            <a:endParaRPr lang="de-DE" dirty="0" smtClean="0"/>
          </a:p>
          <a:p>
            <a:endParaRPr lang="de-DE" dirty="0" smtClean="0"/>
          </a:p>
          <a:p>
            <a:pPr marL="171450" lvl="1" indent="-171450">
              <a:buFont typeface="Arial" pitchFamily="34" charset="0"/>
              <a:buChar char="•"/>
            </a:pPr>
            <a:endParaRPr lang="de-DE" dirty="0" smtClean="0"/>
          </a:p>
          <a:p>
            <a:pPr marL="285750" indent="-285750">
              <a:buFont typeface="Arial" pitchFamily="34" charset="0"/>
              <a:buChar char="•"/>
            </a:pPr>
            <a:endParaRPr lang="de-DE" dirty="0"/>
          </a:p>
        </p:txBody>
      </p:sp>
    </p:spTree>
    <p:extLst>
      <p:ext uri="{BB962C8B-B14F-4D97-AF65-F5344CB8AC3E}">
        <p14:creationId xmlns:p14="http://schemas.microsoft.com/office/powerpoint/2010/main" val="292860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075240" cy="1162050"/>
          </a:xfrm>
        </p:spPr>
        <p:txBody>
          <a:bodyPr>
            <a:noAutofit/>
          </a:bodyPr>
          <a:lstStyle/>
          <a:p>
            <a:r>
              <a:rPr lang="de-DE" sz="3200" dirty="0" smtClean="0">
                <a:solidFill>
                  <a:schemeClr val="accent6"/>
                </a:solidFill>
              </a:rPr>
              <a:t>Konzerne, die systematisch Steuern vermeiden:</a:t>
            </a:r>
            <a:endParaRPr lang="de-DE" sz="3200" dirty="0">
              <a:solidFill>
                <a:schemeClr val="accent6"/>
              </a:solidFill>
            </a:endParaRPr>
          </a:p>
        </p:txBody>
      </p:sp>
      <p:sp>
        <p:nvSpPr>
          <p:cNvPr id="4" name="Textplatzhalter 3"/>
          <p:cNvSpPr>
            <a:spLocks noGrp="1"/>
          </p:cNvSpPr>
          <p:nvPr>
            <p:ph type="body" sz="half" idx="2"/>
          </p:nvPr>
        </p:nvSpPr>
        <p:spPr>
          <a:xfrm>
            <a:off x="683568" y="1546249"/>
            <a:ext cx="7560840" cy="2098775"/>
          </a:xfrm>
          <a:ln>
            <a:solidFill>
              <a:schemeClr val="tx1"/>
            </a:solidFill>
          </a:ln>
        </p:spPr>
        <p:txBody>
          <a:bodyPr>
            <a:normAutofit/>
          </a:bodyPr>
          <a:lstStyle/>
          <a:p>
            <a:r>
              <a:rPr lang="de-DE" sz="2400" dirty="0" smtClean="0"/>
              <a:t>Beispiel </a:t>
            </a:r>
            <a:r>
              <a:rPr lang="de-DE" sz="2400" dirty="0" err="1" smtClean="0"/>
              <a:t>Eon</a:t>
            </a:r>
            <a:endParaRPr lang="de-DE" sz="2400" dirty="0" smtClean="0"/>
          </a:p>
          <a:p>
            <a:pPr marL="285750" indent="-285750">
              <a:buFont typeface="Arial" panose="020B0604020202020204" pitchFamily="34" charset="0"/>
              <a:buChar char="•"/>
            </a:pPr>
            <a:r>
              <a:rPr lang="de-DE" sz="1700" dirty="0" smtClean="0"/>
              <a:t>Tochter </a:t>
            </a:r>
            <a:r>
              <a:rPr lang="de-DE" sz="1700" dirty="0" err="1" smtClean="0"/>
              <a:t>Dutchdelta</a:t>
            </a:r>
            <a:r>
              <a:rPr lang="de-DE" sz="1700" dirty="0" smtClean="0"/>
              <a:t> </a:t>
            </a:r>
            <a:r>
              <a:rPr lang="de-DE" sz="1700" dirty="0" err="1" smtClean="0"/>
              <a:t>Finance</a:t>
            </a:r>
            <a:r>
              <a:rPr lang="de-DE" sz="1700" dirty="0" smtClean="0"/>
              <a:t> </a:t>
            </a:r>
            <a:r>
              <a:rPr lang="de-DE" sz="1700" dirty="0" err="1" smtClean="0"/>
              <a:t>Sàrl</a:t>
            </a:r>
            <a:r>
              <a:rPr lang="de-DE" sz="1700" dirty="0" smtClean="0"/>
              <a:t> in Luxemburg – darüber finanziert </a:t>
            </a:r>
            <a:r>
              <a:rPr lang="de-DE" sz="1700" dirty="0" err="1" smtClean="0"/>
              <a:t>Eon</a:t>
            </a:r>
            <a:r>
              <a:rPr lang="de-DE" sz="1700" dirty="0" smtClean="0"/>
              <a:t> ihre Auslandstöchter mit Milliarden-Krediten</a:t>
            </a:r>
          </a:p>
          <a:p>
            <a:pPr marL="285750" indent="-285750">
              <a:buFont typeface="Arial" panose="020B0604020202020204" pitchFamily="34" charset="0"/>
              <a:buChar char="•"/>
            </a:pPr>
            <a:r>
              <a:rPr lang="de-DE" sz="1700" dirty="0" smtClean="0"/>
              <a:t>Steuerzahlungen 2010 in Luxemburg auf die Zinseinnahmen: 38 500 Euro = unter 0,1% wegen hoher Verlustvorträge</a:t>
            </a:r>
          </a:p>
          <a:p>
            <a:pPr marL="285750" indent="-285750">
              <a:buFont typeface="Arial" panose="020B0604020202020204" pitchFamily="34" charset="0"/>
              <a:buChar char="•"/>
            </a:pPr>
            <a:r>
              <a:rPr lang="de-DE" sz="1700" dirty="0" smtClean="0"/>
              <a:t>Der Firmensitz ist Fiktion – Zahl der Angestellten: 0</a:t>
            </a:r>
            <a:endParaRPr lang="de-DE" dirty="0" smtClean="0"/>
          </a:p>
          <a:p>
            <a:endParaRPr lang="de-DE" dirty="0"/>
          </a:p>
          <a:p>
            <a:endParaRPr lang="de-DE" dirty="0" smtClean="0"/>
          </a:p>
          <a:p>
            <a:pPr marL="171450" lvl="1" indent="-1714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5" name="Fußzeilenplatzhalter 4"/>
          <p:cNvSpPr>
            <a:spLocks noGrp="1"/>
          </p:cNvSpPr>
          <p:nvPr>
            <p:ph type="ftr" sz="quarter" idx="11"/>
          </p:nvPr>
        </p:nvSpPr>
        <p:spPr>
          <a:xfrm>
            <a:off x="3097188" y="6229697"/>
            <a:ext cx="2895600" cy="365125"/>
          </a:xfrm>
        </p:spPr>
        <p:txBody>
          <a:bodyPr/>
          <a:lstStyle/>
          <a:p>
            <a:r>
              <a:rPr lang="de-DE" dirty="0" err="1" smtClean="0"/>
              <a:t>Attac</a:t>
            </a:r>
            <a:r>
              <a:rPr lang="de-DE" dirty="0" smtClean="0"/>
              <a:t> – Gesamtkonzernsteuer jetzt!</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12</a:t>
            </a:fld>
            <a:endParaRPr lang="de-DE"/>
          </a:p>
        </p:txBody>
      </p:sp>
      <p:pic>
        <p:nvPicPr>
          <p:cNvPr id="8"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1808" y="6156981"/>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789039"/>
            <a:ext cx="3861420" cy="2162395"/>
          </a:xfrm>
          <a:prstGeom prst="rect">
            <a:avLst/>
          </a:prstGeom>
        </p:spPr>
      </p:pic>
      <p:sp>
        <p:nvSpPr>
          <p:cNvPr id="10" name="Textplatzhalter 3"/>
          <p:cNvSpPr txBox="1">
            <a:spLocks/>
          </p:cNvSpPr>
          <p:nvPr/>
        </p:nvSpPr>
        <p:spPr>
          <a:xfrm>
            <a:off x="683568" y="1556792"/>
            <a:ext cx="7560840" cy="2098775"/>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2400" dirty="0" smtClean="0"/>
              <a:t>Beispiel </a:t>
            </a:r>
            <a:r>
              <a:rPr lang="de-DE" sz="2400" dirty="0" err="1" smtClean="0"/>
              <a:t>Eon</a:t>
            </a:r>
            <a:endParaRPr lang="de-DE" sz="2400" dirty="0" smtClean="0"/>
          </a:p>
          <a:p>
            <a:pPr marL="285750" indent="-285750">
              <a:buFont typeface="Arial" pitchFamily="34" charset="0"/>
              <a:buChar char="•"/>
            </a:pPr>
            <a:r>
              <a:rPr lang="de-DE" sz="1700" dirty="0" smtClean="0"/>
              <a:t>Tochter </a:t>
            </a:r>
            <a:r>
              <a:rPr lang="de-DE" sz="1700" dirty="0" err="1" smtClean="0"/>
              <a:t>Dutchdelta</a:t>
            </a:r>
            <a:r>
              <a:rPr lang="de-DE" sz="1700" dirty="0" smtClean="0"/>
              <a:t> </a:t>
            </a:r>
            <a:r>
              <a:rPr lang="de-DE" sz="1700" dirty="0" err="1" smtClean="0"/>
              <a:t>Finance</a:t>
            </a:r>
            <a:r>
              <a:rPr lang="de-DE" sz="1700" dirty="0" smtClean="0"/>
              <a:t> </a:t>
            </a:r>
            <a:r>
              <a:rPr lang="de-DE" sz="1700" dirty="0" err="1" smtClean="0"/>
              <a:t>Sàrl</a:t>
            </a:r>
            <a:r>
              <a:rPr lang="de-DE" sz="1700" dirty="0" smtClean="0"/>
              <a:t> in Luxemburg – darüber finanziert </a:t>
            </a:r>
            <a:r>
              <a:rPr lang="de-DE" sz="1700" dirty="0" err="1" smtClean="0"/>
              <a:t>Eon</a:t>
            </a:r>
            <a:r>
              <a:rPr lang="de-DE" sz="1700" dirty="0" smtClean="0"/>
              <a:t> ihre Auslandstöchter mit Milliarden-Krediten</a:t>
            </a:r>
          </a:p>
          <a:p>
            <a:pPr marL="285750" indent="-285750">
              <a:buFont typeface="Arial" pitchFamily="34" charset="0"/>
              <a:buChar char="•"/>
            </a:pPr>
            <a:r>
              <a:rPr lang="de-DE" sz="1700" dirty="0" smtClean="0"/>
              <a:t>Steuerzahlungen 2010 in Luxemburg auf die Zinseinnahmen: 38 500 Euro = unter 0,1% wegen hoher Verlustvorträge</a:t>
            </a:r>
          </a:p>
          <a:p>
            <a:pPr marL="285750" indent="-285750">
              <a:buFont typeface="Arial" pitchFamily="34" charset="0"/>
              <a:buChar char="•"/>
            </a:pPr>
            <a:r>
              <a:rPr lang="de-DE" sz="1700" dirty="0" smtClean="0"/>
              <a:t>Der Firmensitz ist Fiktion – Zahl der Angestellten: 0</a:t>
            </a:r>
            <a:endParaRPr lang="de-DE" dirty="0" smtClean="0"/>
          </a:p>
          <a:p>
            <a:endParaRPr lang="de-DE" dirty="0" smtClean="0"/>
          </a:p>
          <a:p>
            <a:endParaRPr lang="de-DE" dirty="0" smtClean="0"/>
          </a:p>
          <a:p>
            <a:pPr marL="171450" lvl="1" indent="-171450">
              <a:buFont typeface="Arial" pitchFamily="34" charset="0"/>
              <a:buChar char="•"/>
            </a:pPr>
            <a:endParaRPr lang="de-DE" dirty="0" smtClean="0"/>
          </a:p>
          <a:p>
            <a:pPr marL="285750" indent="-285750">
              <a:buFont typeface="Arial" pitchFamily="34" charset="0"/>
              <a:buChar char="•"/>
            </a:pPr>
            <a:endParaRPr lang="de-DE" dirty="0"/>
          </a:p>
        </p:txBody>
      </p:sp>
      <p:sp>
        <p:nvSpPr>
          <p:cNvPr id="11" name="Textplatzhalter 3"/>
          <p:cNvSpPr txBox="1">
            <a:spLocks/>
          </p:cNvSpPr>
          <p:nvPr/>
        </p:nvSpPr>
        <p:spPr>
          <a:xfrm>
            <a:off x="683568" y="3789040"/>
            <a:ext cx="7560840" cy="2162394"/>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4129088"/>
            <a:endParaRPr lang="de-DE" sz="2400" dirty="0" smtClean="0"/>
          </a:p>
          <a:p>
            <a:pPr marL="4129088"/>
            <a:endParaRPr lang="de-DE" sz="2400" dirty="0"/>
          </a:p>
          <a:p>
            <a:pPr marL="4129088"/>
            <a:r>
              <a:rPr lang="de-DE" sz="2400" dirty="0" smtClean="0"/>
              <a:t>Operationsplan von </a:t>
            </a:r>
            <a:r>
              <a:rPr lang="de-DE" sz="2400" dirty="0" err="1" smtClean="0"/>
              <a:t>PwC</a:t>
            </a:r>
            <a:endParaRPr lang="de-DE" sz="2400" dirty="0" smtClean="0"/>
          </a:p>
          <a:p>
            <a:pPr marL="4129088"/>
            <a:endParaRPr lang="de-DE" dirty="0" smtClean="0"/>
          </a:p>
          <a:p>
            <a:endParaRPr lang="de-DE" dirty="0" smtClean="0"/>
          </a:p>
          <a:p>
            <a:pPr marL="171450" lvl="1" indent="-171450">
              <a:buFont typeface="Arial" pitchFamily="34" charset="0"/>
              <a:buChar char="•"/>
            </a:pPr>
            <a:endParaRPr lang="de-DE" dirty="0" smtClean="0"/>
          </a:p>
          <a:p>
            <a:pPr marL="285750" indent="-285750">
              <a:buFont typeface="Arial" pitchFamily="34" charset="0"/>
              <a:buChar char="•"/>
            </a:pPr>
            <a:endParaRPr lang="de-DE" dirty="0"/>
          </a:p>
        </p:txBody>
      </p:sp>
    </p:spTree>
    <p:extLst>
      <p:ext uri="{BB962C8B-B14F-4D97-AF65-F5344CB8AC3E}">
        <p14:creationId xmlns:p14="http://schemas.microsoft.com/office/powerpoint/2010/main" val="8461939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075240" cy="1162050"/>
          </a:xfrm>
        </p:spPr>
        <p:txBody>
          <a:bodyPr>
            <a:noAutofit/>
          </a:bodyPr>
          <a:lstStyle/>
          <a:p>
            <a:r>
              <a:rPr lang="de-DE" sz="3200" dirty="0" smtClean="0">
                <a:solidFill>
                  <a:schemeClr val="accent6"/>
                </a:solidFill>
              </a:rPr>
              <a:t>Konzerne, die systematisch Steuern vermeiden:</a:t>
            </a:r>
            <a:endParaRPr lang="de-DE" sz="3200" dirty="0">
              <a:solidFill>
                <a:schemeClr val="accent6"/>
              </a:solidFill>
            </a:endParaRPr>
          </a:p>
        </p:txBody>
      </p:sp>
      <p:sp>
        <p:nvSpPr>
          <p:cNvPr id="5" name="Fußzeilenplatzhalter 4"/>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13</a:t>
            </a:fld>
            <a:endParaRPr lang="de-DE"/>
          </a:p>
        </p:txBody>
      </p:sp>
      <p:pic>
        <p:nvPicPr>
          <p:cNvPr id="8"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6041826"/>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platzhalter 3"/>
          <p:cNvSpPr txBox="1">
            <a:spLocks/>
          </p:cNvSpPr>
          <p:nvPr/>
        </p:nvSpPr>
        <p:spPr>
          <a:xfrm>
            <a:off x="539552" y="1556792"/>
            <a:ext cx="3816424" cy="4752528"/>
          </a:xfrm>
          <a:prstGeom prst="rect">
            <a:avLst/>
          </a:prstGeom>
          <a:ln>
            <a:solidFill>
              <a:schemeClr val="tx1"/>
            </a:solidFill>
          </a:ln>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2400" dirty="0" smtClean="0"/>
              <a:t>Beispiel Amazon</a:t>
            </a:r>
          </a:p>
          <a:p>
            <a:pPr marL="285750" indent="-285750">
              <a:buFont typeface="Arial" pitchFamily="34" charset="0"/>
              <a:buChar char="•"/>
            </a:pPr>
            <a:r>
              <a:rPr lang="de-DE" sz="2000" dirty="0" smtClean="0"/>
              <a:t>Tochter Amazon EU </a:t>
            </a:r>
            <a:r>
              <a:rPr lang="de-DE" sz="2000" dirty="0" err="1" smtClean="0"/>
              <a:t>Sàrl</a:t>
            </a:r>
            <a:r>
              <a:rPr lang="de-DE" sz="2000" dirty="0" smtClean="0"/>
              <a:t> – an diese Firma werden die Gewinne aus Europa überwiesen. Umsatz 2009: 5,2 Mrd. Euro. </a:t>
            </a:r>
          </a:p>
          <a:p>
            <a:pPr marL="285750" indent="-285750">
              <a:buFont typeface="Arial" pitchFamily="34" charset="0"/>
              <a:buChar char="•"/>
            </a:pPr>
            <a:r>
              <a:rPr lang="de-DE" sz="2000" dirty="0" smtClean="0"/>
              <a:t>Die Firma macht Verluste wegen diverser Ausgaben, darunter Lizenzgebühren und Zinszahlungen an andere Amazon Töchter. </a:t>
            </a:r>
          </a:p>
          <a:p>
            <a:pPr marL="285750" indent="-285750">
              <a:buFont typeface="Arial" pitchFamily="34" charset="0"/>
              <a:buChar char="•"/>
            </a:pPr>
            <a:r>
              <a:rPr lang="de-DE" sz="2000" dirty="0" smtClean="0"/>
              <a:t>Amazon Europe Holding Technologies SCS – eine Unternehmenshülle ohne Angestellte, die nicht Steuerpflichtig ist</a:t>
            </a:r>
            <a:endParaRPr lang="de-DE" sz="18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7" y="1583556"/>
            <a:ext cx="4176463" cy="2178004"/>
          </a:xfrm>
          <a:prstGeom prst="rect">
            <a:avLst/>
          </a:prstGeom>
        </p:spPr>
      </p:pic>
      <p:sp>
        <p:nvSpPr>
          <p:cNvPr id="11" name="Textplatzhalter 3"/>
          <p:cNvSpPr txBox="1">
            <a:spLocks/>
          </p:cNvSpPr>
          <p:nvPr/>
        </p:nvSpPr>
        <p:spPr>
          <a:xfrm>
            <a:off x="4716016" y="1583556"/>
            <a:ext cx="4176464" cy="4248472"/>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de-DE" sz="2400" dirty="0" smtClean="0"/>
          </a:p>
          <a:p>
            <a:pPr marL="285750" indent="-285750">
              <a:buFont typeface="Arial" pitchFamily="34" charset="0"/>
              <a:buChar char="•"/>
            </a:pPr>
            <a:endParaRPr lang="de-DE" sz="1700" dirty="0" smtClean="0"/>
          </a:p>
          <a:p>
            <a:pPr marL="285750" indent="-285750">
              <a:buFont typeface="Arial" pitchFamily="34" charset="0"/>
              <a:buChar char="•"/>
            </a:pPr>
            <a:endParaRPr lang="de-DE" sz="1700" dirty="0"/>
          </a:p>
          <a:p>
            <a:pPr marL="285750" indent="-285750">
              <a:buFont typeface="Arial" pitchFamily="34" charset="0"/>
              <a:buChar char="•"/>
            </a:pPr>
            <a:endParaRPr lang="de-DE" sz="1700" dirty="0" smtClean="0"/>
          </a:p>
          <a:p>
            <a:pPr marL="285750" indent="-285750">
              <a:buFont typeface="Arial" pitchFamily="34" charset="0"/>
              <a:buChar char="•"/>
            </a:pPr>
            <a:endParaRPr lang="de-DE" sz="1700" dirty="0"/>
          </a:p>
          <a:p>
            <a:pPr marL="285750" indent="-285750">
              <a:buFont typeface="Arial" pitchFamily="34" charset="0"/>
              <a:buChar char="•"/>
            </a:pPr>
            <a:endParaRPr lang="de-DE" sz="1700" dirty="0" smtClean="0"/>
          </a:p>
          <a:p>
            <a:pPr marL="285750" indent="-285750">
              <a:buFont typeface="Arial" pitchFamily="34" charset="0"/>
              <a:buChar char="•"/>
            </a:pPr>
            <a:endParaRPr lang="de-DE" sz="2000" dirty="0"/>
          </a:p>
          <a:p>
            <a:r>
              <a:rPr lang="de-DE" sz="2000" dirty="0" smtClean="0"/>
              <a:t>Amazon-Präsident Jeff Bezos, </a:t>
            </a:r>
          </a:p>
          <a:p>
            <a:r>
              <a:rPr lang="de-DE" sz="2000" dirty="0" smtClean="0"/>
              <a:t>32 Mrd. $ Vermögen </a:t>
            </a:r>
          </a:p>
          <a:p>
            <a:endParaRPr lang="de-DE" dirty="0" smtClean="0"/>
          </a:p>
          <a:p>
            <a:endParaRPr lang="de-DE" dirty="0" smtClean="0"/>
          </a:p>
          <a:p>
            <a:pPr marL="171450" lvl="1" indent="-171450">
              <a:buFont typeface="Arial" pitchFamily="34" charset="0"/>
              <a:buChar char="•"/>
            </a:pPr>
            <a:endParaRPr lang="de-DE" dirty="0" smtClean="0"/>
          </a:p>
          <a:p>
            <a:pPr marL="285750" indent="-285750">
              <a:buFont typeface="Arial" pitchFamily="34" charset="0"/>
              <a:buChar char="•"/>
            </a:pPr>
            <a:endParaRPr lang="de-DE" dirty="0"/>
          </a:p>
        </p:txBody>
      </p:sp>
    </p:spTree>
    <p:extLst>
      <p:ext uri="{BB962C8B-B14F-4D97-AF65-F5344CB8AC3E}">
        <p14:creationId xmlns:p14="http://schemas.microsoft.com/office/powerpoint/2010/main" val="40794142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solidFill>
                  <a:schemeClr val="accent6"/>
                </a:solidFill>
              </a:rPr>
              <a:t>Die Trickkiste – Steuertricks der Konzerne</a:t>
            </a:r>
            <a:br>
              <a:rPr lang="de-DE" sz="3600" b="1" dirty="0" smtClean="0">
                <a:solidFill>
                  <a:schemeClr val="accent6"/>
                </a:solidFill>
              </a:rPr>
            </a:br>
            <a:r>
              <a:rPr lang="de-DE" sz="2000" b="1" dirty="0" smtClean="0">
                <a:solidFill>
                  <a:schemeClr val="accent6"/>
                </a:solidFill>
              </a:rPr>
              <a:t>Quelle OECD:  BEPS – Base Erosion </a:t>
            </a:r>
            <a:r>
              <a:rPr lang="de-DE" sz="2000" b="1" dirty="0" err="1" smtClean="0">
                <a:solidFill>
                  <a:schemeClr val="accent6"/>
                </a:solidFill>
              </a:rPr>
              <a:t>and</a:t>
            </a:r>
            <a:r>
              <a:rPr lang="de-DE" sz="2000" b="1" dirty="0" smtClean="0">
                <a:solidFill>
                  <a:schemeClr val="accent6"/>
                </a:solidFill>
              </a:rPr>
              <a:t> Profit </a:t>
            </a:r>
            <a:r>
              <a:rPr lang="de-DE" sz="2000" b="1" dirty="0" err="1" smtClean="0">
                <a:solidFill>
                  <a:schemeClr val="accent6"/>
                </a:solidFill>
              </a:rPr>
              <a:t>Shifting</a:t>
            </a:r>
            <a:r>
              <a:rPr lang="de-DE" sz="2000" b="1" dirty="0" smtClean="0">
                <a:solidFill>
                  <a:schemeClr val="accent6"/>
                </a:solidFill>
              </a:rPr>
              <a:t> </a:t>
            </a:r>
            <a:endParaRPr lang="de-DE" sz="2000" b="1" dirty="0">
              <a:solidFill>
                <a:schemeClr val="accent6"/>
              </a:solidFill>
            </a:endParaRPr>
          </a:p>
        </p:txBody>
      </p:sp>
      <p:sp>
        <p:nvSpPr>
          <p:cNvPr id="3" name="Inhaltsplatzhalter 2"/>
          <p:cNvSpPr>
            <a:spLocks noGrp="1"/>
          </p:cNvSpPr>
          <p:nvPr>
            <p:ph idx="1"/>
          </p:nvPr>
        </p:nvSpPr>
        <p:spPr>
          <a:xfrm>
            <a:off x="590872" y="1600200"/>
            <a:ext cx="8229600" cy="4812060"/>
          </a:xfrm>
        </p:spPr>
        <p:txBody>
          <a:bodyPr>
            <a:normAutofit fontScale="92500" lnSpcReduction="20000"/>
          </a:bodyPr>
          <a:lstStyle/>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Verrechnungspreise</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Lizenzgebühren, Patentgebühren, Versicherungen, Derivate, Garantien</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smtClean="0"/>
              <a:t>Zinsen</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smtClean="0"/>
              <a:t>Patentbox</a:t>
            </a:r>
            <a:endParaRPr lang="de-DE" sz="2600" dirty="0"/>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Hybride Finanzinstrumente</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Stiftungen</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Stille Reserven</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Internethandel</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Veräußerungsgewinne</a:t>
            </a:r>
          </a:p>
          <a:p>
            <a:pPr>
              <a:spcBef>
                <a:spcPts val="1200"/>
              </a:spcBef>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2600" dirty="0"/>
              <a:t>Auslandsinvestitionen</a:t>
            </a:r>
          </a:p>
          <a:p>
            <a:endParaRPr lang="de-DE"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14</a:t>
            </a:fld>
            <a:endParaRPr lang="de-DE"/>
          </a:p>
        </p:txBody>
      </p:sp>
      <p:pic>
        <p:nvPicPr>
          <p:cNvPr id="6" name="Picture 2" descr="C:\Users\Martin\AppData\Local\Microsoft\Windows\Temporary Internet Files\Content.IE5\WNOZFXR5\MC9003552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648" y="2852936"/>
            <a:ext cx="2915816" cy="2918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090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900" b="1" dirty="0" smtClean="0">
                <a:solidFill>
                  <a:schemeClr val="accent6"/>
                </a:solidFill>
              </a:rPr>
              <a:t>Die „Big </a:t>
            </a:r>
            <a:r>
              <a:rPr lang="de-DE" sz="4900" b="1" dirty="0" err="1" smtClean="0">
                <a:solidFill>
                  <a:schemeClr val="accent6"/>
                </a:solidFill>
              </a:rPr>
              <a:t>Four</a:t>
            </a:r>
            <a:r>
              <a:rPr lang="de-DE" sz="4900" b="1" dirty="0" smtClean="0">
                <a:solidFill>
                  <a:schemeClr val="accent6"/>
                </a:solidFill>
              </a:rPr>
              <a:t>“ </a:t>
            </a:r>
            <a:r>
              <a:rPr lang="de-DE" sz="3200" dirty="0" smtClean="0"/>
              <a:t/>
            </a:r>
            <a:br>
              <a:rPr lang="de-DE" sz="3200" dirty="0" smtClean="0"/>
            </a:br>
            <a:r>
              <a:rPr lang="de-DE" sz="3200" b="1" dirty="0" smtClean="0">
                <a:solidFill>
                  <a:schemeClr val="accent6"/>
                </a:solidFill>
              </a:rPr>
              <a:t>Steuervermeidungsindustrie</a:t>
            </a:r>
            <a:endParaRPr lang="de-DE" sz="3200" b="1" dirty="0">
              <a:solidFill>
                <a:schemeClr val="accent6"/>
              </a:solidFill>
            </a:endParaRPr>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15</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4716" y="6144766"/>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3" y="1592202"/>
            <a:ext cx="4320480" cy="126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985" y="2941558"/>
            <a:ext cx="4687887" cy="86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3259114"/>
            <a:ext cx="2552926" cy="257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3" y="3996514"/>
            <a:ext cx="3967807" cy="190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platzhalter 3"/>
          <p:cNvSpPr txBox="1">
            <a:spLocks/>
          </p:cNvSpPr>
          <p:nvPr/>
        </p:nvSpPr>
        <p:spPr>
          <a:xfrm>
            <a:off x="323528" y="1592202"/>
            <a:ext cx="8568952" cy="4429086"/>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4660900"/>
            <a:r>
              <a:rPr lang="de-DE" sz="2400" dirty="0" smtClean="0"/>
              <a:t/>
            </a:r>
            <a:br>
              <a:rPr lang="de-DE" sz="2400" dirty="0" smtClean="0"/>
            </a:br>
            <a:r>
              <a:rPr lang="de-DE" sz="2400" dirty="0" smtClean="0"/>
              <a:t>Die Big </a:t>
            </a:r>
            <a:r>
              <a:rPr lang="de-DE" sz="2400" dirty="0" err="1" smtClean="0"/>
              <a:t>Four</a:t>
            </a:r>
            <a:r>
              <a:rPr lang="de-DE" sz="2400" dirty="0" smtClean="0"/>
              <a:t> beschäftigen </a:t>
            </a:r>
            <a:br>
              <a:rPr lang="de-DE" sz="2400" dirty="0" smtClean="0"/>
            </a:br>
            <a:r>
              <a:rPr lang="de-DE" sz="2400" dirty="0" smtClean="0"/>
              <a:t>720 000 Personen</a:t>
            </a:r>
          </a:p>
        </p:txBody>
      </p:sp>
    </p:spTree>
    <p:extLst>
      <p:ext uri="{BB962C8B-B14F-4D97-AF65-F5344CB8AC3E}">
        <p14:creationId xmlns:p14="http://schemas.microsoft.com/office/powerpoint/2010/main" val="4289544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1000" fill="hold"/>
                                        <p:tgtEl>
                                          <p:spTgt spid="1028"/>
                                        </p:tgtEl>
                                        <p:attrNameLst>
                                          <p:attrName>ppt_w</p:attrName>
                                        </p:attrNameLst>
                                      </p:cBhvr>
                                      <p:tavLst>
                                        <p:tav tm="0">
                                          <p:val>
                                            <p:fltVal val="0"/>
                                          </p:val>
                                        </p:tav>
                                        <p:tav tm="100000">
                                          <p:val>
                                            <p:strVal val="#ppt_w"/>
                                          </p:val>
                                        </p:tav>
                                      </p:tavLst>
                                    </p:anim>
                                    <p:anim calcmode="lin" valueType="num">
                                      <p:cBhvr>
                                        <p:cTn id="24" dur="1000" fill="hold"/>
                                        <p:tgtEl>
                                          <p:spTgt spid="1028"/>
                                        </p:tgtEl>
                                        <p:attrNameLst>
                                          <p:attrName>ppt_h</p:attrName>
                                        </p:attrNameLst>
                                      </p:cBhvr>
                                      <p:tavLst>
                                        <p:tav tm="0">
                                          <p:val>
                                            <p:fltVal val="0"/>
                                          </p:val>
                                        </p:tav>
                                        <p:tav tm="100000">
                                          <p:val>
                                            <p:strVal val="#ppt_h"/>
                                          </p:val>
                                        </p:tav>
                                      </p:tavLst>
                                    </p:anim>
                                    <p:anim calcmode="lin" valueType="num">
                                      <p:cBhvr>
                                        <p:cTn id="25" dur="1000" fill="hold"/>
                                        <p:tgtEl>
                                          <p:spTgt spid="1028"/>
                                        </p:tgtEl>
                                        <p:attrNameLst>
                                          <p:attrName>style.rotation</p:attrName>
                                        </p:attrNameLst>
                                      </p:cBhvr>
                                      <p:tavLst>
                                        <p:tav tm="0">
                                          <p:val>
                                            <p:fltVal val="90"/>
                                          </p:val>
                                        </p:tav>
                                        <p:tav tm="100000">
                                          <p:val>
                                            <p:fltVal val="0"/>
                                          </p:val>
                                        </p:tav>
                                      </p:tavLst>
                                    </p:anim>
                                    <p:animEffect transition="in" filter="fade">
                                      <p:cBhvr>
                                        <p:cTn id="26" dur="1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p:cTn id="31" dur="1000" fill="hold"/>
                                        <p:tgtEl>
                                          <p:spTgt spid="1029"/>
                                        </p:tgtEl>
                                        <p:attrNameLst>
                                          <p:attrName>ppt_w</p:attrName>
                                        </p:attrNameLst>
                                      </p:cBhvr>
                                      <p:tavLst>
                                        <p:tav tm="0">
                                          <p:val>
                                            <p:fltVal val="0"/>
                                          </p:val>
                                        </p:tav>
                                        <p:tav tm="100000">
                                          <p:val>
                                            <p:strVal val="#ppt_w"/>
                                          </p:val>
                                        </p:tav>
                                      </p:tavLst>
                                    </p:anim>
                                    <p:anim calcmode="lin" valueType="num">
                                      <p:cBhvr>
                                        <p:cTn id="32" dur="1000" fill="hold"/>
                                        <p:tgtEl>
                                          <p:spTgt spid="1029"/>
                                        </p:tgtEl>
                                        <p:attrNameLst>
                                          <p:attrName>ppt_h</p:attrName>
                                        </p:attrNameLst>
                                      </p:cBhvr>
                                      <p:tavLst>
                                        <p:tav tm="0">
                                          <p:val>
                                            <p:fltVal val="0"/>
                                          </p:val>
                                        </p:tav>
                                        <p:tav tm="100000">
                                          <p:val>
                                            <p:strVal val="#ppt_h"/>
                                          </p:val>
                                        </p:tav>
                                      </p:tavLst>
                                    </p:anim>
                                    <p:anim calcmode="lin" valueType="num">
                                      <p:cBhvr>
                                        <p:cTn id="33" dur="1000" fill="hold"/>
                                        <p:tgtEl>
                                          <p:spTgt spid="1029"/>
                                        </p:tgtEl>
                                        <p:attrNameLst>
                                          <p:attrName>style.rotation</p:attrName>
                                        </p:attrNameLst>
                                      </p:cBhvr>
                                      <p:tavLst>
                                        <p:tav tm="0">
                                          <p:val>
                                            <p:fltVal val="90"/>
                                          </p:val>
                                        </p:tav>
                                        <p:tav tm="100000">
                                          <p:val>
                                            <p:fltVal val="0"/>
                                          </p:val>
                                        </p:tav>
                                      </p:tavLst>
                                    </p:anim>
                                    <p:animEffect transition="in" filter="fade">
                                      <p:cBhvr>
                                        <p:cTn id="34" dur="1000"/>
                                        <p:tgtEl>
                                          <p:spTgt spid="102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8928992" cy="1786210"/>
          </a:xfrm>
        </p:spPr>
        <p:txBody>
          <a:bodyPr>
            <a:normAutofit/>
          </a:bodyPr>
          <a:lstStyle/>
          <a:p>
            <a:r>
              <a:rPr lang="de-DE" b="1" dirty="0" smtClean="0">
                <a:solidFill>
                  <a:schemeClr val="accent6"/>
                </a:solidFill>
              </a:rPr>
              <a:t>Die Steuervermeidung von </a:t>
            </a:r>
            <a:r>
              <a:rPr lang="de-DE" b="1" dirty="0" smtClean="0">
                <a:solidFill>
                  <a:schemeClr val="accent6"/>
                </a:solidFill>
              </a:rPr>
              <a:t>HNWI  </a:t>
            </a:r>
            <a:r>
              <a:rPr lang="de-DE" sz="3200" b="1" dirty="0" smtClean="0">
                <a:solidFill>
                  <a:schemeClr val="accent6"/>
                </a:solidFill>
              </a:rPr>
              <a:t>(high </a:t>
            </a:r>
            <a:r>
              <a:rPr lang="de-DE" sz="3200" b="1" dirty="0" err="1" smtClean="0">
                <a:solidFill>
                  <a:schemeClr val="accent6"/>
                </a:solidFill>
              </a:rPr>
              <a:t>net</a:t>
            </a:r>
            <a:r>
              <a:rPr lang="de-DE" sz="3200" b="1" dirty="0" smtClean="0">
                <a:solidFill>
                  <a:schemeClr val="accent6"/>
                </a:solidFill>
              </a:rPr>
              <a:t> </a:t>
            </a:r>
            <a:r>
              <a:rPr lang="de-DE" sz="3200" b="1" dirty="0" err="1" smtClean="0">
                <a:solidFill>
                  <a:schemeClr val="accent6"/>
                </a:solidFill>
              </a:rPr>
              <a:t>worth</a:t>
            </a:r>
            <a:r>
              <a:rPr lang="de-DE" sz="3200" b="1" dirty="0" smtClean="0">
                <a:solidFill>
                  <a:schemeClr val="accent6"/>
                </a:solidFill>
              </a:rPr>
              <a:t> </a:t>
            </a:r>
            <a:r>
              <a:rPr lang="de-DE" sz="3200" b="1" dirty="0" err="1" smtClean="0">
                <a:solidFill>
                  <a:schemeClr val="accent6"/>
                </a:solidFill>
              </a:rPr>
              <a:t>individuals</a:t>
            </a:r>
            <a:r>
              <a:rPr lang="de-DE" sz="3200" b="1" dirty="0" smtClean="0">
                <a:solidFill>
                  <a:schemeClr val="accent6"/>
                </a:solidFill>
              </a:rPr>
              <a:t>)</a:t>
            </a:r>
            <a:endParaRPr lang="de-DE" sz="3200" b="1" dirty="0">
              <a:solidFill>
                <a:schemeClr val="accent6"/>
              </a:solidFill>
            </a:endParaRPr>
          </a:p>
        </p:txBody>
      </p:sp>
      <p:sp>
        <p:nvSpPr>
          <p:cNvPr id="3" name="Inhaltsplatzhalter 2"/>
          <p:cNvSpPr>
            <a:spLocks noGrp="1"/>
          </p:cNvSpPr>
          <p:nvPr>
            <p:ph idx="1"/>
          </p:nvPr>
        </p:nvSpPr>
        <p:spPr>
          <a:xfrm>
            <a:off x="543272" y="1914897"/>
            <a:ext cx="8600728" cy="4525963"/>
          </a:xfrm>
        </p:spPr>
        <p:txBody>
          <a:bodyPr>
            <a:normAutofit/>
          </a:bodyPr>
          <a:lstStyle/>
          <a:p>
            <a:pPr marL="478800" indent="-514350">
              <a:spcBef>
                <a:spcPts val="1800"/>
              </a:spcBef>
              <a:buFont typeface="+mj-lt"/>
              <a:buAutoNum type="arabicPeriod"/>
            </a:pPr>
            <a:r>
              <a:rPr lang="de-DE" dirty="0" smtClean="0"/>
              <a:t>Illegal: Konten in Steueroasen (Uli Hoeneß + Co.)</a:t>
            </a:r>
          </a:p>
          <a:p>
            <a:pPr marL="478800" indent="-514350">
              <a:spcBef>
                <a:spcPts val="1800"/>
              </a:spcBef>
              <a:buFont typeface="+mj-lt"/>
              <a:buAutoNum type="arabicPeriod"/>
            </a:pPr>
            <a:r>
              <a:rPr lang="de-DE" dirty="0" smtClean="0"/>
              <a:t>Legal/Illegal: Wohnsitz in Steueroasen</a:t>
            </a:r>
          </a:p>
          <a:p>
            <a:pPr marL="478800" indent="-514350">
              <a:spcBef>
                <a:spcPts val="1800"/>
              </a:spcBef>
              <a:buFont typeface="+mj-lt"/>
              <a:buAutoNum type="arabicPeriod"/>
            </a:pPr>
            <a:r>
              <a:rPr lang="de-DE" dirty="0" smtClean="0"/>
              <a:t>Legal: Wechsel der </a:t>
            </a:r>
            <a:r>
              <a:rPr lang="de-DE" dirty="0" smtClean="0"/>
              <a:t/>
            </a:r>
            <a:br>
              <a:rPr lang="de-DE" dirty="0" smtClean="0"/>
            </a:br>
            <a:r>
              <a:rPr lang="de-DE" dirty="0" smtClean="0"/>
              <a:t>Staatsbürgerschaft</a:t>
            </a:r>
            <a:endParaRPr lang="de-DE" dirty="0" smtClean="0"/>
          </a:p>
          <a:p>
            <a:pPr marL="478800" indent="-514350">
              <a:spcBef>
                <a:spcPts val="1800"/>
              </a:spcBef>
              <a:buFont typeface="+mj-lt"/>
              <a:buAutoNum type="arabicPeriod"/>
            </a:pPr>
            <a:r>
              <a:rPr lang="de-DE" dirty="0" smtClean="0"/>
              <a:t>Legal: Keine Versteuerung der </a:t>
            </a:r>
            <a:r>
              <a:rPr lang="de-DE" dirty="0" smtClean="0"/>
              <a:t/>
            </a:r>
            <a:br>
              <a:rPr lang="de-DE" dirty="0" smtClean="0"/>
            </a:br>
            <a:r>
              <a:rPr lang="de-DE" dirty="0" smtClean="0"/>
              <a:t>Vermögenszuwächse</a:t>
            </a:r>
            <a:endParaRPr lang="de-DE"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16</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48264" y="3429000"/>
            <a:ext cx="20732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204864"/>
            <a:ext cx="7920880" cy="3888432"/>
          </a:xfrm>
        </p:spPr>
        <p:txBody>
          <a:bodyPr>
            <a:normAutofit/>
          </a:bodyPr>
          <a:lstStyle/>
          <a:p>
            <a:pPr marL="514350" indent="-514350">
              <a:spcBef>
                <a:spcPts val="1200"/>
              </a:spcBef>
              <a:tabLst>
                <a:tab pos="6997700" algn="r"/>
              </a:tabLst>
            </a:pPr>
            <a:r>
              <a:rPr lang="de-DE" sz="2800" dirty="0" smtClean="0"/>
              <a:t>Alle Vermögen der Welt 	ca</a:t>
            </a:r>
            <a:r>
              <a:rPr lang="de-DE" sz="2800" dirty="0" smtClean="0"/>
              <a:t>. </a:t>
            </a:r>
            <a:r>
              <a:rPr lang="de-DE" sz="2800" dirty="0" smtClean="0"/>
              <a:t>2 %</a:t>
            </a:r>
            <a:r>
              <a:rPr lang="de-DE" sz="2800" dirty="0" smtClean="0"/>
              <a:t>/a</a:t>
            </a:r>
          </a:p>
          <a:p>
            <a:pPr marL="514350" indent="-514350">
              <a:spcBef>
                <a:spcPts val="1200"/>
              </a:spcBef>
              <a:tabLst>
                <a:tab pos="6997700" algn="r"/>
              </a:tabLst>
            </a:pPr>
            <a:r>
              <a:rPr lang="de-DE" sz="2800" dirty="0" smtClean="0"/>
              <a:t>Vermögen </a:t>
            </a:r>
            <a:r>
              <a:rPr lang="de-DE" sz="2800" dirty="0"/>
              <a:t>von </a:t>
            </a:r>
            <a:r>
              <a:rPr lang="de-DE" sz="2800" dirty="0" smtClean="0"/>
              <a:t>UHNWI 	&gt; 4 %</a:t>
            </a:r>
            <a:r>
              <a:rPr lang="de-DE" sz="2800" dirty="0" smtClean="0"/>
              <a:t>/</a:t>
            </a:r>
            <a:r>
              <a:rPr lang="de-DE" sz="2800" dirty="0" smtClean="0"/>
              <a:t>a</a:t>
            </a:r>
            <a:endParaRPr lang="de-DE" sz="2000" dirty="0"/>
          </a:p>
          <a:p>
            <a:pPr marL="400050" lvl="1" indent="0">
              <a:spcBef>
                <a:spcPts val="1200"/>
              </a:spcBef>
              <a:buNone/>
              <a:tabLst>
                <a:tab pos="6997700" algn="r"/>
              </a:tabLst>
            </a:pPr>
            <a:r>
              <a:rPr lang="de-DE" sz="3600" b="1" dirty="0" smtClean="0">
                <a:solidFill>
                  <a:srgbClr val="FF6600"/>
                </a:solidFill>
              </a:rPr>
              <a:t>UHNWI</a:t>
            </a:r>
            <a:r>
              <a:rPr lang="de-DE" sz="3200" b="1" dirty="0" smtClean="0">
                <a:solidFill>
                  <a:srgbClr val="FF6600"/>
                </a:solidFill>
              </a:rPr>
              <a:t> (</a:t>
            </a:r>
            <a:r>
              <a:rPr lang="de-DE" sz="3200" b="1" dirty="0" err="1" smtClean="0">
                <a:solidFill>
                  <a:srgbClr val="FF6600"/>
                </a:solidFill>
              </a:rPr>
              <a:t>Credit</a:t>
            </a:r>
            <a:r>
              <a:rPr lang="de-DE" sz="3200" b="1" dirty="0" smtClean="0">
                <a:solidFill>
                  <a:srgbClr val="FF6600"/>
                </a:solidFill>
              </a:rPr>
              <a:t> Suisse) </a:t>
            </a:r>
            <a:br>
              <a:rPr lang="de-DE" sz="3200" b="1" dirty="0" smtClean="0">
                <a:solidFill>
                  <a:srgbClr val="FF6600"/>
                </a:solidFill>
              </a:rPr>
            </a:br>
            <a:r>
              <a:rPr lang="de-DE" sz="3200" b="1" dirty="0" smtClean="0">
                <a:solidFill>
                  <a:srgbClr val="FF6600"/>
                </a:solidFill>
              </a:rPr>
              <a:t>	– Ultra High Net </a:t>
            </a:r>
            <a:r>
              <a:rPr lang="de-DE" sz="3200" b="1" dirty="0" err="1" smtClean="0">
                <a:solidFill>
                  <a:srgbClr val="FF6600"/>
                </a:solidFill>
              </a:rPr>
              <a:t>Worth</a:t>
            </a:r>
            <a:r>
              <a:rPr lang="de-DE" sz="3200" b="1" dirty="0" smtClean="0">
                <a:solidFill>
                  <a:srgbClr val="FF6600"/>
                </a:solidFill>
              </a:rPr>
              <a:t> </a:t>
            </a:r>
            <a:r>
              <a:rPr lang="de-DE" sz="3200" b="1" dirty="0" err="1" smtClean="0">
                <a:solidFill>
                  <a:srgbClr val="FF6600"/>
                </a:solidFill>
              </a:rPr>
              <a:t>Individuals</a:t>
            </a:r>
            <a:endParaRPr lang="de-DE" sz="1800" dirty="0"/>
          </a:p>
          <a:p>
            <a:pPr marL="514350" indent="-514350">
              <a:spcBef>
                <a:spcPts val="1200"/>
              </a:spcBef>
              <a:tabLst>
                <a:tab pos="6997700" algn="r"/>
              </a:tabLst>
            </a:pPr>
            <a:r>
              <a:rPr lang="de-DE" sz="2800" dirty="0" smtClean="0"/>
              <a:t>Vermögen von Milliardären 	&gt; 6 %/a</a:t>
            </a:r>
          </a:p>
          <a:p>
            <a:pPr marL="514350" indent="-514350">
              <a:spcBef>
                <a:spcPts val="1200"/>
              </a:spcBef>
              <a:tabLst>
                <a:tab pos="6997700" algn="r"/>
              </a:tabLst>
            </a:pPr>
            <a:r>
              <a:rPr lang="de-DE" sz="2800" dirty="0" smtClean="0"/>
              <a:t>50</a:t>
            </a:r>
            <a:r>
              <a:rPr lang="de-DE" sz="2800" dirty="0" smtClean="0"/>
              <a:t>% ohne Vermögen </a:t>
            </a:r>
            <a:r>
              <a:rPr lang="de-DE" sz="2800" dirty="0" smtClean="0"/>
              <a:t>	0 %/a</a:t>
            </a:r>
            <a:endParaRPr lang="de-DE" sz="2800"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17</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165304"/>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2"/>
          <p:cNvSpPr txBox="1">
            <a:spLocks/>
          </p:cNvSpPr>
          <p:nvPr/>
        </p:nvSpPr>
        <p:spPr>
          <a:xfrm>
            <a:off x="520700" y="476672"/>
            <a:ext cx="8609112" cy="15100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1200"/>
              </a:spcBef>
            </a:pPr>
            <a:endParaRPr lang="de-DE" dirty="0"/>
          </a:p>
        </p:txBody>
      </p:sp>
      <p:sp>
        <p:nvSpPr>
          <p:cNvPr id="12" name="Textfeld 11"/>
          <p:cNvSpPr txBox="1"/>
          <p:nvPr/>
        </p:nvSpPr>
        <p:spPr>
          <a:xfrm>
            <a:off x="107504" y="1124744"/>
            <a:ext cx="8928992" cy="830997"/>
          </a:xfrm>
          <a:prstGeom prst="rect">
            <a:avLst/>
          </a:prstGeom>
          <a:noFill/>
        </p:spPr>
        <p:txBody>
          <a:bodyPr wrap="square" rtlCol="0">
            <a:spAutoFit/>
          </a:bodyPr>
          <a:lstStyle/>
          <a:p>
            <a:pPr algn="ctr"/>
            <a:r>
              <a:rPr lang="de-DE" sz="4800" b="1" dirty="0" smtClean="0">
                <a:solidFill>
                  <a:srgbClr val="FF6600"/>
                </a:solidFill>
              </a:rPr>
              <a:t>Wachstum seit 1990</a:t>
            </a:r>
            <a:r>
              <a:rPr lang="de-DE" sz="4000" b="1" dirty="0" smtClean="0">
                <a:solidFill>
                  <a:srgbClr val="FF6600"/>
                </a:solidFill>
              </a:rPr>
              <a:t> </a:t>
            </a:r>
            <a:endParaRPr lang="de-DE" sz="4000" b="1" dirty="0">
              <a:solidFill>
                <a:srgbClr val="FF6600"/>
              </a:solidFill>
            </a:endParaRPr>
          </a:p>
        </p:txBody>
      </p:sp>
    </p:spTree>
    <p:extLst>
      <p:ext uri="{BB962C8B-B14F-4D97-AF65-F5344CB8AC3E}">
        <p14:creationId xmlns:p14="http://schemas.microsoft.com/office/powerpoint/2010/main" val="2331377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274638"/>
            <a:ext cx="8229600" cy="1143000"/>
          </a:xfrm>
        </p:spPr>
        <p:txBody>
          <a:bodyPr/>
          <a:lstStyle/>
          <a:p>
            <a:r>
              <a:rPr lang="de-DE" dirty="0" smtClean="0"/>
              <a:t>TOP 1% Einkommensanteil </a:t>
            </a:r>
          </a:p>
        </p:txBody>
      </p:sp>
      <p:graphicFrame>
        <p:nvGraphicFramePr>
          <p:cNvPr id="2" name="Diagramm 3"/>
          <p:cNvGraphicFramePr>
            <a:graphicFrameLocks/>
          </p:cNvGraphicFramePr>
          <p:nvPr>
            <p:extLst>
              <p:ext uri="{D42A27DB-BD31-4B8C-83A1-F6EECF244321}">
                <p14:modId xmlns:p14="http://schemas.microsoft.com/office/powerpoint/2010/main" val="9887126"/>
              </p:ext>
            </p:extLst>
          </p:nvPr>
        </p:nvGraphicFramePr>
        <p:xfrm>
          <a:off x="611560" y="1268760"/>
          <a:ext cx="8404225" cy="4885342"/>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feld 4"/>
          <p:cNvSpPr txBox="1">
            <a:spLocks noChangeArrowheads="1"/>
          </p:cNvSpPr>
          <p:nvPr/>
        </p:nvSpPr>
        <p:spPr bwMode="auto">
          <a:xfrm>
            <a:off x="2555875" y="6021388"/>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t>Quelle: OECD</a:t>
            </a:r>
          </a:p>
        </p:txBody>
      </p:sp>
    </p:spTree>
    <p:extLst>
      <p:ext uri="{BB962C8B-B14F-4D97-AF65-F5344CB8AC3E}">
        <p14:creationId xmlns:p14="http://schemas.microsoft.com/office/powerpoint/2010/main" val="3945691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39750" y="549275"/>
            <a:ext cx="8229600" cy="1143000"/>
          </a:xfrm>
        </p:spPr>
        <p:txBody>
          <a:bodyPr/>
          <a:lstStyle/>
          <a:p>
            <a:r>
              <a:rPr lang="de-DE" smtClean="0"/>
              <a:t>Spitzensteuersätze USA</a:t>
            </a:r>
            <a:br>
              <a:rPr lang="de-DE" smtClean="0"/>
            </a:br>
            <a:r>
              <a:rPr lang="de-DE" sz="1200" smtClean="0"/>
              <a:t>Bundeseinkommenssteuer – dazu kommen bis zu 10% lokale und regionale Steuern</a:t>
            </a:r>
          </a:p>
        </p:txBody>
      </p:sp>
      <p:graphicFrame>
        <p:nvGraphicFramePr>
          <p:cNvPr id="6147" name="Objekt 5"/>
          <p:cNvGraphicFramePr>
            <a:graphicFrameLocks noChangeAspect="1"/>
          </p:cNvGraphicFramePr>
          <p:nvPr/>
        </p:nvGraphicFramePr>
        <p:xfrm>
          <a:off x="854075" y="1270000"/>
          <a:ext cx="8086725" cy="4613275"/>
        </p:xfrm>
        <a:graphic>
          <a:graphicData uri="http://schemas.openxmlformats.org/presentationml/2006/ole">
            <mc:AlternateContent xmlns:mc="http://schemas.openxmlformats.org/markup-compatibility/2006">
              <mc:Choice xmlns:v="urn:schemas-microsoft-com:vml" Requires="v">
                <p:oleObj spid="_x0000_s1044" name="Diagramm" r:id="rId4" imgW="8084837" imgH="4610034" progId="MSGraph.Chart.8">
                  <p:embed/>
                </p:oleObj>
              </mc:Choice>
              <mc:Fallback>
                <p:oleObj name="Diagramm" r:id="rId4" imgW="8084837" imgH="4610034"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75" y="1270000"/>
                        <a:ext cx="80867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Textfeld 6"/>
          <p:cNvSpPr txBox="1">
            <a:spLocks noChangeArrowheads="1"/>
          </p:cNvSpPr>
          <p:nvPr/>
        </p:nvSpPr>
        <p:spPr bwMode="auto">
          <a:xfrm>
            <a:off x="900113" y="5629275"/>
            <a:ext cx="655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t>Quelle: The Tax Foundation</a:t>
            </a:r>
          </a:p>
        </p:txBody>
      </p:sp>
    </p:spTree>
    <p:extLst>
      <p:ext uri="{BB962C8B-B14F-4D97-AF65-F5344CB8AC3E}">
        <p14:creationId xmlns:p14="http://schemas.microsoft.com/office/powerpoint/2010/main" val="21755165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77192"/>
            <a:ext cx="4752528" cy="1143000"/>
          </a:xfrm>
        </p:spPr>
        <p:txBody>
          <a:bodyPr/>
          <a:lstStyle/>
          <a:p>
            <a:r>
              <a:rPr lang="de-DE" b="1" dirty="0" smtClean="0">
                <a:solidFill>
                  <a:schemeClr val="accent6"/>
                </a:solidFill>
              </a:rPr>
              <a:t>Steueroasen</a:t>
            </a:r>
            <a:endParaRPr lang="de-DE" b="1" dirty="0">
              <a:solidFill>
                <a:schemeClr val="accent6"/>
              </a:solidFill>
            </a:endParaRPr>
          </a:p>
        </p:txBody>
      </p:sp>
      <p:pic>
        <p:nvPicPr>
          <p:cNvPr id="64517" name="Picture 5" descr="C:\Users\Martin\AppData\Local\Microsoft\Windows\Temporary Internet Files\Content.IE5\28MXAI9K\MC9002309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40120"/>
            <a:ext cx="4031810" cy="3407121"/>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4"/>
          <p:cNvSpPr>
            <a:spLocks noGrp="1"/>
          </p:cNvSpPr>
          <p:nvPr>
            <p:ph idx="1"/>
          </p:nvPr>
        </p:nvSpPr>
        <p:spPr>
          <a:xfrm>
            <a:off x="395536" y="2060848"/>
            <a:ext cx="8229600" cy="4165923"/>
          </a:xfrm>
        </p:spPr>
        <p:txBody>
          <a:bodyPr>
            <a:noAutofit/>
          </a:bodyPr>
          <a:lstStyle/>
          <a:p>
            <a:pPr>
              <a:spcBef>
                <a:spcPts val="1200"/>
              </a:spcBef>
            </a:pPr>
            <a:r>
              <a:rPr lang="de-DE" sz="2400" dirty="0" smtClean="0"/>
              <a:t>ca. 21 bis 32 Billionen $</a:t>
            </a:r>
            <a:br>
              <a:rPr lang="de-DE" sz="2400" dirty="0" smtClean="0"/>
            </a:br>
            <a:r>
              <a:rPr lang="de-DE" sz="2400" dirty="0" smtClean="0"/>
              <a:t>liegen in Steueroasen (TJN)</a:t>
            </a:r>
          </a:p>
          <a:p>
            <a:pPr>
              <a:spcBef>
                <a:spcPts val="1200"/>
              </a:spcBef>
            </a:pPr>
            <a:r>
              <a:rPr lang="de-DE" sz="2400" dirty="0" smtClean="0"/>
              <a:t>davon fast 10 Billionen aus </a:t>
            </a:r>
            <a:br>
              <a:rPr lang="de-DE" sz="2400" dirty="0" smtClean="0"/>
            </a:br>
            <a:r>
              <a:rPr lang="de-DE" sz="2400" dirty="0" smtClean="0"/>
              <a:t>Entwicklungs- und Schwellenländern</a:t>
            </a:r>
          </a:p>
          <a:p>
            <a:pPr>
              <a:spcBef>
                <a:spcPts val="1200"/>
              </a:spcBef>
            </a:pPr>
            <a:r>
              <a:rPr lang="de-DE" sz="2400" dirty="0" smtClean="0"/>
              <a:t>Die Kapitalflucht 1,26 Bio. $ pro Jahr (GFI)</a:t>
            </a:r>
          </a:p>
          <a:p>
            <a:pPr>
              <a:spcBef>
                <a:spcPts val="1200"/>
              </a:spcBef>
            </a:pPr>
            <a:r>
              <a:rPr lang="de-DE" sz="2400" dirty="0" smtClean="0"/>
              <a:t>Steuerverluste der Entwicklungsländer 160 Mrd. $ pro Jahr (Christian </a:t>
            </a:r>
            <a:r>
              <a:rPr lang="de-DE" sz="2400" dirty="0" err="1" smtClean="0"/>
              <a:t>Aid</a:t>
            </a:r>
            <a:r>
              <a:rPr lang="de-DE" sz="2400" dirty="0" smtClean="0"/>
              <a:t>)</a:t>
            </a:r>
          </a:p>
          <a:p>
            <a:pPr>
              <a:spcBef>
                <a:spcPts val="1200"/>
              </a:spcBef>
            </a:pPr>
            <a:r>
              <a:rPr lang="de-DE" sz="2400" dirty="0" smtClean="0"/>
              <a:t>Das ist mehr als die Entwicklungshilfe von 134 Mrd. $ (UN) </a:t>
            </a:r>
          </a:p>
        </p:txBody>
      </p:sp>
    </p:spTree>
    <p:extLst>
      <p:ext uri="{BB962C8B-B14F-4D97-AF65-F5344CB8AC3E}">
        <p14:creationId xmlns:p14="http://schemas.microsoft.com/office/powerpoint/2010/main" val="892581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dirty="0" smtClean="0"/>
              <a:t>Degressive Steuer- und Abgabenlast in Deutschland</a:t>
            </a:r>
            <a:r>
              <a:rPr lang="de-DE" sz="1800" b="0" dirty="0" smtClean="0">
                <a:solidFill>
                  <a:schemeClr val="tx2">
                    <a:lumMod val="95000"/>
                    <a:lumOff val="5000"/>
                  </a:schemeClr>
                </a:solidFill>
              </a:rPr>
              <a:t/>
            </a:r>
            <a:br>
              <a:rPr lang="de-DE" sz="1800" b="0" dirty="0" smtClean="0">
                <a:solidFill>
                  <a:schemeClr val="tx2">
                    <a:lumMod val="95000"/>
                    <a:lumOff val="5000"/>
                  </a:schemeClr>
                </a:solidFill>
              </a:rPr>
            </a:br>
            <a:r>
              <a:rPr lang="de-DE" sz="1800" b="0" dirty="0" smtClean="0">
                <a:solidFill>
                  <a:schemeClr val="tx2">
                    <a:lumMod val="95000"/>
                    <a:lumOff val="5000"/>
                  </a:schemeClr>
                </a:solidFill>
              </a:rPr>
              <a:t>(Quelle: Nicola </a:t>
            </a:r>
            <a:r>
              <a:rPr lang="de-DE" sz="1800" b="0" dirty="0" err="1" smtClean="0">
                <a:solidFill>
                  <a:schemeClr val="tx2">
                    <a:lumMod val="95000"/>
                    <a:lumOff val="5000"/>
                  </a:schemeClr>
                </a:solidFill>
              </a:rPr>
              <a:t>Liebert</a:t>
            </a:r>
            <a:r>
              <a:rPr lang="de-DE" sz="1800" b="0" dirty="0" smtClean="0">
                <a:solidFill>
                  <a:schemeClr val="tx2">
                    <a:lumMod val="95000"/>
                    <a:lumOff val="5000"/>
                  </a:schemeClr>
                </a:solidFill>
              </a:rPr>
              <a:t>)</a:t>
            </a:r>
            <a:endParaRPr lang="de-DE" b="0" dirty="0">
              <a:solidFill>
                <a:schemeClr val="tx2">
                  <a:lumMod val="95000"/>
                  <a:lumOff val="5000"/>
                </a:schemeClr>
              </a:solidFill>
            </a:endParaRPr>
          </a:p>
        </p:txBody>
      </p:sp>
      <p:graphicFrame>
        <p:nvGraphicFramePr>
          <p:cNvPr id="3" name="Diagramm 2"/>
          <p:cNvGraphicFramePr/>
          <p:nvPr>
            <p:extLst>
              <p:ext uri="{D42A27DB-BD31-4B8C-83A1-F6EECF244321}">
                <p14:modId xmlns:p14="http://schemas.microsoft.com/office/powerpoint/2010/main" val="2829729841"/>
              </p:ext>
            </p:extLst>
          </p:nvPr>
        </p:nvGraphicFramePr>
        <p:xfrm>
          <a:off x="467544" y="1916832"/>
          <a:ext cx="8424936"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633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20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dirty="0" smtClean="0"/>
              <a:t>Degressive Steuer- und Abgabenlast in Deutschland</a:t>
            </a:r>
            <a:r>
              <a:rPr lang="de-DE" sz="1800" b="0" dirty="0" smtClean="0">
                <a:solidFill>
                  <a:schemeClr val="tx2">
                    <a:lumMod val="95000"/>
                    <a:lumOff val="5000"/>
                  </a:schemeClr>
                </a:solidFill>
              </a:rPr>
              <a:t/>
            </a:r>
            <a:br>
              <a:rPr lang="de-DE" sz="1800" b="0" dirty="0" smtClean="0">
                <a:solidFill>
                  <a:schemeClr val="tx2">
                    <a:lumMod val="95000"/>
                    <a:lumOff val="5000"/>
                  </a:schemeClr>
                </a:solidFill>
              </a:rPr>
            </a:br>
            <a:r>
              <a:rPr lang="de-DE" sz="1800" b="0" dirty="0" smtClean="0">
                <a:solidFill>
                  <a:schemeClr val="tx2">
                    <a:lumMod val="95000"/>
                    <a:lumOff val="5000"/>
                  </a:schemeClr>
                </a:solidFill>
              </a:rPr>
              <a:t>(geschätzt nach Liebert und </a:t>
            </a:r>
            <a:r>
              <a:rPr lang="de-DE" sz="1800" b="0" dirty="0" err="1" smtClean="0">
                <a:solidFill>
                  <a:schemeClr val="tx2">
                    <a:lumMod val="95000"/>
                    <a:lumOff val="5000"/>
                  </a:schemeClr>
                </a:solidFill>
              </a:rPr>
              <a:t>Piketty</a:t>
            </a:r>
            <a:r>
              <a:rPr lang="de-DE" sz="1800" b="0" dirty="0" smtClean="0">
                <a:solidFill>
                  <a:schemeClr val="tx2">
                    <a:lumMod val="95000"/>
                    <a:lumOff val="5000"/>
                  </a:schemeClr>
                </a:solidFill>
              </a:rPr>
              <a:t>)</a:t>
            </a:r>
            <a:endParaRPr lang="de-DE" b="0" dirty="0">
              <a:solidFill>
                <a:schemeClr val="tx2">
                  <a:lumMod val="95000"/>
                  <a:lumOff val="5000"/>
                </a:schemeClr>
              </a:solidFill>
            </a:endParaRPr>
          </a:p>
        </p:txBody>
      </p:sp>
      <p:graphicFrame>
        <p:nvGraphicFramePr>
          <p:cNvPr id="3" name="Diagramm 2"/>
          <p:cNvGraphicFramePr/>
          <p:nvPr>
            <p:extLst>
              <p:ext uri="{D42A27DB-BD31-4B8C-83A1-F6EECF244321}">
                <p14:modId xmlns:p14="http://schemas.microsoft.com/office/powerpoint/2010/main" val="756503148"/>
              </p:ext>
            </p:extLst>
          </p:nvPr>
        </p:nvGraphicFramePr>
        <p:xfrm>
          <a:off x="467544" y="1916832"/>
          <a:ext cx="8424936"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0666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20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2" dur="2000"/>
                                        <p:tgtEl>
                                          <p:spTgt spid="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7" dur="20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404664"/>
            <a:ext cx="8229600" cy="1143000"/>
          </a:xfrm>
        </p:spPr>
        <p:txBody>
          <a:bodyPr>
            <a:normAutofit fontScale="90000"/>
          </a:bodyPr>
          <a:lstStyle/>
          <a:p>
            <a:r>
              <a:rPr lang="de-DE" sz="3600" dirty="0" smtClean="0"/>
              <a:t>Wer sollte mehr Geld aus Steuern bekommen?</a:t>
            </a:r>
            <a:endParaRPr lang="de-DE" sz="3600" dirty="0"/>
          </a:p>
        </p:txBody>
      </p:sp>
      <p:graphicFrame>
        <p:nvGraphicFramePr>
          <p:cNvPr id="5" name="Diagramm 4"/>
          <p:cNvGraphicFramePr/>
          <p:nvPr>
            <p:extLst>
              <p:ext uri="{D42A27DB-BD31-4B8C-83A1-F6EECF244321}">
                <p14:modId xmlns:p14="http://schemas.microsoft.com/office/powerpoint/2010/main" val="2343529544"/>
              </p:ext>
            </p:extLst>
          </p:nvPr>
        </p:nvGraphicFramePr>
        <p:xfrm>
          <a:off x="1907704" y="1844824"/>
          <a:ext cx="6235588"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p:cNvSpPr txBox="1"/>
          <p:nvPr/>
        </p:nvSpPr>
        <p:spPr>
          <a:xfrm>
            <a:off x="251520" y="3861048"/>
            <a:ext cx="1944216" cy="923330"/>
          </a:xfrm>
          <a:prstGeom prst="rect">
            <a:avLst/>
          </a:prstGeom>
          <a:noFill/>
        </p:spPr>
        <p:txBody>
          <a:bodyPr wrap="square" rtlCol="0">
            <a:spAutoFit/>
          </a:bodyPr>
          <a:lstStyle/>
          <a:p>
            <a:r>
              <a:rPr lang="de-DE" b="1" i="1" dirty="0" smtClean="0"/>
              <a:t>Quelle: Forsa Umfrage für DBB 2010</a:t>
            </a:r>
            <a:endParaRPr lang="de-DE" b="1" i="1" dirty="0"/>
          </a:p>
        </p:txBody>
      </p:sp>
      <p:sp>
        <p:nvSpPr>
          <p:cNvPr id="6" name="Textfeld 5"/>
          <p:cNvSpPr txBox="1"/>
          <p:nvPr/>
        </p:nvSpPr>
        <p:spPr>
          <a:xfrm>
            <a:off x="1115616" y="5301208"/>
            <a:ext cx="7222504" cy="830997"/>
          </a:xfrm>
          <a:prstGeom prst="rect">
            <a:avLst/>
          </a:prstGeom>
          <a:noFill/>
        </p:spPr>
        <p:txBody>
          <a:bodyPr wrap="square" rtlCol="0">
            <a:spAutoFit/>
          </a:bodyPr>
          <a:lstStyle/>
          <a:p>
            <a:r>
              <a:rPr lang="de-DE" sz="2400" dirty="0" smtClean="0"/>
              <a:t>Nur 16% der Befragten halten die Verteilung der Steuern für richtig, 57% wollen sie ändern!</a:t>
            </a:r>
            <a:endParaRPr lang="de-DE" sz="2400" dirty="0"/>
          </a:p>
        </p:txBody>
      </p:sp>
    </p:spTree>
    <p:extLst>
      <p:ext uri="{BB962C8B-B14F-4D97-AF65-F5344CB8AC3E}">
        <p14:creationId xmlns:p14="http://schemas.microsoft.com/office/powerpoint/2010/main" val="979467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down)">
                                      <p:cBhvr>
                                        <p:cTn id="7" dur="2000"/>
                                        <p:tgtEl>
                                          <p:spTgt spid="5">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wipe(down)">
                                      <p:cBhvr>
                                        <p:cTn id="12" dur="2000"/>
                                        <p:tgtEl>
                                          <p:spTgt spid="5">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down)">
                                      <p:cBhvr>
                                        <p:cTn id="17" dur="2000"/>
                                        <p:tgtEl>
                                          <p:spTgt spid="5">
                                            <p:graphicEl>
                                              <a:chart seriesIdx="0" categoryIdx="2"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3000" fill="hold"/>
                                        <p:tgtEl>
                                          <p:spTgt spid="6"/>
                                        </p:tgtEl>
                                        <p:attrNameLst>
                                          <p:attrName>ppt_x</p:attrName>
                                        </p:attrNameLst>
                                      </p:cBhvr>
                                      <p:tavLst>
                                        <p:tav tm="0">
                                          <p:val>
                                            <p:strVal val="0-#ppt_w/2"/>
                                          </p:val>
                                        </p:tav>
                                        <p:tav tm="100000">
                                          <p:val>
                                            <p:strVal val="#ppt_x"/>
                                          </p:val>
                                        </p:tav>
                                      </p:tavLst>
                                    </p:anim>
                                    <p:anim calcmode="lin" valueType="num">
                                      <p:cBhvr additive="base">
                                        <p:cTn id="23"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animBg="0"/>
        </p:bldSub>
      </p:bldGraphic>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299" y="188640"/>
            <a:ext cx="8229600" cy="1786210"/>
          </a:xfrm>
        </p:spPr>
        <p:txBody>
          <a:bodyPr>
            <a:normAutofit/>
          </a:bodyPr>
          <a:lstStyle/>
          <a:p>
            <a:r>
              <a:rPr lang="de-DE" b="1" dirty="0" smtClean="0">
                <a:solidFill>
                  <a:schemeClr val="accent6"/>
                </a:solidFill>
              </a:rPr>
              <a:t>Das Flicken des Siebes</a:t>
            </a:r>
            <a:br>
              <a:rPr lang="de-DE" b="1" dirty="0" smtClean="0">
                <a:solidFill>
                  <a:schemeClr val="accent6"/>
                </a:solidFill>
              </a:rPr>
            </a:br>
            <a:r>
              <a:rPr lang="de-DE" sz="3200" b="1" dirty="0" smtClean="0">
                <a:solidFill>
                  <a:schemeClr val="accent6"/>
                </a:solidFill>
              </a:rPr>
              <a:t>Kurzfristige nationale Maßnahmen gegen Steuervermeidung von Konzernen:</a:t>
            </a:r>
            <a:endParaRPr lang="de-DE" sz="3200" b="1" dirty="0">
              <a:solidFill>
                <a:schemeClr val="accent6"/>
              </a:solidFill>
            </a:endParaRPr>
          </a:p>
        </p:txBody>
      </p:sp>
      <p:sp>
        <p:nvSpPr>
          <p:cNvPr id="3" name="Inhaltsplatzhalter 2"/>
          <p:cNvSpPr>
            <a:spLocks noGrp="1"/>
          </p:cNvSpPr>
          <p:nvPr>
            <p:ph idx="1"/>
          </p:nvPr>
        </p:nvSpPr>
        <p:spPr>
          <a:xfrm>
            <a:off x="543272" y="1914897"/>
            <a:ext cx="8229600" cy="4525963"/>
          </a:xfrm>
        </p:spPr>
        <p:txBody>
          <a:bodyPr>
            <a:normAutofit fontScale="92500"/>
          </a:bodyPr>
          <a:lstStyle/>
          <a:p>
            <a:pPr marL="514350" indent="-514350">
              <a:spcBef>
                <a:spcPts val="1200"/>
              </a:spcBef>
              <a:buFont typeface="+mj-lt"/>
              <a:buAutoNum type="arabicPeriod"/>
            </a:pPr>
            <a:r>
              <a:rPr lang="de-DE" sz="2800" dirty="0" smtClean="0"/>
              <a:t>Umsatzbezogene Pauschalsteuer für Internet-Handel.</a:t>
            </a:r>
          </a:p>
          <a:p>
            <a:pPr marL="514350" indent="-514350">
              <a:spcBef>
                <a:spcPts val="1200"/>
              </a:spcBef>
              <a:buFont typeface="+mj-lt"/>
              <a:buAutoNum type="arabicPeriod"/>
            </a:pPr>
            <a:r>
              <a:rPr lang="de-DE" sz="2800" dirty="0" smtClean="0"/>
              <a:t>Versteuerung von Veräußerungsgewinne.</a:t>
            </a:r>
          </a:p>
          <a:p>
            <a:pPr marL="514350" indent="-514350">
              <a:spcBef>
                <a:spcPts val="1200"/>
              </a:spcBef>
              <a:buFont typeface="+mj-lt"/>
              <a:buAutoNum type="arabicPeriod"/>
            </a:pPr>
            <a:r>
              <a:rPr lang="de-DE" sz="2800" dirty="0" smtClean="0"/>
              <a:t>Abschaffung der Abzugsfähigkeit von Investitionen deutscher Unternehmen im Ausland.</a:t>
            </a:r>
          </a:p>
          <a:p>
            <a:pPr marL="514350" indent="-514350">
              <a:spcBef>
                <a:spcPts val="1200"/>
              </a:spcBef>
              <a:buFont typeface="+mj-lt"/>
              <a:buAutoNum type="arabicPeriod"/>
            </a:pPr>
            <a:r>
              <a:rPr lang="de-DE" sz="2800" dirty="0" smtClean="0"/>
              <a:t>Quellensteuern auf Zinsen, Lizenzzahlungen usw.</a:t>
            </a:r>
          </a:p>
          <a:p>
            <a:pPr marL="514350" indent="-514350">
              <a:spcBef>
                <a:spcPts val="1200"/>
              </a:spcBef>
              <a:buFont typeface="+mj-lt"/>
              <a:buAutoNum type="arabicPeriod"/>
            </a:pPr>
            <a:r>
              <a:rPr lang="de-DE" sz="2800" dirty="0" smtClean="0"/>
              <a:t>Einführung von strengeren Kriterien für die Steuerbefreiung von gemeinnützigen Stiftungen.</a:t>
            </a:r>
          </a:p>
          <a:p>
            <a:pPr marL="514350" indent="-514350">
              <a:spcBef>
                <a:spcPts val="1200"/>
              </a:spcBef>
              <a:buFont typeface="+mj-lt"/>
              <a:buAutoNum type="arabicPeriod"/>
            </a:pPr>
            <a:r>
              <a:rPr lang="de-DE" sz="2800" dirty="0" smtClean="0"/>
              <a:t>Neuverhandlung von Doppelbesteuerungsabkommen, die „doppelte Nicht-Besteuerung“ zur Folge haben.</a:t>
            </a:r>
          </a:p>
          <a:p>
            <a:pPr marL="514350" indent="-514350">
              <a:buFont typeface="+mj-lt"/>
              <a:buAutoNum type="arabicPeriod"/>
            </a:pPr>
            <a:endParaRPr lang="de-DE" dirty="0" smtClean="0"/>
          </a:p>
          <a:p>
            <a:endParaRPr lang="de-DE"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23</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872" y="6350396"/>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852936"/>
            <a:ext cx="4178647" cy="231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263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8640"/>
            <a:ext cx="9144000" cy="1786210"/>
          </a:xfrm>
        </p:spPr>
        <p:txBody>
          <a:bodyPr>
            <a:normAutofit fontScale="90000"/>
          </a:bodyPr>
          <a:lstStyle/>
          <a:p>
            <a:r>
              <a:rPr lang="de-DE" b="1" dirty="0" smtClean="0">
                <a:solidFill>
                  <a:schemeClr val="accent6"/>
                </a:solidFill>
              </a:rPr>
              <a:t>Weitere nationale Maßnahmen – </a:t>
            </a:r>
            <a:r>
              <a:rPr lang="de-DE" sz="4000" b="1" dirty="0" smtClean="0">
                <a:solidFill>
                  <a:schemeClr val="accent6"/>
                </a:solidFill>
              </a:rPr>
              <a:t>Besteuerung von „sehr reichen Individuen“</a:t>
            </a:r>
            <a:endParaRPr lang="de-DE" sz="3100" b="1" dirty="0">
              <a:solidFill>
                <a:schemeClr val="accent6"/>
              </a:solidFill>
            </a:endParaRPr>
          </a:p>
        </p:txBody>
      </p:sp>
      <p:sp>
        <p:nvSpPr>
          <p:cNvPr id="3" name="Inhaltsplatzhalter 2"/>
          <p:cNvSpPr>
            <a:spLocks noGrp="1"/>
          </p:cNvSpPr>
          <p:nvPr>
            <p:ph idx="1"/>
          </p:nvPr>
        </p:nvSpPr>
        <p:spPr>
          <a:xfrm>
            <a:off x="543272" y="1914897"/>
            <a:ext cx="8229600" cy="4525963"/>
          </a:xfrm>
        </p:spPr>
        <p:txBody>
          <a:bodyPr>
            <a:normAutofit/>
          </a:bodyPr>
          <a:lstStyle/>
          <a:p>
            <a:pPr marL="514350" indent="-514350">
              <a:spcBef>
                <a:spcPts val="1200"/>
              </a:spcBef>
              <a:buFont typeface="+mj-lt"/>
              <a:buAutoNum type="arabicPeriod"/>
            </a:pPr>
            <a:r>
              <a:rPr lang="de-DE" sz="2800" dirty="0" smtClean="0"/>
              <a:t>Weltweite Besteuerung von Staatsbürgern</a:t>
            </a:r>
          </a:p>
          <a:p>
            <a:pPr marL="514350" indent="-514350">
              <a:spcBef>
                <a:spcPts val="1200"/>
              </a:spcBef>
              <a:buFont typeface="+mj-lt"/>
              <a:buAutoNum type="arabicPeriod"/>
            </a:pPr>
            <a:r>
              <a:rPr lang="de-DE" sz="2800" dirty="0" smtClean="0"/>
              <a:t>Volle Besteuerung von Wertzuwächsen</a:t>
            </a:r>
            <a:endParaRPr lang="de-DE" sz="2800" dirty="0"/>
          </a:p>
          <a:p>
            <a:pPr marL="514350" indent="-514350">
              <a:spcBef>
                <a:spcPts val="1200"/>
              </a:spcBef>
              <a:buFont typeface="+mj-lt"/>
              <a:buAutoNum type="arabicPeriod"/>
            </a:pPr>
            <a:r>
              <a:rPr lang="de-DE" sz="2800" dirty="0" smtClean="0"/>
              <a:t>Progressive Vermögenssteuer</a:t>
            </a:r>
            <a:endParaRPr lang="de-DE"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24</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9" descr="MC9002129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44888"/>
            <a:ext cx="24653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2"/>
          <p:cNvSpPr txBox="1">
            <a:spLocks/>
          </p:cNvSpPr>
          <p:nvPr/>
        </p:nvSpPr>
        <p:spPr>
          <a:xfrm>
            <a:off x="2123728" y="3717032"/>
            <a:ext cx="6408712"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1200"/>
              </a:spcBef>
              <a:buFont typeface="+mj-lt"/>
              <a:buAutoNum type="arabicPeriod" startAt="4"/>
            </a:pPr>
            <a:r>
              <a:rPr lang="de-DE" sz="2800" dirty="0" smtClean="0"/>
              <a:t>Bundessteuerbehörde für </a:t>
            </a:r>
            <a:r>
              <a:rPr lang="de-DE" sz="2800" dirty="0" err="1" smtClean="0"/>
              <a:t>internatio-nale</a:t>
            </a:r>
            <a:r>
              <a:rPr lang="de-DE" sz="2800" dirty="0" smtClean="0"/>
              <a:t> Konzerne und „sehr reiche Individuen“</a:t>
            </a:r>
          </a:p>
          <a:p>
            <a:pPr marL="514350" indent="-514350">
              <a:spcBef>
                <a:spcPts val="1200"/>
              </a:spcBef>
              <a:buFont typeface="+mj-lt"/>
              <a:buAutoNum type="arabicPeriod" startAt="4"/>
            </a:pPr>
            <a:r>
              <a:rPr lang="de-DE" sz="2800" dirty="0" smtClean="0"/>
              <a:t>Verschärfung der Bestrafung von Steuerdelikten.</a:t>
            </a:r>
          </a:p>
          <a:p>
            <a:pPr marL="514350" indent="-514350">
              <a:buFont typeface="+mj-lt"/>
              <a:buAutoNum type="arabicPeriod" startAt="4"/>
            </a:pPr>
            <a:endParaRPr lang="de-DE" dirty="0" smtClean="0"/>
          </a:p>
          <a:p>
            <a:endParaRPr lang="de-DE" dirty="0"/>
          </a:p>
        </p:txBody>
      </p:sp>
    </p:spTree>
    <p:extLst>
      <p:ext uri="{BB962C8B-B14F-4D97-AF65-F5344CB8AC3E}">
        <p14:creationId xmlns:p14="http://schemas.microsoft.com/office/powerpoint/2010/main" val="2508915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457200" y="692150"/>
            <a:ext cx="8229600" cy="1143000"/>
          </a:xfrm>
        </p:spPr>
        <p:txBody>
          <a:bodyPr/>
          <a:lstStyle/>
          <a:p>
            <a:r>
              <a:rPr lang="de-DE" dirty="0" smtClean="0"/>
              <a:t>Vermögenssteuern vom BIP</a:t>
            </a:r>
          </a:p>
        </p:txBody>
      </p:sp>
      <p:sp>
        <p:nvSpPr>
          <p:cNvPr id="3686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2" name="Objekt 4"/>
          <p:cNvGraphicFramePr>
            <a:graphicFrameLocks noChangeAspect="1"/>
          </p:cNvGraphicFramePr>
          <p:nvPr>
            <p:extLst>
              <p:ext uri="{D42A27DB-BD31-4B8C-83A1-F6EECF244321}">
                <p14:modId xmlns:p14="http://schemas.microsoft.com/office/powerpoint/2010/main" val="2852586046"/>
              </p:ext>
            </p:extLst>
          </p:nvPr>
        </p:nvGraphicFramePr>
        <p:xfrm>
          <a:off x="107950" y="1557338"/>
          <a:ext cx="8280400" cy="4679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91362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val="0"/>
              </a:ext>
            </a:extLst>
          </a:blip>
          <a:srcRect/>
          <a:stretch>
            <a:fillRect/>
          </a:stretch>
        </p:blipFill>
        <p:spPr bwMode="auto">
          <a:xfrm>
            <a:off x="1691680" y="2204864"/>
            <a:ext cx="38354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95536" y="620688"/>
            <a:ext cx="8229600" cy="1143000"/>
          </a:xfrm>
        </p:spPr>
        <p:txBody>
          <a:bodyPr>
            <a:noAutofit/>
          </a:bodyPr>
          <a:lstStyle/>
          <a:p>
            <a:r>
              <a:rPr lang="de-DE" sz="4000" b="1" dirty="0" smtClean="0">
                <a:solidFill>
                  <a:schemeClr val="accent6"/>
                </a:solidFill>
              </a:rPr>
              <a:t>Mögliche Maßnahmen </a:t>
            </a:r>
            <a:br>
              <a:rPr lang="de-DE" sz="4000" b="1" dirty="0" smtClean="0">
                <a:solidFill>
                  <a:schemeClr val="accent6"/>
                </a:solidFill>
              </a:rPr>
            </a:br>
            <a:r>
              <a:rPr lang="de-DE" sz="4000" b="1" dirty="0" smtClean="0">
                <a:solidFill>
                  <a:schemeClr val="accent6"/>
                </a:solidFill>
              </a:rPr>
              <a:t>der EU, OECD oder G20:</a:t>
            </a:r>
            <a:endParaRPr lang="de-DE" sz="4000" b="1" dirty="0">
              <a:solidFill>
                <a:schemeClr val="accent6"/>
              </a:solidFill>
            </a:endParaRPr>
          </a:p>
        </p:txBody>
      </p:sp>
      <p:sp>
        <p:nvSpPr>
          <p:cNvPr id="3" name="Inhaltsplatzhalter 2"/>
          <p:cNvSpPr>
            <a:spLocks noGrp="1"/>
          </p:cNvSpPr>
          <p:nvPr>
            <p:ph idx="1"/>
          </p:nvPr>
        </p:nvSpPr>
        <p:spPr>
          <a:xfrm>
            <a:off x="536511" y="2053902"/>
            <a:ext cx="8229600" cy="4358358"/>
          </a:xfrm>
        </p:spPr>
        <p:txBody>
          <a:bodyPr>
            <a:normAutofit fontScale="85000" lnSpcReduction="10000"/>
          </a:bodyPr>
          <a:lstStyle/>
          <a:p>
            <a:pPr marL="514350" indent="-514350">
              <a:spcBef>
                <a:spcPts val="1800"/>
              </a:spcBef>
              <a:buFont typeface="+mj-lt"/>
              <a:buAutoNum type="arabicPeriod"/>
            </a:pPr>
            <a:r>
              <a:rPr lang="de-DE" sz="2800" dirty="0" smtClean="0"/>
              <a:t>Länderbezogene Berichterstattung (Country-</a:t>
            </a:r>
            <a:r>
              <a:rPr lang="de-DE" sz="2800" dirty="0" err="1" smtClean="0"/>
              <a:t>by</a:t>
            </a:r>
            <a:r>
              <a:rPr lang="de-DE" sz="2800" dirty="0" smtClean="0"/>
              <a:t>-Country-Reporting)</a:t>
            </a:r>
          </a:p>
          <a:p>
            <a:pPr marL="514350" indent="-514350">
              <a:spcBef>
                <a:spcPts val="1800"/>
              </a:spcBef>
              <a:buFont typeface="+mj-lt"/>
              <a:buAutoNum type="arabicPeriod"/>
            </a:pPr>
            <a:r>
              <a:rPr lang="de-DE" sz="2800" dirty="0" smtClean="0"/>
              <a:t>Automatischer Informationsaustausch </a:t>
            </a:r>
            <a:br>
              <a:rPr lang="de-DE" sz="2800" dirty="0" smtClean="0"/>
            </a:br>
            <a:r>
              <a:rPr lang="de-DE" sz="2800" dirty="0" smtClean="0"/>
              <a:t>(Einführung  </a:t>
            </a:r>
            <a:r>
              <a:rPr lang="de-DE" sz="2800" dirty="0"/>
              <a:t>einer FATCA-ähnlichen </a:t>
            </a:r>
            <a:r>
              <a:rPr lang="de-DE" sz="2800" dirty="0" smtClean="0"/>
              <a:t/>
            </a:r>
            <a:br>
              <a:rPr lang="de-DE" sz="2800" dirty="0" smtClean="0"/>
            </a:br>
            <a:r>
              <a:rPr lang="de-DE" sz="2800" dirty="0" smtClean="0"/>
              <a:t>Richtlinie </a:t>
            </a:r>
            <a:r>
              <a:rPr lang="de-DE" sz="2800" dirty="0"/>
              <a:t>in der </a:t>
            </a:r>
            <a:r>
              <a:rPr lang="de-DE" sz="2800" dirty="0" smtClean="0"/>
              <a:t>EU)</a:t>
            </a:r>
            <a:endParaRPr lang="de-DE" sz="2800" dirty="0"/>
          </a:p>
          <a:p>
            <a:pPr marL="514350" indent="-514350">
              <a:spcBef>
                <a:spcPts val="1800"/>
              </a:spcBef>
              <a:buFont typeface="+mj-lt"/>
              <a:buAutoNum type="arabicPeriod"/>
            </a:pPr>
            <a:r>
              <a:rPr lang="de-DE" sz="2800" dirty="0" smtClean="0"/>
              <a:t>Öffentliches Register für Eigentümer, Vor-</a:t>
            </a:r>
            <a:br>
              <a:rPr lang="de-DE" sz="2800" dirty="0" smtClean="0"/>
            </a:br>
            <a:r>
              <a:rPr lang="de-DE" sz="2800" dirty="0" smtClean="0"/>
              <a:t>stände und Nutznießer von Unternehmen, </a:t>
            </a:r>
            <a:br>
              <a:rPr lang="de-DE" sz="2800" dirty="0" smtClean="0"/>
            </a:br>
            <a:r>
              <a:rPr lang="de-DE" sz="2800" dirty="0" smtClean="0"/>
              <a:t>Stiftungen und Trusts</a:t>
            </a:r>
          </a:p>
          <a:p>
            <a:pPr marL="514350" indent="-514350">
              <a:spcBef>
                <a:spcPts val="1800"/>
              </a:spcBef>
              <a:buFont typeface="+mj-lt"/>
              <a:buAutoNum type="arabicPeriod"/>
            </a:pPr>
            <a:r>
              <a:rPr lang="de-DE" sz="2800" dirty="0"/>
              <a:t>Mehr Kooperation bei der internationalen Steuerfahndung</a:t>
            </a:r>
          </a:p>
          <a:p>
            <a:pPr marL="514350" indent="-514350">
              <a:spcBef>
                <a:spcPts val="1800"/>
              </a:spcBef>
              <a:buFont typeface="+mj-lt"/>
              <a:buAutoNum type="arabicPeriod"/>
            </a:pPr>
            <a:r>
              <a:rPr lang="de-DE" sz="2800" dirty="0" smtClean="0"/>
              <a:t>Mindeststeuersätze</a:t>
            </a:r>
          </a:p>
          <a:p>
            <a:pPr marL="514350" indent="-514350">
              <a:spcBef>
                <a:spcPts val="1800"/>
              </a:spcBef>
              <a:buFont typeface="+mj-lt"/>
              <a:buAutoNum type="arabicPeriod"/>
            </a:pPr>
            <a:endParaRPr lang="de-DE" sz="2800" dirty="0" smtClean="0"/>
          </a:p>
          <a:p>
            <a:pPr marL="514350" indent="-514350">
              <a:spcBef>
                <a:spcPts val="1800"/>
              </a:spcBef>
              <a:buFont typeface="+mj-lt"/>
              <a:buAutoNum type="arabicPeriod"/>
            </a:pPr>
            <a:endParaRPr lang="de-DE" sz="2800"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26</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1" y="2636912"/>
            <a:ext cx="198324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54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20688"/>
            <a:ext cx="8229600" cy="1143000"/>
          </a:xfrm>
        </p:spPr>
        <p:txBody>
          <a:bodyPr>
            <a:noAutofit/>
          </a:bodyPr>
          <a:lstStyle/>
          <a:p>
            <a:r>
              <a:rPr lang="de-DE" sz="4000" b="1" dirty="0" smtClean="0">
                <a:solidFill>
                  <a:schemeClr val="accent6"/>
                </a:solidFill>
              </a:rPr>
              <a:t>Gesamtkonzernbesteuerung</a:t>
            </a:r>
            <a:br>
              <a:rPr lang="de-DE" sz="4000" b="1" dirty="0" smtClean="0">
                <a:solidFill>
                  <a:schemeClr val="accent6"/>
                </a:solidFill>
              </a:rPr>
            </a:br>
            <a:r>
              <a:rPr lang="de-DE" sz="4000" b="1" dirty="0" err="1" smtClean="0">
                <a:solidFill>
                  <a:schemeClr val="accent6"/>
                </a:solidFill>
              </a:rPr>
              <a:t>Unitary</a:t>
            </a:r>
            <a:r>
              <a:rPr lang="de-DE" sz="4000" b="1" dirty="0" smtClean="0">
                <a:solidFill>
                  <a:schemeClr val="accent6"/>
                </a:solidFill>
              </a:rPr>
              <a:t> Taxation</a:t>
            </a:r>
            <a:endParaRPr lang="de-DE" sz="4000" b="1" dirty="0">
              <a:solidFill>
                <a:schemeClr val="accent6"/>
              </a:solidFill>
            </a:endParaRPr>
          </a:p>
        </p:txBody>
      </p:sp>
      <p:sp>
        <p:nvSpPr>
          <p:cNvPr id="3" name="Inhaltsplatzhalter 2"/>
          <p:cNvSpPr>
            <a:spLocks noGrp="1"/>
          </p:cNvSpPr>
          <p:nvPr>
            <p:ph idx="1"/>
          </p:nvPr>
        </p:nvSpPr>
        <p:spPr>
          <a:xfrm>
            <a:off x="457200" y="2132856"/>
            <a:ext cx="8229600" cy="3993307"/>
          </a:xfrm>
        </p:spPr>
        <p:txBody>
          <a:bodyPr>
            <a:normAutofit fontScale="92500" lnSpcReduction="10000"/>
          </a:bodyPr>
          <a:lstStyle/>
          <a:p>
            <a:pPr marL="0" indent="0">
              <a:spcBef>
                <a:spcPts val="600"/>
              </a:spcBef>
              <a:buNone/>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3800" dirty="0"/>
              <a:t>Drei Stufen</a:t>
            </a:r>
          </a:p>
          <a:p>
            <a:pPr marL="457200" indent="-457200">
              <a:spcBef>
                <a:spcPts val="1800"/>
              </a:spcBef>
              <a:buFont typeface="+mj-lt"/>
              <a:buAutoNum type="arabicPeriod"/>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dirty="0"/>
              <a:t>Einheitliche weltweite Unternehmensbilanz </a:t>
            </a:r>
            <a:r>
              <a:rPr lang="de-DE" dirty="0" smtClean="0"/>
              <a:t/>
            </a:r>
            <a:br>
              <a:rPr lang="de-DE" dirty="0" smtClean="0"/>
            </a:br>
            <a:r>
              <a:rPr lang="de-DE" sz="2600" dirty="0" smtClean="0"/>
              <a:t>mit </a:t>
            </a:r>
            <a:r>
              <a:rPr lang="de-DE" sz="2600" dirty="0"/>
              <a:t>Darstellung der Aktivitäten in allen Ländern: Umsatz, Investitionen, Personalkosten, Anzahl Beschäftigte </a:t>
            </a:r>
          </a:p>
          <a:p>
            <a:pPr marL="457200" indent="-457200">
              <a:spcBef>
                <a:spcPts val="1800"/>
              </a:spcBef>
              <a:buFont typeface="+mj-lt"/>
              <a:buAutoNum type="arabicPeriod"/>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dirty="0"/>
              <a:t>Aufteilung des Gewinns entsprechend der Aktivitäten (</a:t>
            </a:r>
            <a:r>
              <a:rPr lang="de-DE" dirty="0" err="1"/>
              <a:t>Formulary</a:t>
            </a:r>
            <a:r>
              <a:rPr lang="de-DE" dirty="0"/>
              <a:t> </a:t>
            </a:r>
            <a:r>
              <a:rPr lang="de-DE" dirty="0" err="1"/>
              <a:t>Apportionment</a:t>
            </a:r>
            <a:r>
              <a:rPr lang="de-DE" dirty="0"/>
              <a:t>)</a:t>
            </a:r>
          </a:p>
          <a:p>
            <a:pPr marL="457200" indent="-457200">
              <a:spcBef>
                <a:spcPts val="1800"/>
              </a:spcBef>
              <a:buFont typeface="+mj-lt"/>
              <a:buAutoNum type="arabicPeriod"/>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dirty="0"/>
              <a:t>Besteuerung des Gewinns nach dem </a:t>
            </a:r>
            <a:br>
              <a:rPr lang="de-DE" dirty="0"/>
            </a:br>
            <a:r>
              <a:rPr lang="de-DE" dirty="0"/>
              <a:t>nationalen Steuersatz</a:t>
            </a:r>
          </a:p>
          <a:p>
            <a:pPr marL="0" indent="0">
              <a:spcBef>
                <a:spcPts val="600"/>
              </a:spcBef>
              <a:buNone/>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endParaRPr lang="de-DE" b="1" dirty="0" smtClean="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27</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669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solidFill>
                  <a:schemeClr val="accent6"/>
                </a:solidFill>
              </a:rPr>
              <a:t>Gesamtkonzernbesteuerung</a:t>
            </a:r>
            <a:br>
              <a:rPr lang="de-DE" sz="3600" b="1" dirty="0" smtClean="0">
                <a:solidFill>
                  <a:schemeClr val="accent6"/>
                </a:solidFill>
              </a:rPr>
            </a:br>
            <a:r>
              <a:rPr lang="de-DE" sz="3600" b="1" dirty="0" err="1" smtClean="0">
                <a:solidFill>
                  <a:schemeClr val="accent6"/>
                </a:solidFill>
              </a:rPr>
              <a:t>Unitary</a:t>
            </a:r>
            <a:r>
              <a:rPr lang="de-DE" sz="3600" b="1" dirty="0" smtClean="0">
                <a:solidFill>
                  <a:schemeClr val="accent6"/>
                </a:solidFill>
              </a:rPr>
              <a:t> Taxation </a:t>
            </a:r>
            <a:endParaRPr lang="de-DE" sz="3600" b="1" dirty="0">
              <a:solidFill>
                <a:schemeClr val="accent6"/>
              </a:solidFill>
            </a:endParaRPr>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28</a:t>
            </a:fld>
            <a:endParaRPr lang="de-DE" dirty="0"/>
          </a:p>
        </p:txBody>
      </p:sp>
      <p:pic>
        <p:nvPicPr>
          <p:cNvPr id="1026" name="Picture 2" descr="C:\Max\Ordner\Finanzmärkte und Steuern\Konzernbesteuerung\Veranstaltungsreihe\unitary tax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259" y="1700808"/>
            <a:ext cx="5184576" cy="5007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403648" y="6093296"/>
            <a:ext cx="2153154" cy="246221"/>
          </a:xfrm>
          <a:prstGeom prst="rect">
            <a:avLst/>
          </a:prstGeom>
          <a:noFill/>
        </p:spPr>
        <p:txBody>
          <a:bodyPr wrap="none" rtlCol="0">
            <a:spAutoFit/>
          </a:bodyPr>
          <a:lstStyle/>
          <a:p>
            <a:r>
              <a:rPr lang="de-DE" sz="1000" dirty="0"/>
              <a:t>Quelle: Martin Müller / www.attac.de</a:t>
            </a:r>
          </a:p>
        </p:txBody>
      </p:sp>
      <p:pic>
        <p:nvPicPr>
          <p:cNvPr id="7"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7093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692696"/>
            <a:ext cx="8229600" cy="1143000"/>
          </a:xfrm>
        </p:spPr>
        <p:txBody>
          <a:bodyPr>
            <a:noAutofit/>
          </a:bodyPr>
          <a:lstStyle/>
          <a:p>
            <a:r>
              <a:rPr lang="de-DE" sz="4000" b="1" dirty="0" smtClean="0">
                <a:solidFill>
                  <a:schemeClr val="accent6"/>
                </a:solidFill>
              </a:rPr>
              <a:t>Gesamtkonzernbesteuerung</a:t>
            </a:r>
            <a:br>
              <a:rPr lang="de-DE" sz="4000" b="1" dirty="0" smtClean="0">
                <a:solidFill>
                  <a:schemeClr val="accent6"/>
                </a:solidFill>
              </a:rPr>
            </a:br>
            <a:r>
              <a:rPr lang="de-DE" sz="4000" b="1" dirty="0" err="1" smtClean="0">
                <a:solidFill>
                  <a:schemeClr val="accent6"/>
                </a:solidFill>
              </a:rPr>
              <a:t>Unitary</a:t>
            </a:r>
            <a:r>
              <a:rPr lang="de-DE" sz="4000" b="1" dirty="0" smtClean="0">
                <a:solidFill>
                  <a:schemeClr val="accent6"/>
                </a:solidFill>
              </a:rPr>
              <a:t> Taxation</a:t>
            </a:r>
            <a:endParaRPr lang="de-DE" sz="4000" b="1" dirty="0">
              <a:solidFill>
                <a:schemeClr val="accent6"/>
              </a:solidFill>
            </a:endParaRPr>
          </a:p>
        </p:txBody>
      </p:sp>
      <p:sp>
        <p:nvSpPr>
          <p:cNvPr id="3" name="Inhaltsplatzhalter 2"/>
          <p:cNvSpPr>
            <a:spLocks noGrp="1"/>
          </p:cNvSpPr>
          <p:nvPr>
            <p:ph idx="1"/>
          </p:nvPr>
        </p:nvSpPr>
        <p:spPr>
          <a:xfrm>
            <a:off x="457200" y="2132856"/>
            <a:ext cx="8229600" cy="3993307"/>
          </a:xfrm>
        </p:spPr>
        <p:txBody>
          <a:bodyPr>
            <a:normAutofit fontScale="85000" lnSpcReduction="20000"/>
          </a:bodyPr>
          <a:lstStyle/>
          <a:p>
            <a:pPr marL="0" indent="0">
              <a:spcBef>
                <a:spcPts val="1800"/>
              </a:spcBef>
              <a:buNone/>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3800" dirty="0" smtClean="0"/>
              <a:t>Stand </a:t>
            </a:r>
            <a:r>
              <a:rPr lang="de-DE" sz="3800" dirty="0"/>
              <a:t>der Debatte</a:t>
            </a:r>
          </a:p>
          <a:p>
            <a:pPr marL="457200" indent="-457200">
              <a:spcBef>
                <a:spcPts val="1800"/>
              </a:spcBef>
              <a:buFont typeface="+mj-lt"/>
              <a:buAutoNum type="arabicPeriod"/>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dirty="0"/>
              <a:t>US-Bundesstaaten, Argentinien, Schweiz </a:t>
            </a:r>
            <a:br>
              <a:rPr lang="de-DE" dirty="0"/>
            </a:br>
            <a:r>
              <a:rPr lang="de-DE" dirty="0"/>
              <a:t>und Kanada benutzen UT</a:t>
            </a:r>
          </a:p>
          <a:p>
            <a:pPr marL="457200" indent="-457200">
              <a:spcBef>
                <a:spcPts val="1800"/>
              </a:spcBef>
              <a:buFont typeface="+mj-lt"/>
              <a:buAutoNum type="arabicPeriod"/>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dirty="0"/>
              <a:t>Country-</a:t>
            </a:r>
            <a:r>
              <a:rPr lang="de-DE" dirty="0" err="1"/>
              <a:t>by</a:t>
            </a:r>
            <a:r>
              <a:rPr lang="de-DE" dirty="0"/>
              <a:t>-Country-Reporting in </a:t>
            </a:r>
            <a:br>
              <a:rPr lang="de-DE" dirty="0"/>
            </a:br>
            <a:r>
              <a:rPr lang="de-DE" dirty="0"/>
              <a:t>der EU für Banken und Rohstoffunternehmen</a:t>
            </a:r>
          </a:p>
          <a:p>
            <a:pPr marL="457200" indent="-457200">
              <a:spcBef>
                <a:spcPts val="1800"/>
              </a:spcBef>
              <a:buFont typeface="+mj-lt"/>
              <a:buAutoNum type="arabicPeriod"/>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dirty="0" smtClean="0"/>
              <a:t>GKKB-Vorschlag der EU </a:t>
            </a:r>
            <a:r>
              <a:rPr lang="de-DE" dirty="0"/>
              <a:t>seit 12 Jahren </a:t>
            </a:r>
            <a:r>
              <a:rPr lang="de-DE" dirty="0" smtClean="0"/>
              <a:t>diskutiert – </a:t>
            </a:r>
            <a:br>
              <a:rPr lang="de-DE" dirty="0" smtClean="0"/>
            </a:br>
            <a:r>
              <a:rPr lang="de-DE" dirty="0" smtClean="0"/>
              <a:t>mit Mängeln (freiwillig, </a:t>
            </a:r>
            <a:r>
              <a:rPr lang="de-DE" dirty="0" err="1" smtClean="0"/>
              <a:t>water‘s</a:t>
            </a:r>
            <a:r>
              <a:rPr lang="de-DE" dirty="0" smtClean="0"/>
              <a:t> </a:t>
            </a:r>
            <a:r>
              <a:rPr lang="de-DE" dirty="0" err="1" smtClean="0"/>
              <a:t>edge</a:t>
            </a:r>
            <a:r>
              <a:rPr lang="de-DE" dirty="0" smtClean="0"/>
              <a:t>)</a:t>
            </a:r>
          </a:p>
          <a:p>
            <a:pPr marL="457200" indent="-457200">
              <a:spcBef>
                <a:spcPts val="1800"/>
              </a:spcBef>
              <a:buFont typeface="+mj-lt"/>
              <a:buAutoNum type="arabicPeriod"/>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Lst>
            </a:pPr>
            <a:r>
              <a:rPr lang="de-DE" sz="3600" dirty="0" smtClean="0"/>
              <a:t>GKB als Zwischenlösung</a:t>
            </a:r>
            <a:endParaRPr lang="de-DE" sz="3600" dirty="0"/>
          </a:p>
          <a:p>
            <a:endParaRPr lang="de-DE"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29</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978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solidFill>
                  <a:schemeClr val="accent6"/>
                </a:solidFill>
              </a:rPr>
              <a:t>Steuervermeidung – Konzerne, Individuen</a:t>
            </a:r>
            <a:endParaRPr lang="de-DE" sz="3600" b="1" dirty="0">
              <a:solidFill>
                <a:schemeClr val="accent6"/>
              </a:solidFill>
            </a:endParaRPr>
          </a:p>
        </p:txBody>
      </p:sp>
      <p:sp>
        <p:nvSpPr>
          <p:cNvPr id="3" name="Inhaltsplatzhalter 2"/>
          <p:cNvSpPr>
            <a:spLocks noGrp="1"/>
          </p:cNvSpPr>
          <p:nvPr>
            <p:ph idx="1"/>
          </p:nvPr>
        </p:nvSpPr>
        <p:spPr/>
        <p:txBody>
          <a:bodyPr>
            <a:normAutofit/>
          </a:bodyPr>
          <a:lstStyle/>
          <a:p>
            <a:pPr>
              <a:spcBef>
                <a:spcPts val="1200"/>
              </a:spcBef>
            </a:pPr>
            <a:r>
              <a:rPr lang="de-DE" sz="2400" b="1" dirty="0" smtClean="0"/>
              <a:t>Gesamtschaden Steuerhinterziehung in der EU</a:t>
            </a:r>
            <a:r>
              <a:rPr lang="de-DE" sz="2400" dirty="0" smtClean="0"/>
              <a:t>: </a:t>
            </a:r>
            <a:r>
              <a:rPr lang="de-DE" sz="2400" dirty="0"/>
              <a:t>1000 Mrd</a:t>
            </a:r>
            <a:r>
              <a:rPr lang="de-DE" sz="2400" dirty="0" smtClean="0"/>
              <a:t>. EUR </a:t>
            </a:r>
            <a:r>
              <a:rPr lang="de-DE" sz="2400" dirty="0"/>
              <a:t>in der </a:t>
            </a:r>
            <a:r>
              <a:rPr lang="de-DE" sz="2400" dirty="0" smtClean="0"/>
              <a:t>EU.</a:t>
            </a:r>
          </a:p>
          <a:p>
            <a:pPr>
              <a:spcBef>
                <a:spcPts val="1800"/>
              </a:spcBef>
            </a:pPr>
            <a:r>
              <a:rPr lang="de-DE" sz="2400" b="1" dirty="0" smtClean="0"/>
              <a:t>Deutsche Konzerne (DIW-Studie)</a:t>
            </a:r>
            <a:r>
              <a:rPr lang="de-DE" sz="2400" dirty="0" smtClean="0"/>
              <a:t>: </a:t>
            </a:r>
          </a:p>
          <a:p>
            <a:pPr marL="400050" lvl="1" indent="0">
              <a:buNone/>
            </a:pPr>
            <a:r>
              <a:rPr lang="de-DE" sz="2400" dirty="0" smtClean="0"/>
              <a:t>30 Milliarden EUR Steuermindereinnahmen </a:t>
            </a:r>
            <a:br>
              <a:rPr lang="de-DE" sz="2400" dirty="0" smtClean="0"/>
            </a:br>
            <a:r>
              <a:rPr lang="de-DE" sz="2400" smtClean="0"/>
              <a:t>pro Jahr</a:t>
            </a:r>
            <a:endParaRPr lang="de-DE" sz="2400" dirty="0" smtClean="0"/>
          </a:p>
          <a:p>
            <a:pPr>
              <a:spcBef>
                <a:spcPts val="1800"/>
              </a:spcBef>
            </a:pPr>
            <a:r>
              <a:rPr lang="de-DE" sz="2400" b="1" dirty="0" smtClean="0"/>
              <a:t>Individuen aus Deutschland</a:t>
            </a:r>
            <a:r>
              <a:rPr lang="de-DE" sz="2400" dirty="0" smtClean="0"/>
              <a:t>: </a:t>
            </a:r>
          </a:p>
          <a:p>
            <a:pPr marL="400050" lvl="1" indent="0">
              <a:buNone/>
            </a:pPr>
            <a:r>
              <a:rPr lang="de-DE" sz="2400" dirty="0" smtClean="0"/>
              <a:t>400 Milliarden EUR Schwarzgeld von </a:t>
            </a:r>
            <a:br>
              <a:rPr lang="de-DE" sz="2400" dirty="0" smtClean="0"/>
            </a:br>
            <a:r>
              <a:rPr lang="de-DE" sz="2400" dirty="0" smtClean="0"/>
              <a:t>Individuen in Steueroasen.</a:t>
            </a:r>
          </a:p>
          <a:p>
            <a:pPr marL="0" indent="0">
              <a:buNone/>
            </a:pPr>
            <a:endParaRPr lang="de-DE" dirty="0"/>
          </a:p>
        </p:txBody>
      </p:sp>
      <p:sp>
        <p:nvSpPr>
          <p:cNvPr id="4" name="Fußzeilenplatzhalter 3"/>
          <p:cNvSpPr>
            <a:spLocks noGrp="1"/>
          </p:cNvSpPr>
          <p:nvPr>
            <p:ph type="ftr" sz="quarter" idx="11"/>
          </p:nvPr>
        </p:nvSpPr>
        <p:spPr/>
        <p:txBody>
          <a:bodyPr/>
          <a:lstStyle/>
          <a:p>
            <a:r>
              <a:rPr lang="de-DE" dirty="0" err="1" smtClean="0"/>
              <a:t>Attac</a:t>
            </a:r>
            <a:r>
              <a:rPr lang="de-DE" dirty="0"/>
              <a:t> </a:t>
            </a:r>
            <a:r>
              <a:rPr lang="de-DE" dirty="0" smtClean="0"/>
              <a:t>–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3</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156" y="2276872"/>
            <a:ext cx="2249488"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81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b="1" dirty="0" smtClean="0">
                <a:solidFill>
                  <a:schemeClr val="accent6"/>
                </a:solidFill>
              </a:rPr>
              <a:t>Kampagne gegen Steuerflucht der Konzerne!</a:t>
            </a:r>
            <a:endParaRPr lang="de-DE" sz="4000" b="1" dirty="0">
              <a:solidFill>
                <a:schemeClr val="accent6"/>
              </a:solidFill>
            </a:endParaRPr>
          </a:p>
        </p:txBody>
      </p:sp>
      <p:sp>
        <p:nvSpPr>
          <p:cNvPr id="3" name="Inhaltsplatzhalter 2"/>
          <p:cNvSpPr>
            <a:spLocks noGrp="1"/>
          </p:cNvSpPr>
          <p:nvPr>
            <p:ph idx="1"/>
          </p:nvPr>
        </p:nvSpPr>
        <p:spPr>
          <a:solidFill>
            <a:schemeClr val="bg2">
              <a:lumMod val="20000"/>
              <a:lumOff val="80000"/>
            </a:schemeClr>
          </a:solidFill>
          <a:ln>
            <a:solidFill>
              <a:srgbClr val="92D050"/>
            </a:solidFill>
          </a:ln>
        </p:spPr>
        <p:txBody>
          <a:bodyPr>
            <a:normAutofit lnSpcReduction="10000"/>
          </a:bodyPr>
          <a:lstStyle/>
          <a:p>
            <a:pPr marL="514350" indent="-514350">
              <a:spcBef>
                <a:spcPts val="1800"/>
              </a:spcBef>
              <a:buFont typeface="+mj-lt"/>
              <a:buAutoNum type="arabicPeriod"/>
            </a:pPr>
            <a:r>
              <a:rPr lang="de-DE" sz="2400" dirty="0" smtClean="0">
                <a:solidFill>
                  <a:schemeClr val="bg2">
                    <a:lumMod val="75000"/>
                  </a:schemeClr>
                </a:solidFill>
              </a:rPr>
              <a:t>Appell für eine </a:t>
            </a:r>
            <a:r>
              <a:rPr lang="de-DE" sz="2400" dirty="0">
                <a:solidFill>
                  <a:schemeClr val="bg2">
                    <a:lumMod val="75000"/>
                  </a:schemeClr>
                </a:solidFill>
              </a:rPr>
              <a:t>Gesamtkonzernsteuer unterschreiben: </a:t>
            </a:r>
            <a:r>
              <a:rPr lang="de-DE" sz="2400" dirty="0">
                <a:solidFill>
                  <a:schemeClr val="accent6"/>
                </a:solidFill>
                <a:hlinkClick r:id="rId2"/>
              </a:rPr>
              <a:t>https://www.attac.de/aktuell/konzernbesteuerung/mach-mit/fuer-eine-gesamtkonzernsteuer</a:t>
            </a:r>
            <a:r>
              <a:rPr lang="de-DE" sz="2400" dirty="0" smtClean="0">
                <a:solidFill>
                  <a:schemeClr val="accent6"/>
                </a:solidFill>
                <a:hlinkClick r:id="rId2"/>
              </a:rPr>
              <a:t>/</a:t>
            </a:r>
            <a:endParaRPr lang="de-DE" sz="2400" dirty="0" smtClean="0">
              <a:solidFill>
                <a:schemeClr val="accent6"/>
              </a:solidFill>
            </a:endParaRPr>
          </a:p>
          <a:p>
            <a:pPr marL="514350" indent="-514350">
              <a:spcBef>
                <a:spcPts val="1800"/>
              </a:spcBef>
              <a:buFont typeface="+mj-lt"/>
              <a:buAutoNum type="arabicPeriod"/>
            </a:pPr>
            <a:r>
              <a:rPr lang="de-DE" sz="2400" dirty="0" smtClean="0">
                <a:solidFill>
                  <a:schemeClr val="bg2">
                    <a:lumMod val="75000"/>
                  </a:schemeClr>
                </a:solidFill>
              </a:rPr>
              <a:t>Einsteigen </a:t>
            </a:r>
            <a:r>
              <a:rPr lang="de-DE" sz="2400" dirty="0">
                <a:solidFill>
                  <a:schemeClr val="bg2">
                    <a:lumMod val="75000"/>
                  </a:schemeClr>
                </a:solidFill>
              </a:rPr>
              <a:t>in die bundesweite Kampagnengruppe (Mail an: kay@attac.de)</a:t>
            </a:r>
          </a:p>
          <a:p>
            <a:pPr marL="514350" indent="-514350">
              <a:spcBef>
                <a:spcPts val="1800"/>
              </a:spcBef>
              <a:buFont typeface="+mj-lt"/>
              <a:buAutoNum type="arabicPeriod"/>
            </a:pPr>
            <a:r>
              <a:rPr lang="de-DE" sz="2400" dirty="0" smtClean="0">
                <a:solidFill>
                  <a:schemeClr val="bg2">
                    <a:lumMod val="75000"/>
                  </a:schemeClr>
                </a:solidFill>
              </a:rPr>
              <a:t>Aktion vor </a:t>
            </a:r>
            <a:r>
              <a:rPr lang="de-DE" sz="2400" dirty="0">
                <a:solidFill>
                  <a:schemeClr val="bg2">
                    <a:lumMod val="75000"/>
                  </a:schemeClr>
                </a:solidFill>
              </a:rPr>
              <a:t>Ort </a:t>
            </a:r>
            <a:r>
              <a:rPr lang="de-DE" sz="2400" dirty="0" smtClean="0">
                <a:solidFill>
                  <a:schemeClr val="bg2">
                    <a:lumMod val="75000"/>
                  </a:schemeClr>
                </a:solidFill>
              </a:rPr>
              <a:t>durchführen – die IKEA-Aktionen u. a. </a:t>
            </a:r>
            <a:r>
              <a:rPr lang="de-DE" sz="2400" dirty="0" smtClean="0">
                <a:hlinkClick r:id="rId3"/>
              </a:rPr>
              <a:t>http://</a:t>
            </a:r>
            <a:r>
              <a:rPr lang="de-DE" sz="2400" dirty="0">
                <a:hlinkClick r:id="rId3"/>
              </a:rPr>
              <a:t>www.attac.de/aktuell/konzernbesteuerung/mach-mit/aktionstipps</a:t>
            </a:r>
            <a:r>
              <a:rPr lang="de-DE" sz="2400" dirty="0" smtClean="0">
                <a:hlinkClick r:id="rId3"/>
              </a:rPr>
              <a:t>/</a:t>
            </a:r>
            <a:endParaRPr lang="de-DE" sz="2400" dirty="0" smtClean="0"/>
          </a:p>
          <a:p>
            <a:pPr marL="514350" indent="-514350">
              <a:spcBef>
                <a:spcPts val="1800"/>
              </a:spcBef>
              <a:buFont typeface="+mj-lt"/>
              <a:buAutoNum type="arabicPeriod"/>
            </a:pPr>
            <a:r>
              <a:rPr lang="de-DE" sz="2400" dirty="0" smtClean="0">
                <a:solidFill>
                  <a:schemeClr val="bg2">
                    <a:lumMod val="75000"/>
                  </a:schemeClr>
                </a:solidFill>
              </a:rPr>
              <a:t>Lobby-Arbeit der AG Finanzmärkte und Steuern </a:t>
            </a:r>
            <a:br>
              <a:rPr lang="de-DE" sz="2400" dirty="0" smtClean="0">
                <a:solidFill>
                  <a:schemeClr val="bg2">
                    <a:lumMod val="75000"/>
                  </a:schemeClr>
                </a:solidFill>
              </a:rPr>
            </a:br>
            <a:r>
              <a:rPr lang="de-DE" sz="2400" dirty="0" smtClean="0">
                <a:solidFill>
                  <a:schemeClr val="bg2">
                    <a:lumMod val="75000"/>
                  </a:schemeClr>
                </a:solidFill>
              </a:rPr>
              <a:t>(mit </a:t>
            </a:r>
            <a:r>
              <a:rPr lang="de-DE" sz="2400" dirty="0" err="1" smtClean="0">
                <a:solidFill>
                  <a:schemeClr val="bg2">
                    <a:lumMod val="75000"/>
                  </a:schemeClr>
                </a:solidFill>
              </a:rPr>
              <a:t>Tax</a:t>
            </a:r>
            <a:r>
              <a:rPr lang="de-DE" sz="2400" dirty="0" smtClean="0">
                <a:solidFill>
                  <a:schemeClr val="bg2">
                    <a:lumMod val="75000"/>
                  </a:schemeClr>
                </a:solidFill>
              </a:rPr>
              <a:t> Justice Network, WEED): Material, Pressearbeit, Stellungnahmen an Bundestag, EU-Parlamente usw. </a:t>
            </a:r>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30</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6144766"/>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1297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smtClean="0">
                <a:solidFill>
                  <a:schemeClr val="accent6"/>
                </a:solidFill>
              </a:rPr>
              <a:t>Starbucks Aktion in London</a:t>
            </a:r>
            <a:endParaRPr lang="de-DE" sz="4000" b="1" dirty="0">
              <a:solidFill>
                <a:schemeClr val="accent6"/>
              </a:solidFill>
            </a:endParaRPr>
          </a:p>
        </p:txBody>
      </p:sp>
      <p:sp>
        <p:nvSpPr>
          <p:cNvPr id="3" name="Fußzeilenplatzhalter 2"/>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4" name="Foliennummernplatzhalter 3"/>
          <p:cNvSpPr>
            <a:spLocks noGrp="1"/>
          </p:cNvSpPr>
          <p:nvPr>
            <p:ph type="sldNum" sz="quarter" idx="12"/>
          </p:nvPr>
        </p:nvSpPr>
        <p:spPr/>
        <p:txBody>
          <a:bodyPr/>
          <a:lstStyle/>
          <a:p>
            <a:fld id="{6C6AE60A-B69C-4790-82F7-3882EDF23186}" type="slidenum">
              <a:rPr lang="de-DE" smtClean="0"/>
              <a:t>31</a:t>
            </a:fld>
            <a:endParaRPr lang="de-DE"/>
          </a:p>
        </p:txBody>
      </p:sp>
      <p:pic>
        <p:nvPicPr>
          <p:cNvPr id="5" name="Picture 3" descr="C:\Dokumente und Einstellungen\Stephan\Eigene Dateien\Projekte\Attac\Sozialforum\attac-logo-ne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414" y="1196752"/>
            <a:ext cx="6835923" cy="455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4838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54558" y="1052736"/>
            <a:ext cx="5472608" cy="2913063"/>
          </a:xfrm>
        </p:spPr>
        <p:txBody>
          <a:bodyPr>
            <a:normAutofit/>
          </a:bodyPr>
          <a:lstStyle/>
          <a:p>
            <a:pPr marL="0" indent="0" algn="ctr">
              <a:buFontTx/>
              <a:buNone/>
            </a:pPr>
            <a:r>
              <a:rPr lang="de-DE" sz="4800" b="1" dirty="0" smtClean="0">
                <a:solidFill>
                  <a:srgbClr val="FF6600"/>
                </a:solidFill>
              </a:rPr>
              <a:t>Vielen Dank für Ihre Aufmerksamkeit!</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711521"/>
            <a:ext cx="3614737"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699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500" fill="hold"/>
                                        <p:tgtEl>
                                          <p:spTgt spid="55299"/>
                                        </p:tgtEl>
                                        <p:attrNameLst>
                                          <p:attrName>ppt_w</p:attrName>
                                        </p:attrNameLst>
                                      </p:cBhvr>
                                      <p:tavLst>
                                        <p:tav tm="0">
                                          <p:val>
                                            <p:fltVal val="0"/>
                                          </p:val>
                                        </p:tav>
                                        <p:tav tm="100000">
                                          <p:val>
                                            <p:strVal val="#ppt_w"/>
                                          </p:val>
                                        </p:tav>
                                      </p:tavLst>
                                    </p:anim>
                                    <p:anim calcmode="lin" valueType="num">
                                      <p:cBhvr>
                                        <p:cTn id="8" dur="500" fill="hold"/>
                                        <p:tgtEl>
                                          <p:spTgt spid="55299"/>
                                        </p:tgtEl>
                                        <p:attrNameLst>
                                          <p:attrName>ppt_h</p:attrName>
                                        </p:attrNameLst>
                                      </p:cBhvr>
                                      <p:tavLst>
                                        <p:tav tm="0">
                                          <p:val>
                                            <p:fltVal val="0"/>
                                          </p:val>
                                        </p:tav>
                                        <p:tav tm="100000">
                                          <p:val>
                                            <p:strVal val="#ppt_h"/>
                                          </p:val>
                                        </p:tav>
                                      </p:tavLst>
                                    </p:anim>
                                    <p:animEffect transition="in" filter="fade">
                                      <p:cBhvr>
                                        <p:cTn id="9"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el 1"/>
          <p:cNvSpPr>
            <a:spLocks noGrp="1"/>
          </p:cNvSpPr>
          <p:nvPr>
            <p:ph type="title"/>
          </p:nvPr>
        </p:nvSpPr>
        <p:spPr>
          <a:xfrm>
            <a:off x="457200" y="274638"/>
            <a:ext cx="8229600" cy="1143000"/>
          </a:xfrm>
        </p:spPr>
        <p:txBody>
          <a:bodyPr/>
          <a:lstStyle/>
          <a:p>
            <a:endParaRPr lang="de-DE" smtClean="0"/>
          </a:p>
        </p:txBody>
      </p:sp>
      <p:sp>
        <p:nvSpPr>
          <p:cNvPr id="47107" name="Inhaltsplatzhalter 2"/>
          <p:cNvSpPr>
            <a:spLocks noGrp="1"/>
          </p:cNvSpPr>
          <p:nvPr>
            <p:ph idx="1"/>
          </p:nvPr>
        </p:nvSpPr>
        <p:spPr/>
        <p:txBody>
          <a:bodyPr/>
          <a:lstStyle/>
          <a:p>
            <a:endParaRPr lang="de-DE" smtClean="0"/>
          </a:p>
        </p:txBody>
      </p:sp>
    </p:spTree>
    <p:extLst>
      <p:ext uri="{BB962C8B-B14F-4D97-AF65-F5344CB8AC3E}">
        <p14:creationId xmlns:p14="http://schemas.microsoft.com/office/powerpoint/2010/main" val="40478700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t>Konzernbesteuerung – wie funktioniert </a:t>
            </a:r>
            <a:br>
              <a:rPr lang="de-DE" sz="3200" dirty="0" smtClean="0"/>
            </a:br>
            <a:r>
              <a:rPr lang="de-DE" sz="3200" dirty="0" smtClean="0"/>
              <a:t>das eigentlich in Deutschland?</a:t>
            </a:r>
            <a:endParaRPr lang="de-DE" sz="3200"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34</a:t>
            </a:fld>
            <a:endParaRPr lang="de-DE" dirty="0"/>
          </a:p>
        </p:txBody>
      </p:sp>
      <p:pic>
        <p:nvPicPr>
          <p:cNvPr id="7"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Max\Ordner\Finanzmärkte und Steuern\Konzernbesteuerung\Veranstaltungsreihe\Schema_Zusammenhang_Steuerarten_Körperschaf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484784"/>
            <a:ext cx="5832648" cy="437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348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smtClean="0"/>
              <a:t>Steuervermeidung  - Konzerne und Individuen</a:t>
            </a:r>
            <a:endParaRPr lang="de-DE" sz="3200"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4</a:t>
            </a:fld>
            <a:endParaRPr lang="de-DE"/>
          </a:p>
        </p:txBody>
      </p:sp>
      <p:pic>
        <p:nvPicPr>
          <p:cNvPr id="1026" name="Picture 2" descr="C:\Max\Ordner\Finanzmärkte und Steuern\Konzernbesteuerung\Veranstaltungsreihe\DWO-steueroasen_TJ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612068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6165304"/>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6948264" y="1772816"/>
            <a:ext cx="1296144" cy="432048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Rechteck 7"/>
          <p:cNvSpPr/>
          <p:nvPr/>
        </p:nvSpPr>
        <p:spPr>
          <a:xfrm>
            <a:off x="7164288" y="4437112"/>
            <a:ext cx="576064" cy="1008112"/>
          </a:xfrm>
          <a:prstGeom prst="rect">
            <a:avLst/>
          </a:prstGeom>
          <a:solidFill>
            <a:srgbClr val="3153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7164288" y="2780928"/>
            <a:ext cx="576064" cy="1656184"/>
          </a:xfrm>
          <a:prstGeom prst="rect">
            <a:avLst/>
          </a:prstGeom>
          <a:solidFill>
            <a:srgbClr val="9EAC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7092280" y="2420889"/>
            <a:ext cx="864096" cy="307777"/>
          </a:xfrm>
          <a:prstGeom prst="rect">
            <a:avLst/>
          </a:prstGeom>
          <a:noFill/>
        </p:spPr>
        <p:txBody>
          <a:bodyPr wrap="square" rtlCol="0">
            <a:spAutoFit/>
          </a:bodyPr>
          <a:lstStyle/>
          <a:p>
            <a:r>
              <a:rPr lang="de-DE" sz="1400" b="1" dirty="0" smtClean="0">
                <a:solidFill>
                  <a:schemeClr val="bg1"/>
                </a:solidFill>
              </a:rPr>
              <a:t>&gt; 35 ?</a:t>
            </a:r>
            <a:endParaRPr lang="de-DE" sz="1400" b="1" dirty="0">
              <a:solidFill>
                <a:schemeClr val="bg1"/>
              </a:solidFill>
            </a:endParaRPr>
          </a:p>
        </p:txBody>
      </p:sp>
      <p:sp>
        <p:nvSpPr>
          <p:cNvPr id="12" name="Textfeld 11"/>
          <p:cNvSpPr txBox="1"/>
          <p:nvPr/>
        </p:nvSpPr>
        <p:spPr>
          <a:xfrm>
            <a:off x="7236296" y="5445224"/>
            <a:ext cx="576064" cy="261610"/>
          </a:xfrm>
          <a:prstGeom prst="rect">
            <a:avLst/>
          </a:prstGeom>
          <a:noFill/>
        </p:spPr>
        <p:txBody>
          <a:bodyPr wrap="square" rtlCol="0">
            <a:spAutoFit/>
          </a:bodyPr>
          <a:lstStyle/>
          <a:p>
            <a:r>
              <a:rPr lang="de-DE" sz="1100" dirty="0" smtClean="0">
                <a:solidFill>
                  <a:schemeClr val="tx1">
                    <a:lumMod val="50000"/>
                  </a:schemeClr>
                </a:solidFill>
                <a:latin typeface="Arial"/>
              </a:rPr>
              <a:t>2014</a:t>
            </a:r>
            <a:endParaRPr lang="de-DE" sz="1100" dirty="0">
              <a:solidFill>
                <a:schemeClr val="tx1">
                  <a:lumMod val="50000"/>
                </a:schemeClr>
              </a:solidFill>
              <a:latin typeface="Arial"/>
            </a:endParaRPr>
          </a:p>
        </p:txBody>
      </p:sp>
    </p:spTree>
    <p:extLst>
      <p:ext uri="{BB962C8B-B14F-4D97-AF65-F5344CB8AC3E}">
        <p14:creationId xmlns:p14="http://schemas.microsoft.com/office/powerpoint/2010/main" val="1774192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p:tgtEl>
                                          <p:spTgt spid="8"/>
                                        </p:tgtEl>
                                        <p:attrNameLst>
                                          <p:attrName>ppt_y</p:attrName>
                                        </p:attrNameLst>
                                      </p:cBhvr>
                                      <p:tavLst>
                                        <p:tav tm="0">
                                          <p:val>
                                            <p:strVal val="#ppt_y+#ppt_h*1.125000"/>
                                          </p:val>
                                        </p:tav>
                                        <p:tav tm="100000">
                                          <p:val>
                                            <p:strVal val="#ppt_y"/>
                                          </p:val>
                                        </p:tav>
                                      </p:tavLst>
                                    </p:anim>
                                    <p:animEffect transition="in" filter="wipe(up)">
                                      <p:cBhvr>
                                        <p:cTn id="11" dur="1000"/>
                                        <p:tgtEl>
                                          <p:spTgt spid="8"/>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p:tgtEl>
                                          <p:spTgt spid="9"/>
                                        </p:tgtEl>
                                        <p:attrNameLst>
                                          <p:attrName>ppt_y</p:attrName>
                                        </p:attrNameLst>
                                      </p:cBhvr>
                                      <p:tavLst>
                                        <p:tav tm="0">
                                          <p:val>
                                            <p:strVal val="#ppt_y+#ppt_h*1.125000"/>
                                          </p:val>
                                        </p:tav>
                                        <p:tav tm="100000">
                                          <p:val>
                                            <p:strVal val="#ppt_y"/>
                                          </p:val>
                                        </p:tav>
                                      </p:tavLst>
                                    </p:anim>
                                    <p:animEffect transition="in" filter="wipe(up)">
                                      <p:cBhvr>
                                        <p:cTn id="16" dur="1000"/>
                                        <p:tgtEl>
                                          <p:spTgt spid="9"/>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0"/>
          </p:nvPr>
        </p:nvSpPr>
        <p:spPr/>
        <p:txBody>
          <a:bodyPr/>
          <a:lstStyle/>
          <a:p>
            <a:fld id="{1491F554-8FF3-4F14-A2E2-7A94431E86F2}" type="slidenum">
              <a:rPr lang="en-GB" altLang="en-GB"/>
              <a:pPr/>
              <a:t>5</a:t>
            </a:fld>
            <a:endParaRPr lang="en-GB" altLang="en-GB" dirty="0"/>
          </a:p>
        </p:txBody>
      </p:sp>
      <p:sp>
        <p:nvSpPr>
          <p:cNvPr id="1742850" name="Rectangle 2"/>
          <p:cNvSpPr>
            <a:spLocks noGrp="1" noChangeArrowheads="1"/>
          </p:cNvSpPr>
          <p:nvPr>
            <p:ph type="title"/>
          </p:nvPr>
        </p:nvSpPr>
        <p:spPr/>
        <p:txBody>
          <a:bodyPr>
            <a:normAutofit/>
          </a:bodyPr>
          <a:lstStyle/>
          <a:p>
            <a:r>
              <a:rPr lang="nl-NL" sz="4000" b="1" dirty="0" smtClean="0">
                <a:solidFill>
                  <a:schemeClr val="accent6"/>
                </a:solidFill>
              </a:rPr>
              <a:t>Typisierung von Steueroasen</a:t>
            </a:r>
            <a:endParaRPr lang="nl-NL" sz="4000" b="1" dirty="0">
              <a:solidFill>
                <a:schemeClr val="accent6"/>
              </a:solidFill>
            </a:endParaRPr>
          </a:p>
        </p:txBody>
      </p:sp>
      <p:sp>
        <p:nvSpPr>
          <p:cNvPr id="1742851" name="Rectangle 3"/>
          <p:cNvSpPr>
            <a:spLocks noChangeArrowheads="1"/>
          </p:cNvSpPr>
          <p:nvPr/>
        </p:nvSpPr>
        <p:spPr bwMode="auto">
          <a:xfrm>
            <a:off x="3257550" y="1982117"/>
            <a:ext cx="2601057" cy="3967163"/>
          </a:xfrm>
          <a:prstGeom prst="rect">
            <a:avLst/>
          </a:prstGeom>
          <a:solidFill>
            <a:schemeClr val="tx1"/>
          </a:solidFill>
          <a:ln>
            <a:noFill/>
          </a:ln>
          <a:effectLst>
            <a:outerShdw dist="17961" dir="2700000" algn="ctr" rotWithShape="0">
              <a:srgbClr val="808080"/>
            </a:outerShdw>
          </a:effectLst>
          <a:extLst>
            <a:ext uri="{91240B29-F687-4f45-9708-019B960494DF}">
              <a14:hiddenLine xmlns:a14="http://schemas.microsoft.com/office/drawing/2010/main" w="6350" algn="ctr">
                <a:solidFill>
                  <a:srgbClr val="C0C0C0"/>
                </a:solidFill>
                <a:miter lim="800000"/>
                <a:headEnd/>
                <a:tailEnd/>
              </a14:hiddenLine>
            </a:ext>
          </a:extLst>
        </p:spPr>
        <p:txBody>
          <a:bodyPr tIns="91440" bIns="91440" anchor="ctr"/>
          <a:lstStyle/>
          <a:p>
            <a:r>
              <a:rPr lang="nl-NL" sz="1400" b="1">
                <a:solidFill>
                  <a:srgbClr val="FFFFFF"/>
                </a:solidFill>
              </a:rPr>
              <a:t>.....</a:t>
            </a:r>
          </a:p>
        </p:txBody>
      </p:sp>
      <p:sp>
        <p:nvSpPr>
          <p:cNvPr id="1742858" name="Text Box 10"/>
          <p:cNvSpPr txBox="1">
            <a:spLocks noChangeArrowheads="1"/>
          </p:cNvSpPr>
          <p:nvPr/>
        </p:nvSpPr>
        <p:spPr bwMode="auto">
          <a:xfrm>
            <a:off x="722525" y="1484784"/>
            <a:ext cx="2820965" cy="400110"/>
          </a:xfrm>
          <a:prstGeom prst="rect">
            <a:avLst/>
          </a:prstGeom>
          <a:noFill/>
          <a:ln w="9525" algn="ctr">
            <a:solidFill>
              <a:schemeClr val="tx1"/>
            </a:solid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charset="0"/>
              </a:defRPr>
            </a:lvl1pPr>
            <a:lvl2pPr marL="571500" algn="l">
              <a:defRPr>
                <a:solidFill>
                  <a:schemeClr val="tx1"/>
                </a:solidFill>
                <a:latin typeface="Arial" charset="0"/>
              </a:defRPr>
            </a:lvl2pPr>
            <a:lvl3pPr marL="1143000" algn="l">
              <a:defRPr>
                <a:solidFill>
                  <a:schemeClr val="tx1"/>
                </a:solidFill>
                <a:latin typeface="Arial" charset="0"/>
              </a:defRPr>
            </a:lvl3pPr>
            <a:lvl4pPr marL="1714500" algn="l">
              <a:defRPr>
                <a:solidFill>
                  <a:schemeClr val="tx1"/>
                </a:solidFill>
                <a:latin typeface="Arial" charset="0"/>
              </a:defRPr>
            </a:lvl4pPr>
            <a:lvl5pPr marL="2286000" algn="l">
              <a:defRPr>
                <a:solidFill>
                  <a:schemeClr val="tx1"/>
                </a:solidFill>
                <a:latin typeface="Arial" charset="0"/>
              </a:defRPr>
            </a:lvl5pPr>
            <a:lvl6pPr marL="2743200" fontAlgn="base">
              <a:spcBef>
                <a:spcPct val="0"/>
              </a:spcBef>
              <a:spcAft>
                <a:spcPct val="0"/>
              </a:spcAft>
              <a:defRPr>
                <a:solidFill>
                  <a:schemeClr val="tx1"/>
                </a:solidFill>
                <a:latin typeface="Arial" charset="0"/>
              </a:defRPr>
            </a:lvl6pPr>
            <a:lvl7pPr marL="3200400" fontAlgn="base">
              <a:spcBef>
                <a:spcPct val="0"/>
              </a:spcBef>
              <a:spcAft>
                <a:spcPct val="0"/>
              </a:spcAft>
              <a:defRPr>
                <a:solidFill>
                  <a:schemeClr val="tx1"/>
                </a:solidFill>
                <a:latin typeface="Arial" charset="0"/>
              </a:defRPr>
            </a:lvl7pPr>
            <a:lvl8pPr marL="3657600" fontAlgn="base">
              <a:spcBef>
                <a:spcPct val="0"/>
              </a:spcBef>
              <a:spcAft>
                <a:spcPct val="0"/>
              </a:spcAft>
              <a:defRPr>
                <a:solidFill>
                  <a:schemeClr val="tx1"/>
                </a:solidFill>
                <a:latin typeface="Arial" charset="0"/>
              </a:defRPr>
            </a:lvl8pPr>
            <a:lvl9pPr marL="4114800" fontAlgn="base">
              <a:spcBef>
                <a:spcPct val="0"/>
              </a:spcBef>
              <a:spcAft>
                <a:spcPct val="0"/>
              </a:spcAft>
              <a:defRPr>
                <a:solidFill>
                  <a:schemeClr val="tx1"/>
                </a:solidFill>
                <a:latin typeface="Arial" charset="0"/>
              </a:defRPr>
            </a:lvl9pPr>
          </a:lstStyle>
          <a:p>
            <a:r>
              <a:rPr lang="nl-NL" sz="1600" dirty="0" smtClean="0">
                <a:latin typeface="Verdana" pitchFamily="34" charset="0"/>
              </a:rPr>
              <a:t>“</a:t>
            </a:r>
            <a:r>
              <a:rPr lang="nl-NL" sz="2000" dirty="0" smtClean="0">
                <a:latin typeface="Verdana" pitchFamily="34" charset="0"/>
              </a:rPr>
              <a:t>Konzernsteueroase</a:t>
            </a:r>
            <a:r>
              <a:rPr lang="nl-NL" sz="1600" dirty="0" smtClean="0">
                <a:latin typeface="Verdana" pitchFamily="34" charset="0"/>
              </a:rPr>
              <a:t>”</a:t>
            </a:r>
            <a:endParaRPr lang="nl-NL" sz="1600" dirty="0">
              <a:latin typeface="Verdana" pitchFamily="34" charset="0"/>
            </a:endParaRPr>
          </a:p>
        </p:txBody>
      </p:sp>
      <p:sp>
        <p:nvSpPr>
          <p:cNvPr id="1742871" name="AutoShape 23"/>
          <p:cNvSpPr>
            <a:spLocks noChangeArrowheads="1"/>
          </p:cNvSpPr>
          <p:nvPr/>
        </p:nvSpPr>
        <p:spPr bwMode="auto">
          <a:xfrm>
            <a:off x="691661" y="2018886"/>
            <a:ext cx="3506400" cy="1497600"/>
          </a:xfrm>
          <a:prstGeom prst="homePlate">
            <a:avLst>
              <a:gd name="adj" fmla="val 25558"/>
            </a:avLst>
          </a:prstGeom>
          <a:solidFill>
            <a:schemeClr val="bg1"/>
          </a:solidFill>
          <a:ln w="6350" algn="ctr">
            <a:solidFill>
              <a:schemeClr val="tx1"/>
            </a:solidFill>
            <a:miter lim="800000"/>
            <a:headEnd/>
            <a:tailEnd/>
          </a:ln>
          <a:effectLst>
            <a:outerShdw dist="17961" dir="2700000" algn="ctr" rotWithShape="0">
              <a:srgbClr val="808080"/>
            </a:outerShdw>
          </a:effectLst>
          <a:extLst/>
        </p:spPr>
        <p:txBody>
          <a:bodyPr tIns="91440" bIns="91440" anchor="ctr"/>
          <a:lstStyle/>
          <a:p>
            <a:pPr marL="285750" indent="-285750">
              <a:spcBef>
                <a:spcPts val="600"/>
              </a:spcBef>
              <a:buFont typeface="Arial" pitchFamily="34" charset="0"/>
              <a:buChar char="•"/>
            </a:pPr>
            <a:r>
              <a:rPr lang="nl-NL" dirty="0" smtClean="0"/>
              <a:t>Eher Konzerne</a:t>
            </a:r>
          </a:p>
          <a:p>
            <a:pPr marL="285750" indent="-285750">
              <a:spcBef>
                <a:spcPts val="600"/>
              </a:spcBef>
              <a:buFont typeface="Arial" pitchFamily="34" charset="0"/>
              <a:buChar char="•"/>
            </a:pPr>
            <a:r>
              <a:rPr lang="nl-NL" dirty="0" smtClean="0"/>
              <a:t>Eher Steuervermeidung</a:t>
            </a:r>
          </a:p>
          <a:p>
            <a:pPr marL="285750" indent="-285750">
              <a:spcBef>
                <a:spcPts val="600"/>
              </a:spcBef>
              <a:buFont typeface="Arial" pitchFamily="34" charset="0"/>
              <a:buChar char="•"/>
            </a:pPr>
            <a:r>
              <a:rPr lang="nl-NL" dirty="0" smtClean="0"/>
              <a:t>Nutzung von Lücken und speziellen “Angeboten”</a:t>
            </a:r>
          </a:p>
        </p:txBody>
      </p:sp>
      <p:sp>
        <p:nvSpPr>
          <p:cNvPr id="1742872" name="AutoShape 24"/>
          <p:cNvSpPr>
            <a:spLocks noChangeArrowheads="1"/>
          </p:cNvSpPr>
          <p:nvPr/>
        </p:nvSpPr>
        <p:spPr bwMode="auto">
          <a:xfrm>
            <a:off x="717501" y="3661714"/>
            <a:ext cx="3146181" cy="1136650"/>
          </a:xfrm>
          <a:prstGeom prst="homePlate">
            <a:avLst>
              <a:gd name="adj" fmla="val 25558"/>
            </a:avLst>
          </a:prstGeom>
          <a:solidFill>
            <a:schemeClr val="bg1"/>
          </a:solidFill>
          <a:ln w="6350" algn="ctr">
            <a:solidFill>
              <a:schemeClr val="tx1"/>
            </a:solidFill>
            <a:miter lim="800000"/>
            <a:headEnd/>
            <a:tailEnd/>
          </a:ln>
          <a:effectLst>
            <a:outerShdw dist="17961" dir="2700000" algn="ctr" rotWithShape="0">
              <a:srgbClr val="808080"/>
            </a:outerShdw>
          </a:effectLst>
          <a:extLst/>
        </p:spPr>
        <p:txBody>
          <a:bodyPr tIns="91440" bIns="91440" anchor="ctr"/>
          <a:lstStyle/>
          <a:p>
            <a:pPr marL="285750" indent="-285750">
              <a:buFont typeface="Arial" pitchFamily="34" charset="0"/>
              <a:buChar char="•"/>
            </a:pPr>
            <a:r>
              <a:rPr lang="nl-NL" dirty="0" smtClean="0"/>
              <a:t>Beispiele: Irland, Niederlande, Madeira</a:t>
            </a:r>
            <a:endParaRPr lang="nl-NL" dirty="0"/>
          </a:p>
        </p:txBody>
      </p:sp>
      <p:sp>
        <p:nvSpPr>
          <p:cNvPr id="1742873" name="AutoShape 25"/>
          <p:cNvSpPr>
            <a:spLocks noChangeArrowheads="1"/>
          </p:cNvSpPr>
          <p:nvPr/>
        </p:nvSpPr>
        <p:spPr bwMode="auto">
          <a:xfrm>
            <a:off x="3082003" y="4869160"/>
            <a:ext cx="3146181" cy="1136650"/>
          </a:xfrm>
          <a:prstGeom prst="homePlate">
            <a:avLst>
              <a:gd name="adj" fmla="val 25558"/>
            </a:avLst>
          </a:prstGeom>
          <a:solidFill>
            <a:schemeClr val="bg1"/>
          </a:solidFill>
          <a:ln w="6350" algn="ctr">
            <a:solidFill>
              <a:schemeClr val="tx1"/>
            </a:solidFill>
            <a:miter lim="800000"/>
            <a:headEnd/>
            <a:tailEnd/>
          </a:ln>
          <a:effectLst>
            <a:outerShdw dist="17961" dir="2700000" algn="ctr" rotWithShape="0">
              <a:srgbClr val="808080"/>
            </a:outerShdw>
          </a:effectLst>
          <a:extLst/>
        </p:spPr>
        <p:txBody>
          <a:bodyPr tIns="91440" bIns="91440" anchor="ctr"/>
          <a:lstStyle/>
          <a:p>
            <a:r>
              <a:rPr lang="nl-NL" dirty="0" smtClean="0"/>
              <a:t>Beispiele (beides): Schweiz, Luxemburg, Kaimaninseln</a:t>
            </a:r>
            <a:endParaRPr lang="nl-NL" dirty="0"/>
          </a:p>
        </p:txBody>
      </p:sp>
      <p:sp>
        <p:nvSpPr>
          <p:cNvPr id="1742876" name="AutoShape 28"/>
          <p:cNvSpPr>
            <a:spLocks noChangeArrowheads="1"/>
          </p:cNvSpPr>
          <p:nvPr/>
        </p:nvSpPr>
        <p:spPr bwMode="auto">
          <a:xfrm flipH="1">
            <a:off x="5004048" y="3645372"/>
            <a:ext cx="3154973" cy="1136650"/>
          </a:xfrm>
          <a:prstGeom prst="homePlate">
            <a:avLst>
              <a:gd name="adj" fmla="val 25629"/>
            </a:avLst>
          </a:prstGeom>
          <a:solidFill>
            <a:schemeClr val="bg1"/>
          </a:solidFill>
          <a:ln w="6350" algn="ctr">
            <a:solidFill>
              <a:schemeClr val="tx1"/>
            </a:solidFill>
            <a:miter lim="800000"/>
            <a:headEnd/>
            <a:tailEnd/>
          </a:ln>
          <a:effectLst>
            <a:outerShdw dist="17961" dir="2700000" algn="ctr" rotWithShape="0">
              <a:srgbClr val="808080"/>
            </a:outerShdw>
          </a:effectLst>
          <a:extLst/>
        </p:spPr>
        <p:txBody>
          <a:bodyPr tIns="91440" bIns="91440" anchor="ctr"/>
          <a:lstStyle/>
          <a:p>
            <a:pPr marL="285750" indent="-285750">
              <a:buFont typeface="Arial" pitchFamily="34" charset="0"/>
              <a:buChar char="•"/>
            </a:pPr>
            <a:r>
              <a:rPr lang="nl-NL" dirty="0" smtClean="0"/>
              <a:t>Beispiele</a:t>
            </a:r>
            <a:r>
              <a:rPr lang="nl-NL" dirty="0"/>
              <a:t>: Britische </a:t>
            </a:r>
          </a:p>
          <a:p>
            <a:r>
              <a:rPr lang="nl-NL" dirty="0" smtClean="0"/>
              <a:t>      Jungferninseln </a:t>
            </a:r>
            <a:r>
              <a:rPr lang="nl-NL" dirty="0"/>
              <a:t>(„BVI</a:t>
            </a:r>
            <a:r>
              <a:rPr lang="nl-NL" dirty="0" smtClean="0"/>
              <a:t>“),           Monaco, Nevada</a:t>
            </a:r>
            <a:r>
              <a:rPr lang="nl-NL" dirty="0"/>
              <a:t>, San Marino</a:t>
            </a:r>
          </a:p>
        </p:txBody>
      </p:sp>
      <p:sp>
        <p:nvSpPr>
          <p:cNvPr id="1742877" name="AutoShape 29"/>
          <p:cNvSpPr>
            <a:spLocks noChangeArrowheads="1"/>
          </p:cNvSpPr>
          <p:nvPr/>
        </p:nvSpPr>
        <p:spPr bwMode="auto">
          <a:xfrm flipH="1">
            <a:off x="4921155" y="2023915"/>
            <a:ext cx="3513600" cy="1497600"/>
          </a:xfrm>
          <a:prstGeom prst="homePlate">
            <a:avLst>
              <a:gd name="adj" fmla="val 25629"/>
            </a:avLst>
          </a:prstGeom>
          <a:solidFill>
            <a:schemeClr val="bg1"/>
          </a:solidFill>
          <a:ln w="6350" algn="ctr">
            <a:solidFill>
              <a:schemeClr val="tx1"/>
            </a:solidFill>
            <a:miter lim="800000"/>
            <a:headEnd/>
            <a:tailEnd/>
          </a:ln>
          <a:effectLst>
            <a:outerShdw dist="17961" dir="2700000" algn="ctr" rotWithShape="0">
              <a:srgbClr val="808080"/>
            </a:outerShdw>
          </a:effectLst>
          <a:extLst/>
        </p:spPr>
        <p:txBody>
          <a:bodyPr tIns="91440" bIns="91440" anchor="ctr"/>
          <a:lstStyle/>
          <a:p>
            <a:pPr marL="285750" indent="-285750">
              <a:buFont typeface="Arial" pitchFamily="34" charset="0"/>
              <a:buChar char="•"/>
            </a:pPr>
            <a:r>
              <a:rPr lang="nl-NL" dirty="0" smtClean="0"/>
              <a:t>Eher Privatpersonen</a:t>
            </a:r>
          </a:p>
          <a:p>
            <a:pPr marL="285750" indent="-285750">
              <a:buFont typeface="Arial" pitchFamily="34" charset="0"/>
              <a:buChar char="•"/>
            </a:pPr>
            <a:r>
              <a:rPr lang="nl-NL" dirty="0" smtClean="0"/>
              <a:t>Steuerhinterziehung und Geldwäsche (Korruption)</a:t>
            </a:r>
          </a:p>
          <a:p>
            <a:pPr marL="285750" indent="-285750">
              <a:buFont typeface="Arial" pitchFamily="34" charset="0"/>
              <a:buChar char="•"/>
            </a:pPr>
            <a:r>
              <a:rPr lang="nl-NL" dirty="0" smtClean="0"/>
              <a:t>Über Trusts, Stiftungen, aber auch Firmen</a:t>
            </a:r>
            <a:endParaRPr lang="nl-NL" dirty="0"/>
          </a:p>
        </p:txBody>
      </p:sp>
      <p:sp>
        <p:nvSpPr>
          <p:cNvPr id="12" name="Text Box 10"/>
          <p:cNvSpPr txBox="1">
            <a:spLocks noChangeArrowheads="1"/>
          </p:cNvSpPr>
          <p:nvPr/>
        </p:nvSpPr>
        <p:spPr bwMode="auto">
          <a:xfrm>
            <a:off x="5528190" y="1467054"/>
            <a:ext cx="2906565" cy="400110"/>
          </a:xfrm>
          <a:prstGeom prst="rect">
            <a:avLst/>
          </a:prstGeom>
          <a:noFill/>
          <a:ln w="9525" algn="ctr">
            <a:solidFill>
              <a:schemeClr val="tx1"/>
            </a:solidFill>
            <a:miter lim="800000"/>
            <a:headEnd type="none" w="sm" len="sm"/>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a:solidFill>
                  <a:schemeClr val="tx1"/>
                </a:solidFill>
                <a:latin typeface="Arial" charset="0"/>
              </a:defRPr>
            </a:lvl1pPr>
            <a:lvl2pPr marL="571500" algn="l">
              <a:defRPr>
                <a:solidFill>
                  <a:schemeClr val="tx1"/>
                </a:solidFill>
                <a:latin typeface="Arial" charset="0"/>
              </a:defRPr>
            </a:lvl2pPr>
            <a:lvl3pPr marL="1143000" algn="l">
              <a:defRPr>
                <a:solidFill>
                  <a:schemeClr val="tx1"/>
                </a:solidFill>
                <a:latin typeface="Arial" charset="0"/>
              </a:defRPr>
            </a:lvl3pPr>
            <a:lvl4pPr marL="1714500" algn="l">
              <a:defRPr>
                <a:solidFill>
                  <a:schemeClr val="tx1"/>
                </a:solidFill>
                <a:latin typeface="Arial" charset="0"/>
              </a:defRPr>
            </a:lvl4pPr>
            <a:lvl5pPr marL="2286000" algn="l">
              <a:defRPr>
                <a:solidFill>
                  <a:schemeClr val="tx1"/>
                </a:solidFill>
                <a:latin typeface="Arial" charset="0"/>
              </a:defRPr>
            </a:lvl5pPr>
            <a:lvl6pPr marL="2743200" fontAlgn="base">
              <a:spcBef>
                <a:spcPct val="0"/>
              </a:spcBef>
              <a:spcAft>
                <a:spcPct val="0"/>
              </a:spcAft>
              <a:defRPr>
                <a:solidFill>
                  <a:schemeClr val="tx1"/>
                </a:solidFill>
                <a:latin typeface="Arial" charset="0"/>
              </a:defRPr>
            </a:lvl6pPr>
            <a:lvl7pPr marL="3200400" fontAlgn="base">
              <a:spcBef>
                <a:spcPct val="0"/>
              </a:spcBef>
              <a:spcAft>
                <a:spcPct val="0"/>
              </a:spcAft>
              <a:defRPr>
                <a:solidFill>
                  <a:schemeClr val="tx1"/>
                </a:solidFill>
                <a:latin typeface="Arial" charset="0"/>
              </a:defRPr>
            </a:lvl7pPr>
            <a:lvl8pPr marL="3657600" fontAlgn="base">
              <a:spcBef>
                <a:spcPct val="0"/>
              </a:spcBef>
              <a:spcAft>
                <a:spcPct val="0"/>
              </a:spcAft>
              <a:defRPr>
                <a:solidFill>
                  <a:schemeClr val="tx1"/>
                </a:solidFill>
                <a:latin typeface="Arial" charset="0"/>
              </a:defRPr>
            </a:lvl8pPr>
            <a:lvl9pPr marL="4114800" fontAlgn="base">
              <a:spcBef>
                <a:spcPct val="0"/>
              </a:spcBef>
              <a:spcAft>
                <a:spcPct val="0"/>
              </a:spcAft>
              <a:defRPr>
                <a:solidFill>
                  <a:schemeClr val="tx1"/>
                </a:solidFill>
                <a:latin typeface="Arial" charset="0"/>
              </a:defRPr>
            </a:lvl9pPr>
          </a:lstStyle>
          <a:p>
            <a:r>
              <a:rPr lang="nl-NL" sz="1600" dirty="0" smtClean="0">
                <a:latin typeface="Verdana" pitchFamily="34" charset="0"/>
              </a:rPr>
              <a:t>“</a:t>
            </a:r>
            <a:r>
              <a:rPr lang="nl-NL" sz="2000" dirty="0" smtClean="0">
                <a:latin typeface="Verdana" pitchFamily="34" charset="0"/>
              </a:rPr>
              <a:t>Schattenfinanzplatz</a:t>
            </a:r>
            <a:r>
              <a:rPr lang="nl-NL" sz="1600" dirty="0" smtClean="0">
                <a:latin typeface="Verdana" pitchFamily="34" charset="0"/>
              </a:rPr>
              <a:t>”</a:t>
            </a:r>
            <a:endParaRPr lang="nl-NL" sz="1600" dirty="0">
              <a:latin typeface="Verdana" pitchFamily="34" charset="0"/>
            </a:endParaRPr>
          </a:p>
        </p:txBody>
      </p:sp>
      <p:pic>
        <p:nvPicPr>
          <p:cNvPr id="13"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489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2858"/>
                                        </p:tgtEl>
                                        <p:attrNameLst>
                                          <p:attrName>style.visibility</p:attrName>
                                        </p:attrNameLst>
                                      </p:cBhvr>
                                      <p:to>
                                        <p:strVal val="visible"/>
                                      </p:to>
                                    </p:set>
                                    <p:anim calcmode="lin" valueType="num">
                                      <p:cBhvr additive="base">
                                        <p:cTn id="7" dur="500" fill="hold"/>
                                        <p:tgtEl>
                                          <p:spTgt spid="1742858"/>
                                        </p:tgtEl>
                                        <p:attrNameLst>
                                          <p:attrName>ppt_x</p:attrName>
                                        </p:attrNameLst>
                                      </p:cBhvr>
                                      <p:tavLst>
                                        <p:tav tm="0">
                                          <p:val>
                                            <p:strVal val="0-#ppt_w/2"/>
                                          </p:val>
                                        </p:tav>
                                        <p:tav tm="100000">
                                          <p:val>
                                            <p:strVal val="#ppt_x"/>
                                          </p:val>
                                        </p:tav>
                                      </p:tavLst>
                                    </p:anim>
                                    <p:anim calcmode="lin" valueType="num">
                                      <p:cBhvr additive="base">
                                        <p:cTn id="8" dur="500" fill="hold"/>
                                        <p:tgtEl>
                                          <p:spTgt spid="17428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2871"/>
                                        </p:tgtEl>
                                        <p:attrNameLst>
                                          <p:attrName>style.visibility</p:attrName>
                                        </p:attrNameLst>
                                      </p:cBhvr>
                                      <p:to>
                                        <p:strVal val="visible"/>
                                      </p:to>
                                    </p:set>
                                    <p:anim calcmode="lin" valueType="num">
                                      <p:cBhvr additive="base">
                                        <p:cTn id="13" dur="500" fill="hold"/>
                                        <p:tgtEl>
                                          <p:spTgt spid="1742871"/>
                                        </p:tgtEl>
                                        <p:attrNameLst>
                                          <p:attrName>ppt_x</p:attrName>
                                        </p:attrNameLst>
                                      </p:cBhvr>
                                      <p:tavLst>
                                        <p:tav tm="0">
                                          <p:val>
                                            <p:strVal val="0-#ppt_w/2"/>
                                          </p:val>
                                        </p:tav>
                                        <p:tav tm="100000">
                                          <p:val>
                                            <p:strVal val="#ppt_x"/>
                                          </p:val>
                                        </p:tav>
                                      </p:tavLst>
                                    </p:anim>
                                    <p:anim calcmode="lin" valueType="num">
                                      <p:cBhvr additive="base">
                                        <p:cTn id="14" dur="500" fill="hold"/>
                                        <p:tgtEl>
                                          <p:spTgt spid="17428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2872"/>
                                        </p:tgtEl>
                                        <p:attrNameLst>
                                          <p:attrName>style.visibility</p:attrName>
                                        </p:attrNameLst>
                                      </p:cBhvr>
                                      <p:to>
                                        <p:strVal val="visible"/>
                                      </p:to>
                                    </p:set>
                                    <p:anim calcmode="lin" valueType="num">
                                      <p:cBhvr additive="base">
                                        <p:cTn id="19" dur="500" fill="hold"/>
                                        <p:tgtEl>
                                          <p:spTgt spid="1742872"/>
                                        </p:tgtEl>
                                        <p:attrNameLst>
                                          <p:attrName>ppt_x</p:attrName>
                                        </p:attrNameLst>
                                      </p:cBhvr>
                                      <p:tavLst>
                                        <p:tav tm="0">
                                          <p:val>
                                            <p:strVal val="0-#ppt_w/2"/>
                                          </p:val>
                                        </p:tav>
                                        <p:tav tm="100000">
                                          <p:val>
                                            <p:strVal val="#ppt_x"/>
                                          </p:val>
                                        </p:tav>
                                      </p:tavLst>
                                    </p:anim>
                                    <p:anim calcmode="lin" valueType="num">
                                      <p:cBhvr additive="base">
                                        <p:cTn id="20" dur="500" fill="hold"/>
                                        <p:tgtEl>
                                          <p:spTgt spid="17428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2877"/>
                                        </p:tgtEl>
                                        <p:attrNameLst>
                                          <p:attrName>style.visibility</p:attrName>
                                        </p:attrNameLst>
                                      </p:cBhvr>
                                      <p:to>
                                        <p:strVal val="visible"/>
                                      </p:to>
                                    </p:set>
                                    <p:anim calcmode="lin" valueType="num">
                                      <p:cBhvr additive="base">
                                        <p:cTn id="31" dur="500" fill="hold"/>
                                        <p:tgtEl>
                                          <p:spTgt spid="1742877"/>
                                        </p:tgtEl>
                                        <p:attrNameLst>
                                          <p:attrName>ppt_x</p:attrName>
                                        </p:attrNameLst>
                                      </p:cBhvr>
                                      <p:tavLst>
                                        <p:tav tm="0">
                                          <p:val>
                                            <p:strVal val="1+#ppt_w/2"/>
                                          </p:val>
                                        </p:tav>
                                        <p:tav tm="100000">
                                          <p:val>
                                            <p:strVal val="#ppt_x"/>
                                          </p:val>
                                        </p:tav>
                                      </p:tavLst>
                                    </p:anim>
                                    <p:anim calcmode="lin" valueType="num">
                                      <p:cBhvr additive="base">
                                        <p:cTn id="32" dur="500" fill="hold"/>
                                        <p:tgtEl>
                                          <p:spTgt spid="174287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42876"/>
                                        </p:tgtEl>
                                        <p:attrNameLst>
                                          <p:attrName>style.visibility</p:attrName>
                                        </p:attrNameLst>
                                      </p:cBhvr>
                                      <p:to>
                                        <p:strVal val="visible"/>
                                      </p:to>
                                    </p:set>
                                    <p:anim calcmode="lin" valueType="num">
                                      <p:cBhvr additive="base">
                                        <p:cTn id="37" dur="500" fill="hold"/>
                                        <p:tgtEl>
                                          <p:spTgt spid="1742876"/>
                                        </p:tgtEl>
                                        <p:attrNameLst>
                                          <p:attrName>ppt_x</p:attrName>
                                        </p:attrNameLst>
                                      </p:cBhvr>
                                      <p:tavLst>
                                        <p:tav tm="0">
                                          <p:val>
                                            <p:strVal val="1+#ppt_w/2"/>
                                          </p:val>
                                        </p:tav>
                                        <p:tav tm="100000">
                                          <p:val>
                                            <p:strVal val="#ppt_x"/>
                                          </p:val>
                                        </p:tav>
                                      </p:tavLst>
                                    </p:anim>
                                    <p:anim calcmode="lin" valueType="num">
                                      <p:cBhvr additive="base">
                                        <p:cTn id="38" dur="500" fill="hold"/>
                                        <p:tgtEl>
                                          <p:spTgt spid="174287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873"/>
                                        </p:tgtEl>
                                        <p:attrNameLst>
                                          <p:attrName>style.visibility</p:attrName>
                                        </p:attrNameLst>
                                      </p:cBhvr>
                                      <p:to>
                                        <p:strVal val="visible"/>
                                      </p:to>
                                    </p:set>
                                    <p:anim calcmode="lin" valueType="num">
                                      <p:cBhvr additive="base">
                                        <p:cTn id="43" dur="500" fill="hold"/>
                                        <p:tgtEl>
                                          <p:spTgt spid="1742873"/>
                                        </p:tgtEl>
                                        <p:attrNameLst>
                                          <p:attrName>ppt_x</p:attrName>
                                        </p:attrNameLst>
                                      </p:cBhvr>
                                      <p:tavLst>
                                        <p:tav tm="0">
                                          <p:val>
                                            <p:strVal val="0-#ppt_w/2"/>
                                          </p:val>
                                        </p:tav>
                                        <p:tav tm="100000">
                                          <p:val>
                                            <p:strVal val="#ppt_x"/>
                                          </p:val>
                                        </p:tav>
                                      </p:tavLst>
                                    </p:anim>
                                    <p:anim calcmode="lin" valueType="num">
                                      <p:cBhvr additive="base">
                                        <p:cTn id="44" dur="500" fill="hold"/>
                                        <p:tgtEl>
                                          <p:spTgt spid="17428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58" grpId="0" animBg="1"/>
      <p:bldP spid="1742871" grpId="0" animBg="1"/>
      <p:bldP spid="1742872" grpId="0" animBg="1"/>
      <p:bldP spid="1742873" grpId="0" animBg="1"/>
      <p:bldP spid="1742876" grpId="0" animBg="1"/>
      <p:bldP spid="174287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ax\Ordner\Finanzmärkte und Steuern\Konzernbesteuerung\Veranstaltungsreihe\Briefkastenfir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127820" y="1484784"/>
            <a:ext cx="6768752" cy="101230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fontScale="90000"/>
          </a:bodyPr>
          <a:lstStyle/>
          <a:p>
            <a:r>
              <a:rPr lang="de-DE" b="1" dirty="0" smtClean="0">
                <a:solidFill>
                  <a:schemeClr val="accent6"/>
                </a:solidFill>
              </a:rPr>
              <a:t>Die Niederlande </a:t>
            </a:r>
            <a:r>
              <a:rPr lang="de-DE" sz="3600" b="1" dirty="0" smtClean="0">
                <a:solidFill>
                  <a:schemeClr val="accent6"/>
                </a:solidFill>
              </a:rPr>
              <a:t/>
            </a:r>
            <a:br>
              <a:rPr lang="de-DE" sz="3600" b="1" dirty="0" smtClean="0">
                <a:solidFill>
                  <a:schemeClr val="accent6"/>
                </a:solidFill>
              </a:rPr>
            </a:br>
            <a:r>
              <a:rPr lang="de-DE" sz="3600" b="1" dirty="0" smtClean="0">
                <a:solidFill>
                  <a:schemeClr val="accent6"/>
                </a:solidFill>
              </a:rPr>
              <a:t>Paradies der Konzerne</a:t>
            </a:r>
            <a:endParaRPr lang="de-DE" sz="3600" b="1" dirty="0">
              <a:solidFill>
                <a:schemeClr val="accent6"/>
              </a:solidFill>
            </a:endParaRPr>
          </a:p>
        </p:txBody>
      </p:sp>
      <p:sp>
        <p:nvSpPr>
          <p:cNvPr id="3" name="Inhaltsplatzhalter 2"/>
          <p:cNvSpPr>
            <a:spLocks noGrp="1"/>
          </p:cNvSpPr>
          <p:nvPr>
            <p:ph idx="1"/>
          </p:nvPr>
        </p:nvSpPr>
        <p:spPr>
          <a:xfrm>
            <a:off x="1094928" y="1600200"/>
            <a:ext cx="8229600" cy="4525963"/>
          </a:xfrm>
        </p:spPr>
        <p:txBody>
          <a:bodyPr>
            <a:normAutofit lnSpcReduction="10000"/>
          </a:bodyPr>
          <a:lstStyle/>
          <a:p>
            <a:endParaRPr lang="de-DE" sz="2600" dirty="0" smtClean="0"/>
          </a:p>
          <a:p>
            <a:endParaRPr lang="de-DE" sz="2600" dirty="0" smtClean="0"/>
          </a:p>
          <a:p>
            <a:pPr>
              <a:spcBef>
                <a:spcPts val="1800"/>
              </a:spcBef>
            </a:pPr>
            <a:r>
              <a:rPr lang="de-DE" sz="2800" dirty="0" smtClean="0"/>
              <a:t>12.000 ausländische Firmen (darunter 800 deutsche Firmen), die ihre Gewinne in den Niederlanden versteuern (85 % davon Briefkastenfirmen).</a:t>
            </a:r>
          </a:p>
          <a:p>
            <a:pPr>
              <a:spcBef>
                <a:spcPts val="1800"/>
              </a:spcBef>
            </a:pPr>
            <a:r>
              <a:rPr lang="de-DE" sz="2800" dirty="0" smtClean="0"/>
              <a:t>Die 20 größten portugiesischen Unternehmen haben ihren fiktiven Firmensitz in den Niederlanden.</a:t>
            </a:r>
          </a:p>
          <a:p>
            <a:pPr>
              <a:spcBef>
                <a:spcPts val="1800"/>
              </a:spcBef>
            </a:pPr>
            <a:r>
              <a:rPr lang="de-DE" sz="2800" dirty="0" smtClean="0"/>
              <a:t>Geheime Spezialverabredungen mit der Niederländischen Regierung möglich.</a:t>
            </a:r>
          </a:p>
          <a:p>
            <a:pPr marL="0" indent="0">
              <a:buNone/>
            </a:pPr>
            <a:endParaRPr lang="de-DE" dirty="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6</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108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nhaltsplatzhalter 2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9047" y="716895"/>
            <a:ext cx="8789027" cy="5688632"/>
          </a:xfrm>
          <a:solidFill>
            <a:schemeClr val="accent5">
              <a:lumMod val="50000"/>
            </a:schemeClr>
          </a:solidFill>
        </p:spPr>
      </p:pic>
      <p:sp>
        <p:nvSpPr>
          <p:cNvPr id="4" name="Rechteck 3"/>
          <p:cNvSpPr/>
          <p:nvPr/>
        </p:nvSpPr>
        <p:spPr>
          <a:xfrm>
            <a:off x="3628586" y="0"/>
            <a:ext cx="1584176" cy="8640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bg1"/>
                </a:solidFill>
              </a:rPr>
              <a:t>INGKA Gruppe </a:t>
            </a:r>
            <a:endParaRPr lang="de-DE" b="1" dirty="0">
              <a:solidFill>
                <a:schemeClr val="bg1"/>
              </a:solidFill>
            </a:endParaRPr>
          </a:p>
        </p:txBody>
      </p:sp>
      <p:sp>
        <p:nvSpPr>
          <p:cNvPr id="5" name="Rechteck 4"/>
          <p:cNvSpPr/>
          <p:nvPr/>
        </p:nvSpPr>
        <p:spPr>
          <a:xfrm>
            <a:off x="221797" y="52210"/>
            <a:ext cx="1872208" cy="8640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bg1"/>
                </a:solidFill>
              </a:rPr>
              <a:t>Inter</a:t>
            </a:r>
            <a:r>
              <a:rPr lang="de-DE" b="1" dirty="0" smtClean="0">
                <a:solidFill>
                  <a:schemeClr val="bg1"/>
                </a:solidFill>
              </a:rPr>
              <a:t> IKEA Gruppe</a:t>
            </a:r>
            <a:endParaRPr lang="de-DE" b="1" dirty="0">
              <a:solidFill>
                <a:schemeClr val="bg1"/>
              </a:solidFill>
            </a:endParaRPr>
          </a:p>
        </p:txBody>
      </p:sp>
      <p:sp>
        <p:nvSpPr>
          <p:cNvPr id="6" name="Rechteck 5"/>
          <p:cNvSpPr/>
          <p:nvPr/>
        </p:nvSpPr>
        <p:spPr>
          <a:xfrm>
            <a:off x="6757125" y="89571"/>
            <a:ext cx="2232248" cy="8640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bg1"/>
                </a:solidFill>
              </a:rPr>
              <a:t>IKANO Gruppe </a:t>
            </a:r>
            <a:endParaRPr lang="de-DE" b="1" dirty="0">
              <a:solidFill>
                <a:schemeClr val="bg1"/>
              </a:solidFill>
            </a:endParaRPr>
          </a:p>
        </p:txBody>
      </p:sp>
      <p:sp>
        <p:nvSpPr>
          <p:cNvPr id="7" name="Rechteck 6"/>
          <p:cNvSpPr/>
          <p:nvPr/>
        </p:nvSpPr>
        <p:spPr>
          <a:xfrm>
            <a:off x="4735123" y="4784874"/>
            <a:ext cx="1284611" cy="153257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IKEA Märkte</a:t>
            </a:r>
            <a:br>
              <a:rPr lang="de-DE" dirty="0" smtClean="0"/>
            </a:br>
            <a:r>
              <a:rPr lang="de-DE" sz="900" dirty="0" smtClean="0"/>
              <a:t>haben fast kein Eigenkapital, zahlen Zinsen für Kredite, die sie  vom Gewinn abziehen können,  subventionieren Kundenkredite </a:t>
            </a:r>
          </a:p>
        </p:txBody>
      </p:sp>
      <p:sp>
        <p:nvSpPr>
          <p:cNvPr id="8" name="Ellipse 7"/>
          <p:cNvSpPr/>
          <p:nvPr/>
        </p:nvSpPr>
        <p:spPr>
          <a:xfrm>
            <a:off x="336342" y="1280232"/>
            <a:ext cx="1657409" cy="1282383"/>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Interogo</a:t>
            </a:r>
            <a:r>
              <a:rPr lang="de-DE" dirty="0" smtClean="0"/>
              <a:t> Stiftung</a:t>
            </a:r>
            <a:br>
              <a:rPr lang="de-DE" dirty="0" smtClean="0"/>
            </a:br>
            <a:r>
              <a:rPr lang="de-DE" sz="1100" dirty="0" smtClean="0"/>
              <a:t>zentrale Steuerung </a:t>
            </a:r>
            <a:r>
              <a:rPr lang="de-DE" sz="900" dirty="0" smtClean="0"/>
              <a:t>in Liechtenstein, steuerbegünstigt </a:t>
            </a:r>
            <a:endParaRPr lang="de-DE" sz="900" dirty="0"/>
          </a:p>
        </p:txBody>
      </p:sp>
      <p:sp>
        <p:nvSpPr>
          <p:cNvPr id="9" name="Ellipse 8"/>
          <p:cNvSpPr/>
          <p:nvPr/>
        </p:nvSpPr>
        <p:spPr>
          <a:xfrm>
            <a:off x="3475424" y="1035021"/>
            <a:ext cx="1490876" cy="159089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Stichting</a:t>
            </a:r>
            <a:r>
              <a:rPr lang="de-DE" dirty="0" smtClean="0"/>
              <a:t> INGKA</a:t>
            </a:r>
            <a:r>
              <a:rPr lang="de-DE" sz="900" dirty="0" smtClean="0"/>
              <a:t> Förderung v. Innenarchitektur, reichste Stiftung der Welt</a:t>
            </a:r>
            <a:endParaRPr lang="de-DE" dirty="0"/>
          </a:p>
        </p:txBody>
      </p:sp>
      <p:sp>
        <p:nvSpPr>
          <p:cNvPr id="10" name="Ellipse 9"/>
          <p:cNvSpPr/>
          <p:nvPr/>
        </p:nvSpPr>
        <p:spPr>
          <a:xfrm>
            <a:off x="7452319" y="1335001"/>
            <a:ext cx="1377819" cy="1460079"/>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t>IKANO S.A. </a:t>
            </a:r>
          </a:p>
          <a:p>
            <a:pPr algn="ctr"/>
            <a:r>
              <a:rPr lang="de-DE" sz="900" dirty="0" smtClean="0"/>
              <a:t>in</a:t>
            </a:r>
            <a:r>
              <a:rPr lang="de-DE" dirty="0" smtClean="0"/>
              <a:t> </a:t>
            </a:r>
            <a:r>
              <a:rPr lang="de-DE" sz="900" dirty="0" smtClean="0"/>
              <a:t>Luxembourg</a:t>
            </a:r>
          </a:p>
          <a:p>
            <a:pPr algn="ctr"/>
            <a:r>
              <a:rPr lang="de-DE" sz="900" dirty="0" smtClean="0"/>
              <a:t>Töchter in 17 Staaten  - Steueroasen</a:t>
            </a:r>
            <a:endParaRPr lang="de-DE" sz="900" dirty="0"/>
          </a:p>
        </p:txBody>
      </p:sp>
      <p:sp>
        <p:nvSpPr>
          <p:cNvPr id="11" name="Ellipse 10"/>
          <p:cNvSpPr/>
          <p:nvPr/>
        </p:nvSpPr>
        <p:spPr>
          <a:xfrm>
            <a:off x="398072" y="3275461"/>
            <a:ext cx="1595679" cy="170469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smtClean="0"/>
              <a:t>InterIKEA</a:t>
            </a:r>
            <a:r>
              <a:rPr lang="de-DE" dirty="0" smtClean="0"/>
              <a:t> Holding </a:t>
            </a:r>
            <a:r>
              <a:rPr lang="de-DE" sz="1000" dirty="0" smtClean="0"/>
              <a:t>Luxemburg, Töchter in zahlreichen Ländern, 7 Mrd</a:t>
            </a:r>
            <a:r>
              <a:rPr lang="de-DE" sz="1000" dirty="0"/>
              <a:t>. </a:t>
            </a:r>
            <a:r>
              <a:rPr lang="de-DE" sz="1000" dirty="0" smtClean="0"/>
              <a:t>Schulden bei </a:t>
            </a:r>
            <a:r>
              <a:rPr lang="de-DE" sz="1000" dirty="0" err="1" smtClean="0"/>
              <a:t>Interrogo</a:t>
            </a:r>
            <a:endParaRPr lang="de-DE" sz="1000" dirty="0"/>
          </a:p>
        </p:txBody>
      </p:sp>
      <p:sp>
        <p:nvSpPr>
          <p:cNvPr id="12" name="Ellipse 11"/>
          <p:cNvSpPr/>
          <p:nvPr/>
        </p:nvSpPr>
        <p:spPr>
          <a:xfrm>
            <a:off x="7453426" y="4937095"/>
            <a:ext cx="1547692" cy="156837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t>IKANO Insurance Unit </a:t>
            </a:r>
            <a:r>
              <a:rPr lang="de-DE" sz="900" dirty="0" smtClean="0"/>
              <a:t>macht Gewinnanteile in Form von Versicherungs-prämien geltend </a:t>
            </a:r>
            <a:endParaRPr lang="de-DE" dirty="0"/>
          </a:p>
        </p:txBody>
      </p:sp>
      <p:sp>
        <p:nvSpPr>
          <p:cNvPr id="13" name="Ellipse 12"/>
          <p:cNvSpPr/>
          <p:nvPr/>
        </p:nvSpPr>
        <p:spPr>
          <a:xfrm>
            <a:off x="7453426" y="3520037"/>
            <a:ext cx="1420218" cy="1276462"/>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t>IKANO Bank</a:t>
            </a:r>
            <a:br>
              <a:rPr lang="de-DE" dirty="0" smtClean="0"/>
            </a:br>
            <a:r>
              <a:rPr lang="de-DE" sz="900" dirty="0" smtClean="0"/>
              <a:t>vergibt u. a. Kundenkredite,  </a:t>
            </a:r>
            <a:endParaRPr lang="de-DE" sz="900" dirty="0"/>
          </a:p>
        </p:txBody>
      </p:sp>
      <p:sp>
        <p:nvSpPr>
          <p:cNvPr id="14" name="Ellipse 13"/>
          <p:cNvSpPr/>
          <p:nvPr/>
        </p:nvSpPr>
        <p:spPr>
          <a:xfrm>
            <a:off x="3821879" y="2752356"/>
            <a:ext cx="1663363" cy="1617711"/>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smtClean="0"/>
              <a:t>INGKA Holding </a:t>
            </a:r>
            <a:r>
              <a:rPr lang="de-DE" sz="900" dirty="0" smtClean="0"/>
              <a:t>Niederlande , ca. 400 Töchter in aller Welt:, Produktentwicklung, Einkauf, Logistik , Produktion, Märkte </a:t>
            </a:r>
            <a:endParaRPr lang="de-DE" sz="900" dirty="0"/>
          </a:p>
        </p:txBody>
      </p:sp>
      <p:sp>
        <p:nvSpPr>
          <p:cNvPr id="15" name="Ellipse 14"/>
          <p:cNvSpPr/>
          <p:nvPr/>
        </p:nvSpPr>
        <p:spPr>
          <a:xfrm>
            <a:off x="398072" y="5113736"/>
            <a:ext cx="1664823" cy="1661512"/>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err="1" smtClean="0"/>
              <a:t>Inter</a:t>
            </a:r>
            <a:r>
              <a:rPr lang="de-DE" dirty="0" smtClean="0"/>
              <a:t> IKEA Systems</a:t>
            </a:r>
            <a:br>
              <a:rPr lang="de-DE" dirty="0" smtClean="0"/>
            </a:br>
            <a:r>
              <a:rPr lang="de-DE" sz="1100" dirty="0" smtClean="0"/>
              <a:t>steuert den GK, zahlt als Entwicklungsfirma in den NL nur 5%  Steuern</a:t>
            </a:r>
            <a:endParaRPr lang="de-DE" sz="1400" dirty="0"/>
          </a:p>
        </p:txBody>
      </p:sp>
      <p:sp>
        <p:nvSpPr>
          <p:cNvPr id="20" name="Pfeil nach links 19"/>
          <p:cNvSpPr/>
          <p:nvPr/>
        </p:nvSpPr>
        <p:spPr>
          <a:xfrm>
            <a:off x="2360870" y="5655682"/>
            <a:ext cx="1224137" cy="633249"/>
          </a:xfrm>
          <a:prstGeom prst="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t>Zahlen 3% </a:t>
            </a:r>
            <a:r>
              <a:rPr lang="de-DE" sz="900" dirty="0" err="1" smtClean="0"/>
              <a:t>Franchisinggebühr</a:t>
            </a:r>
            <a:endParaRPr lang="de-DE" sz="900" dirty="0"/>
          </a:p>
        </p:txBody>
      </p:sp>
      <p:cxnSp>
        <p:nvCxnSpPr>
          <p:cNvPr id="25" name="Gerade Verbindung mit Pfeil 24"/>
          <p:cNvCxnSpPr/>
          <p:nvPr/>
        </p:nvCxnSpPr>
        <p:spPr>
          <a:xfrm>
            <a:off x="4499992" y="4457519"/>
            <a:ext cx="72008" cy="177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4211959" y="4457519"/>
            <a:ext cx="0" cy="280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H="1">
            <a:off x="3707904" y="4509120"/>
            <a:ext cx="144016" cy="177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Wolke 30"/>
          <p:cNvSpPr/>
          <p:nvPr/>
        </p:nvSpPr>
        <p:spPr>
          <a:xfrm>
            <a:off x="5681516" y="2029919"/>
            <a:ext cx="1296144" cy="1444875"/>
          </a:xfrm>
          <a:prstGeom prst="clou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Finanzmärkte</a:t>
            </a:r>
            <a:endParaRPr lang="de-DE" dirty="0"/>
          </a:p>
        </p:txBody>
      </p:sp>
      <p:sp>
        <p:nvSpPr>
          <p:cNvPr id="36" name="Pfeil nach oben 35"/>
          <p:cNvSpPr/>
          <p:nvPr/>
        </p:nvSpPr>
        <p:spPr>
          <a:xfrm>
            <a:off x="985026" y="2696218"/>
            <a:ext cx="360039" cy="495545"/>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p:cNvCxnSpPr/>
          <p:nvPr/>
        </p:nvCxnSpPr>
        <p:spPr>
          <a:xfrm>
            <a:off x="4572000" y="4784874"/>
            <a:ext cx="163123" cy="2441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3563888" y="4849308"/>
            <a:ext cx="144016" cy="179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4096604" y="4906924"/>
            <a:ext cx="0" cy="122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Pfeil nach links und rechts 2"/>
          <p:cNvSpPr/>
          <p:nvPr/>
        </p:nvSpPr>
        <p:spPr>
          <a:xfrm rot="2394011">
            <a:off x="6724380" y="3330991"/>
            <a:ext cx="805511" cy="414808"/>
          </a:xfrm>
          <a:prstGeom prst="lef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06131">
            <a:off x="5325024" y="3896129"/>
            <a:ext cx="117606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11531">
            <a:off x="5012959" y="1972047"/>
            <a:ext cx="6461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85814">
            <a:off x="6111011" y="4114460"/>
            <a:ext cx="129222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364690">
            <a:off x="6210413" y="5237547"/>
            <a:ext cx="949405" cy="122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191" y="2921080"/>
            <a:ext cx="4206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hteck 29"/>
          <p:cNvSpPr/>
          <p:nvPr/>
        </p:nvSpPr>
        <p:spPr>
          <a:xfrm>
            <a:off x="2360870" y="3920314"/>
            <a:ext cx="1267716" cy="153257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IKEA Fabriken</a:t>
            </a:r>
            <a:br>
              <a:rPr lang="de-DE" dirty="0" smtClean="0"/>
            </a:br>
            <a:r>
              <a:rPr lang="de-DE" sz="900" dirty="0" smtClean="0"/>
              <a:t>überwiegend Osteuropa</a:t>
            </a:r>
          </a:p>
          <a:p>
            <a:pPr algn="ctr"/>
            <a:r>
              <a:rPr lang="de-DE" sz="900" dirty="0" smtClean="0"/>
              <a:t>Verkaufen die Waren so, teuer dass alle Gewinne bei den Herstellern anfallen.</a:t>
            </a:r>
          </a:p>
        </p:txBody>
      </p:sp>
      <p:sp>
        <p:nvSpPr>
          <p:cNvPr id="32" name="Pfeil nach links 31"/>
          <p:cNvSpPr/>
          <p:nvPr/>
        </p:nvSpPr>
        <p:spPr>
          <a:xfrm rot="7310737">
            <a:off x="5699492" y="1017227"/>
            <a:ext cx="938262" cy="633249"/>
          </a:xfrm>
          <a:prstGeom prst="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t>Zahlen 3% </a:t>
            </a:r>
            <a:r>
              <a:rPr lang="de-DE" sz="900" dirty="0" err="1" smtClean="0"/>
              <a:t>isinggebühr</a:t>
            </a:r>
            <a:endParaRPr lang="de-DE" sz="900" dirty="0"/>
          </a:p>
        </p:txBody>
      </p:sp>
      <p:pic>
        <p:nvPicPr>
          <p:cNvPr id="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572976">
            <a:off x="4001616" y="4410280"/>
            <a:ext cx="420687" cy="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4944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ax\Ordner\Finanzmärkte und Steuern\Konzernbesteuerung\Veranstaltungsreihe\IKEA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620688"/>
            <a:ext cx="2856317"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457200" y="620688"/>
            <a:ext cx="8229600" cy="5904656"/>
          </a:xfrm>
        </p:spPr>
        <p:txBody>
          <a:bodyPr>
            <a:normAutofit fontScale="92500"/>
          </a:bodyPr>
          <a:lstStyle/>
          <a:p>
            <a:pPr>
              <a:spcBef>
                <a:spcPts val="1200"/>
              </a:spcBef>
            </a:pPr>
            <a:r>
              <a:rPr lang="de-DE" sz="3600" b="1" dirty="0" smtClean="0">
                <a:solidFill>
                  <a:schemeClr val="accent6"/>
                </a:solidFill>
              </a:rPr>
              <a:t>Der Fall IKEA</a:t>
            </a:r>
          </a:p>
          <a:p>
            <a:pPr lvl="1">
              <a:spcBef>
                <a:spcPts val="1200"/>
              </a:spcBef>
            </a:pPr>
            <a:r>
              <a:rPr lang="de-DE" sz="1200" dirty="0" smtClean="0"/>
              <a:t>IOS </a:t>
            </a:r>
            <a:r>
              <a:rPr lang="de-DE" sz="1200" dirty="0"/>
              <a:t>(IKEA </a:t>
            </a:r>
            <a:r>
              <a:rPr lang="de-DE" sz="1200" dirty="0" err="1"/>
              <a:t>of</a:t>
            </a:r>
            <a:r>
              <a:rPr lang="de-DE" sz="1200" dirty="0"/>
              <a:t> </a:t>
            </a:r>
            <a:r>
              <a:rPr lang="de-DE" sz="1200" dirty="0" err="1"/>
              <a:t>Sweden</a:t>
            </a:r>
            <a:r>
              <a:rPr lang="de-DE" sz="1200" dirty="0"/>
              <a:t>), kreatives Herz des Konzerns</a:t>
            </a:r>
          </a:p>
          <a:p>
            <a:pPr lvl="1">
              <a:spcBef>
                <a:spcPts val="1200"/>
              </a:spcBef>
            </a:pPr>
            <a:r>
              <a:rPr lang="de-DE" sz="1200" dirty="0"/>
              <a:t>IKOM in Schweden – </a:t>
            </a:r>
            <a:r>
              <a:rPr lang="de-DE" sz="1200" dirty="0" smtClean="0"/>
              <a:t>Katalogproduktion, größte </a:t>
            </a:r>
            <a:r>
              <a:rPr lang="de-DE" sz="1200" dirty="0" err="1"/>
              <a:t>Photostudio</a:t>
            </a:r>
            <a:r>
              <a:rPr lang="de-DE" sz="1200" dirty="0"/>
              <a:t> </a:t>
            </a:r>
            <a:r>
              <a:rPr lang="de-DE" sz="1200" dirty="0" smtClean="0"/>
              <a:t/>
            </a:r>
            <a:br>
              <a:rPr lang="de-DE" sz="1200" dirty="0" smtClean="0"/>
            </a:br>
            <a:r>
              <a:rPr lang="de-DE" sz="1200" dirty="0" smtClean="0"/>
              <a:t>Europas, </a:t>
            </a:r>
            <a:r>
              <a:rPr lang="de-DE" sz="1200" dirty="0" err="1" smtClean="0"/>
              <a:t>Swedwood</a:t>
            </a:r>
            <a:r>
              <a:rPr lang="de-DE" sz="1200" dirty="0" smtClean="0"/>
              <a:t> </a:t>
            </a:r>
            <a:r>
              <a:rPr lang="de-DE" sz="1200" dirty="0"/>
              <a:t>– 36 </a:t>
            </a:r>
            <a:r>
              <a:rPr lang="de-DE" sz="1200" dirty="0" smtClean="0"/>
              <a:t>Möbelfabriken, IKEA </a:t>
            </a:r>
            <a:r>
              <a:rPr lang="de-DE" sz="1200" dirty="0"/>
              <a:t>Food Services </a:t>
            </a:r>
            <a:r>
              <a:rPr lang="de-DE" sz="1200" dirty="0" smtClean="0"/>
              <a:t>– Restaurants </a:t>
            </a:r>
            <a:r>
              <a:rPr lang="de-DE" sz="1200" dirty="0"/>
              <a:t>und </a:t>
            </a:r>
            <a:r>
              <a:rPr lang="de-DE" sz="1200" dirty="0" smtClean="0"/>
              <a:t>Shops, </a:t>
            </a:r>
            <a:r>
              <a:rPr lang="de-DE" sz="1200" dirty="0" err="1" smtClean="0"/>
              <a:t>BoKlok</a:t>
            </a:r>
            <a:r>
              <a:rPr lang="de-DE" sz="1200" dirty="0" smtClean="0"/>
              <a:t> </a:t>
            </a:r>
            <a:r>
              <a:rPr lang="de-DE" sz="1200" dirty="0"/>
              <a:t>AB – </a:t>
            </a:r>
            <a:r>
              <a:rPr lang="de-DE" sz="1200" dirty="0" smtClean="0"/>
              <a:t>Fertighäuser </a:t>
            </a:r>
            <a:endParaRPr lang="de-DE" sz="1200" dirty="0"/>
          </a:p>
          <a:p>
            <a:pPr>
              <a:spcBef>
                <a:spcPts val="1200"/>
              </a:spcBef>
            </a:pPr>
            <a:r>
              <a:rPr lang="de-DE" sz="1850" dirty="0" smtClean="0"/>
              <a:t>IKEA </a:t>
            </a:r>
            <a:r>
              <a:rPr lang="de-DE" sz="1850" dirty="0"/>
              <a:t>Deutschland – 0,2 % Eigenkapital, 3,9 Mrd. € </a:t>
            </a:r>
            <a:r>
              <a:rPr lang="de-DE" sz="1850" dirty="0" smtClean="0"/>
              <a:t>Umsatz, Zinsen steuerfrei</a:t>
            </a:r>
            <a:endParaRPr lang="de-DE" sz="1850" dirty="0"/>
          </a:p>
          <a:p>
            <a:pPr>
              <a:spcBef>
                <a:spcPts val="1200"/>
              </a:spcBef>
            </a:pPr>
            <a:r>
              <a:rPr lang="de-DE" sz="1850" dirty="0"/>
              <a:t>INGKA Holding B.V., </a:t>
            </a:r>
            <a:r>
              <a:rPr lang="de-DE" sz="1850" dirty="0" smtClean="0"/>
              <a:t>in Leiden, Niederlande</a:t>
            </a:r>
            <a:r>
              <a:rPr lang="de-DE" sz="1850" dirty="0"/>
              <a:t>, (</a:t>
            </a:r>
            <a:r>
              <a:rPr lang="de-DE" sz="1850" dirty="0" smtClean="0"/>
              <a:t>28 </a:t>
            </a:r>
            <a:r>
              <a:rPr lang="de-DE" sz="1850" dirty="0"/>
              <a:t>Mrd. € Umsatz, </a:t>
            </a:r>
            <a:r>
              <a:rPr lang="de-DE" sz="1850" dirty="0" smtClean="0"/>
              <a:t>3,9 </a:t>
            </a:r>
            <a:r>
              <a:rPr lang="de-DE" sz="1850" dirty="0"/>
              <a:t>Mrd. € Gewinn in </a:t>
            </a:r>
            <a:r>
              <a:rPr lang="de-DE" sz="1850" dirty="0" smtClean="0"/>
              <a:t>2012), </a:t>
            </a:r>
            <a:r>
              <a:rPr lang="de-DE" sz="1850" dirty="0"/>
              <a:t>Mutter </a:t>
            </a:r>
            <a:r>
              <a:rPr lang="de-DE" sz="1850" dirty="0" smtClean="0"/>
              <a:t>von ca. 400 Tochterunternehmen  in </a:t>
            </a:r>
            <a:r>
              <a:rPr lang="de-DE" sz="1850" dirty="0"/>
              <a:t>44 </a:t>
            </a:r>
            <a:r>
              <a:rPr lang="de-DE" sz="1850" dirty="0" smtClean="0"/>
              <a:t>Ländern </a:t>
            </a:r>
            <a:r>
              <a:rPr lang="de-DE" sz="1850" dirty="0"/>
              <a:t>mit </a:t>
            </a:r>
            <a:r>
              <a:rPr lang="de-DE" sz="1850" dirty="0" smtClean="0"/>
              <a:t>139.000 Mitarbeiter </a:t>
            </a:r>
            <a:endParaRPr lang="de-DE" sz="1850" dirty="0"/>
          </a:p>
          <a:p>
            <a:pPr>
              <a:spcBef>
                <a:spcPts val="1200"/>
              </a:spcBef>
            </a:pPr>
            <a:r>
              <a:rPr lang="de-DE" sz="1850" dirty="0" err="1"/>
              <a:t>Stichting</a:t>
            </a:r>
            <a:r>
              <a:rPr lang="de-DE" sz="1850" dirty="0"/>
              <a:t> INGKA </a:t>
            </a:r>
            <a:r>
              <a:rPr lang="de-DE" sz="1850" dirty="0" err="1"/>
              <a:t>Foundation</a:t>
            </a:r>
            <a:r>
              <a:rPr lang="de-DE" sz="1850" dirty="0"/>
              <a:t>, Niederlande, Geldgeber, 36 Mrd. € Vermögen, größte gemeinnützige Stiftung der Welt, Spenden ca. </a:t>
            </a:r>
            <a:r>
              <a:rPr lang="de-DE" sz="1850" dirty="0" smtClean="0"/>
              <a:t>82 </a:t>
            </a:r>
            <a:r>
              <a:rPr lang="de-DE" sz="1850" dirty="0"/>
              <a:t>Mio./a an Projekte in Indien und Pakistan</a:t>
            </a:r>
          </a:p>
          <a:p>
            <a:pPr>
              <a:spcBef>
                <a:spcPts val="1200"/>
              </a:spcBef>
            </a:pPr>
            <a:r>
              <a:rPr lang="de-DE" sz="1850" dirty="0" err="1"/>
              <a:t>Inter</a:t>
            </a:r>
            <a:r>
              <a:rPr lang="de-DE" sz="1850" dirty="0"/>
              <a:t> IKEA Systems B.V. in Niederlande, Inhaber der Marke IKEA und des IKEA-Konzept, Franchising-Geber für alle Häuser</a:t>
            </a:r>
          </a:p>
          <a:p>
            <a:pPr>
              <a:spcBef>
                <a:spcPts val="1200"/>
              </a:spcBef>
            </a:pPr>
            <a:r>
              <a:rPr lang="de-DE" sz="1850" dirty="0"/>
              <a:t>Stiftung Interlogo in Liechtenstein, Nutznießer ist die Familie Kamprad, Besitzerin von </a:t>
            </a:r>
            <a:r>
              <a:rPr lang="de-DE" sz="1850" dirty="0" err="1"/>
              <a:t>Inter</a:t>
            </a:r>
            <a:r>
              <a:rPr lang="de-DE" sz="1850" dirty="0"/>
              <a:t> IKEA, Vermögen 11 Mrd. €  </a:t>
            </a:r>
          </a:p>
          <a:p>
            <a:pPr>
              <a:spcBef>
                <a:spcPts val="1200"/>
              </a:spcBef>
            </a:pPr>
            <a:r>
              <a:rPr lang="de-DE" sz="1850" dirty="0" err="1"/>
              <a:t>Ikano</a:t>
            </a:r>
            <a:r>
              <a:rPr lang="de-DE" sz="1850" dirty="0"/>
              <a:t> Bank in Luxemburg, finanziert die Kundenkredite für IKEA, im Privatbesitz von </a:t>
            </a:r>
            <a:r>
              <a:rPr lang="de-DE" sz="1850" dirty="0" smtClean="0"/>
              <a:t>Kamprad</a:t>
            </a:r>
          </a:p>
          <a:p>
            <a:pPr>
              <a:spcBef>
                <a:spcPts val="1200"/>
              </a:spcBef>
            </a:pPr>
            <a:r>
              <a:rPr lang="de-DE" sz="1850" dirty="0" smtClean="0"/>
              <a:t>Ingvar </a:t>
            </a:r>
            <a:r>
              <a:rPr lang="de-DE" sz="1850" dirty="0"/>
              <a:t>Kamprad, einer der Reichsten der Welt, </a:t>
            </a:r>
            <a:r>
              <a:rPr lang="de-DE" sz="1850" dirty="0" smtClean="0"/>
              <a:t>Wohnsitz </a:t>
            </a:r>
            <a:r>
              <a:rPr lang="de-DE" sz="1850" dirty="0"/>
              <a:t>Schweiz</a:t>
            </a:r>
          </a:p>
          <a:p>
            <a:endParaRPr lang="de-DE" sz="1800" dirty="0"/>
          </a:p>
          <a:p>
            <a:pPr marL="0" indent="0">
              <a:buNone/>
            </a:pPr>
            <a:endParaRPr lang="de-DE" sz="3600" dirty="0" smtClean="0"/>
          </a:p>
        </p:txBody>
      </p:sp>
      <p:sp>
        <p:nvSpPr>
          <p:cNvPr id="4" name="Fußzeilenplatzhalter 3"/>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5" name="Foliennummernplatzhalter 4"/>
          <p:cNvSpPr>
            <a:spLocks noGrp="1"/>
          </p:cNvSpPr>
          <p:nvPr>
            <p:ph type="sldNum" sz="quarter" idx="12"/>
          </p:nvPr>
        </p:nvSpPr>
        <p:spPr/>
        <p:txBody>
          <a:bodyPr/>
          <a:lstStyle/>
          <a:p>
            <a:fld id="{6C6AE60A-B69C-4790-82F7-3882EDF23186}" type="slidenum">
              <a:rPr lang="de-DE" smtClean="0"/>
              <a:t>8</a:t>
            </a:fld>
            <a:endParaRPr lang="de-DE"/>
          </a:p>
        </p:txBody>
      </p:sp>
      <p:pic>
        <p:nvPicPr>
          <p:cNvPr id="6"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86923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290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075240" cy="1162050"/>
          </a:xfrm>
        </p:spPr>
        <p:txBody>
          <a:bodyPr>
            <a:noAutofit/>
          </a:bodyPr>
          <a:lstStyle/>
          <a:p>
            <a:r>
              <a:rPr lang="de-DE" sz="4000" dirty="0" smtClean="0">
                <a:solidFill>
                  <a:schemeClr val="accent6"/>
                </a:solidFill>
              </a:rPr>
              <a:t>Konzerne, die systematisch Steuern vermeiden:</a:t>
            </a:r>
            <a:endParaRPr lang="de-DE" sz="4000" dirty="0">
              <a:solidFill>
                <a:schemeClr val="accent6"/>
              </a:solidFill>
            </a:endParaRPr>
          </a:p>
        </p:txBody>
      </p:sp>
      <p:sp>
        <p:nvSpPr>
          <p:cNvPr id="4" name="Textplatzhalter 3"/>
          <p:cNvSpPr>
            <a:spLocks noGrp="1"/>
          </p:cNvSpPr>
          <p:nvPr>
            <p:ph type="body" sz="half" idx="2"/>
          </p:nvPr>
        </p:nvSpPr>
        <p:spPr>
          <a:xfrm>
            <a:off x="683568" y="1546249"/>
            <a:ext cx="2781945" cy="4259015"/>
          </a:xfrm>
          <a:ln>
            <a:solidFill>
              <a:schemeClr val="tx1"/>
            </a:solidFill>
          </a:ln>
        </p:spPr>
        <p:txBody>
          <a:bodyPr>
            <a:normAutofit fontScale="92500" lnSpcReduction="20000"/>
          </a:bodyPr>
          <a:lstStyle/>
          <a:p>
            <a:r>
              <a:rPr lang="de-DE" sz="2800" dirty="0" smtClean="0"/>
              <a:t>Beispiel </a:t>
            </a:r>
          </a:p>
          <a:p>
            <a:r>
              <a:rPr lang="de-DE" sz="2800" dirty="0" smtClean="0"/>
              <a:t>Deutsche Bank</a:t>
            </a:r>
          </a:p>
          <a:p>
            <a:endParaRPr lang="de-DE" dirty="0" smtClean="0"/>
          </a:p>
          <a:p>
            <a:pPr marL="171450" lvl="1" indent="-171450">
              <a:buFont typeface="Arial" panose="020B0604020202020204" pitchFamily="34" charset="0"/>
              <a:buChar char="•"/>
            </a:pPr>
            <a:r>
              <a:rPr lang="de-DE" sz="2000" dirty="0" smtClean="0"/>
              <a:t>Fast 1000 Töchter: davon Kaiman-Inseln</a:t>
            </a:r>
            <a:r>
              <a:rPr lang="de-DE" sz="2000" dirty="0"/>
              <a:t>: 105; Delaware: </a:t>
            </a:r>
            <a:r>
              <a:rPr lang="de-DE" sz="2000" dirty="0" smtClean="0"/>
              <a:t>398; Luxemburg, Malta usw.</a:t>
            </a:r>
          </a:p>
          <a:p>
            <a:pPr marL="171450" lvl="1" indent="-171450">
              <a:buFont typeface="Arial" panose="020B0604020202020204" pitchFamily="34" charset="0"/>
              <a:buChar char="•"/>
            </a:pPr>
            <a:r>
              <a:rPr lang="de-DE" sz="2000" dirty="0" smtClean="0"/>
              <a:t>Hauptniederlassung </a:t>
            </a:r>
            <a:r>
              <a:rPr lang="de-DE" sz="2000" dirty="0"/>
              <a:t>in </a:t>
            </a:r>
            <a:r>
              <a:rPr lang="de-DE" sz="2000" dirty="0" smtClean="0"/>
              <a:t>Amsterdam als Steuer-vermeidungsdienst-</a:t>
            </a:r>
            <a:r>
              <a:rPr lang="de-DE" sz="2000" dirty="0" err="1" smtClean="0"/>
              <a:t>leister</a:t>
            </a:r>
            <a:r>
              <a:rPr lang="de-DE" sz="2000" dirty="0" smtClean="0"/>
              <a:t>.</a:t>
            </a:r>
          </a:p>
          <a:p>
            <a:pPr marL="171450" lvl="1" indent="-171450">
              <a:buFont typeface="Arial" panose="020B0604020202020204" pitchFamily="34" charset="0"/>
              <a:buChar char="•"/>
            </a:pPr>
            <a:r>
              <a:rPr lang="de-DE" sz="2000" dirty="0"/>
              <a:t>Deutsche Bank Tochter „Regula Limited“ auf den Britischen Jungferninseln.</a:t>
            </a:r>
          </a:p>
          <a:p>
            <a:endParaRPr lang="de-DE" dirty="0"/>
          </a:p>
          <a:p>
            <a:pPr marL="285750" indent="-285750">
              <a:buFont typeface="Arial" panose="020B0604020202020204" pitchFamily="34" charset="0"/>
              <a:buChar char="•"/>
            </a:pPr>
            <a:endParaRPr lang="de-DE" dirty="0"/>
          </a:p>
        </p:txBody>
      </p:sp>
      <p:sp>
        <p:nvSpPr>
          <p:cNvPr id="5" name="Fußzeilenplatzhalter 4"/>
          <p:cNvSpPr>
            <a:spLocks noGrp="1"/>
          </p:cNvSpPr>
          <p:nvPr>
            <p:ph type="ftr" sz="quarter" idx="11"/>
          </p:nvPr>
        </p:nvSpPr>
        <p:spPr/>
        <p:txBody>
          <a:bodyPr/>
          <a:lstStyle/>
          <a:p>
            <a:r>
              <a:rPr lang="de-DE" dirty="0" err="1" smtClean="0"/>
              <a:t>Attac</a:t>
            </a:r>
            <a:r>
              <a:rPr lang="de-DE" dirty="0" smtClean="0"/>
              <a:t> – Gesamtkonzernsteuer jetzt!</a:t>
            </a:r>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t>9</a:t>
            </a:fld>
            <a:endParaRPr lang="de-DE"/>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3" y="1556793"/>
            <a:ext cx="4515503" cy="4248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descr="C:\Dokumente und Einstellungen\Stephan\Eigene Dateien\Projekte\Attac\Sozialforum\attac-logo-neu.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1752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319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1250</Words>
  <Application>Microsoft Macintosh PowerPoint</Application>
  <PresentationFormat>Bildschirmpräsentation (4:3)</PresentationFormat>
  <Paragraphs>273</Paragraphs>
  <Slides>34</Slides>
  <Notes>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34</vt:i4>
      </vt:variant>
    </vt:vector>
  </HeadingPairs>
  <TitlesOfParts>
    <vt:vector size="36" baseType="lpstr">
      <vt:lpstr>Larissa-Design</vt:lpstr>
      <vt:lpstr>Diagramm</vt:lpstr>
      <vt:lpstr>Steuertricks stoppen!  Bilanzen offenlegen!         Für eine Gesamtkonzernsteuer! </vt:lpstr>
      <vt:lpstr>Steueroasen</vt:lpstr>
      <vt:lpstr>Steuervermeidung – Konzerne, Individuen</vt:lpstr>
      <vt:lpstr>Steuervermeidung  - Konzerne und Individuen</vt:lpstr>
      <vt:lpstr>Typisierung von Steueroasen</vt:lpstr>
      <vt:lpstr>Die Niederlande  Paradies der Konzerne</vt:lpstr>
      <vt:lpstr>PowerPoint-Präsentation</vt:lpstr>
      <vt:lpstr>PowerPoint-Präsentation</vt:lpstr>
      <vt:lpstr>Konzerne, die systematisch Steuern vermeiden:</vt:lpstr>
      <vt:lpstr>Konzerne, die systematisch Steuern vermeiden:</vt:lpstr>
      <vt:lpstr>Luxemburg Leaks</vt:lpstr>
      <vt:lpstr>Konzerne, die systematisch Steuern vermeiden:</vt:lpstr>
      <vt:lpstr>Konzerne, die systematisch Steuern vermeiden:</vt:lpstr>
      <vt:lpstr>Die Trickkiste – Steuertricks der Konzerne Quelle OECD:  BEPS – Base Erosion and Profit Shifting </vt:lpstr>
      <vt:lpstr>Die „Big Four“  Steuervermeidungsindustrie</vt:lpstr>
      <vt:lpstr>Die Steuervermeidung von HNWI  (high net worth individuals)</vt:lpstr>
      <vt:lpstr>PowerPoint-Präsentation</vt:lpstr>
      <vt:lpstr>TOP 1% Einkommensanteil </vt:lpstr>
      <vt:lpstr>Spitzensteuersätze USA Bundeseinkommenssteuer – dazu kommen bis zu 10% lokale und regionale Steuern</vt:lpstr>
      <vt:lpstr>Degressive Steuer- und Abgabenlast in Deutschland (Quelle: Nicola Liebert)</vt:lpstr>
      <vt:lpstr>Degressive Steuer- und Abgabenlast in Deutschland (geschätzt nach Liebert und Piketty)</vt:lpstr>
      <vt:lpstr>Wer sollte mehr Geld aus Steuern bekommen?</vt:lpstr>
      <vt:lpstr>Das Flicken des Siebes Kurzfristige nationale Maßnahmen gegen Steuervermeidung von Konzernen:</vt:lpstr>
      <vt:lpstr>Weitere nationale Maßnahmen – Besteuerung von „sehr reichen Individuen“</vt:lpstr>
      <vt:lpstr>Vermögenssteuern vom BIP</vt:lpstr>
      <vt:lpstr>Mögliche Maßnahmen  der EU, OECD oder G20:</vt:lpstr>
      <vt:lpstr>Gesamtkonzernbesteuerung Unitary Taxation</vt:lpstr>
      <vt:lpstr>Gesamtkonzernbesteuerung Unitary Taxation </vt:lpstr>
      <vt:lpstr>Gesamtkonzernbesteuerung Unitary Taxation</vt:lpstr>
      <vt:lpstr>Kampagne gegen Steuerflucht der Konzerne!</vt:lpstr>
      <vt:lpstr>Starbucks Aktion in London</vt:lpstr>
      <vt:lpstr>PowerPoint-Präsentation</vt:lpstr>
      <vt:lpstr>PowerPoint-Präsentation</vt:lpstr>
      <vt:lpstr>Konzernbesteuerung – wie funktioniert  das eigentlich in Deutschland?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Steuertricks stoppen! Bilanzen offenlegen! Gesamtkonzernsteuer jetzt!</dc:title>
  <dc:creator>Bank Max</dc:creator>
  <cp:lastModifiedBy>magic support</cp:lastModifiedBy>
  <cp:revision>202</cp:revision>
  <dcterms:created xsi:type="dcterms:W3CDTF">2013-09-11T13:25:59Z</dcterms:created>
  <dcterms:modified xsi:type="dcterms:W3CDTF">2014-12-09T10:45:43Z</dcterms:modified>
</cp:coreProperties>
</file>