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5" r:id="rId9"/>
    <p:sldId id="266" r:id="rId10"/>
    <p:sldId id="267" r:id="rId11"/>
    <p:sldId id="268"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86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2A6DC313-58D7-4AAD-941C-585E1E8872E9}" type="datetimeFigureOut">
              <a:rPr lang="de-DE" smtClean="0"/>
              <a:t>22.06.2018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3416205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A6DC313-58D7-4AAD-941C-585E1E8872E9}" type="datetimeFigureOut">
              <a:rPr lang="de-DE" smtClean="0"/>
              <a:t>22.06.2018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677890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A6DC313-58D7-4AAD-941C-585E1E8872E9}" type="datetimeFigureOut">
              <a:rPr lang="de-DE" smtClean="0"/>
              <a:t>22.06.2018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24882193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2A6DC313-58D7-4AAD-941C-585E1E8872E9}" type="datetimeFigureOut">
              <a:rPr lang="de-DE" smtClean="0"/>
              <a:t>22.06.2018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1953857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2A6DC313-58D7-4AAD-941C-585E1E8872E9}" type="datetimeFigureOut">
              <a:rPr lang="de-DE" smtClean="0"/>
              <a:t>22.06.2018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394342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2A6DC313-58D7-4AAD-941C-585E1E8872E9}" type="datetimeFigureOut">
              <a:rPr lang="de-DE" smtClean="0"/>
              <a:t>22.06.2018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909841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2A6DC313-58D7-4AAD-941C-585E1E8872E9}" type="datetimeFigureOut">
              <a:rPr lang="de-DE" smtClean="0"/>
              <a:t>22.06.2018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3010673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2A6DC313-58D7-4AAD-941C-585E1E8872E9}" type="datetimeFigureOut">
              <a:rPr lang="de-DE" smtClean="0"/>
              <a:t>22.06.2018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346781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2A6DC313-58D7-4AAD-941C-585E1E8872E9}" type="datetimeFigureOut">
              <a:rPr lang="de-DE" smtClean="0"/>
              <a:t>22.06.2018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644745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A6DC313-58D7-4AAD-941C-585E1E8872E9}" type="datetimeFigureOut">
              <a:rPr lang="de-DE" smtClean="0"/>
              <a:t>22.06.2018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25370256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2A6DC313-58D7-4AAD-941C-585E1E8872E9}" type="datetimeFigureOut">
              <a:rPr lang="de-DE" smtClean="0"/>
              <a:t>22.06.2018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E69322B2-EB79-4DCB-A40B-CA53F4831298}" type="slidenum">
              <a:rPr lang="de-DE" smtClean="0"/>
              <a:t>‹Nr.›</a:t>
            </a:fld>
            <a:endParaRPr lang="de-DE"/>
          </a:p>
        </p:txBody>
      </p:sp>
    </p:spTree>
    <p:extLst>
      <p:ext uri="{BB962C8B-B14F-4D97-AF65-F5344CB8AC3E}">
        <p14:creationId xmlns:p14="http://schemas.microsoft.com/office/powerpoint/2010/main" val="4240952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6DC313-58D7-4AAD-941C-585E1E8872E9}" type="datetimeFigureOut">
              <a:rPr lang="de-DE" smtClean="0"/>
              <a:t>22.06.2018</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9322B2-EB79-4DCB-A40B-CA53F4831298}" type="slidenum">
              <a:rPr lang="de-DE" smtClean="0"/>
              <a:t>‹Nr.›</a:t>
            </a:fld>
            <a:endParaRPr lang="de-DE"/>
          </a:p>
        </p:txBody>
      </p:sp>
    </p:spTree>
    <p:extLst>
      <p:ext uri="{BB962C8B-B14F-4D97-AF65-F5344CB8AC3E}">
        <p14:creationId xmlns:p14="http://schemas.microsoft.com/office/powerpoint/2010/main" val="13319216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5800" y="404664"/>
            <a:ext cx="7772400" cy="1470025"/>
          </a:xfrm>
          <a:solidFill>
            <a:schemeClr val="accent6"/>
          </a:solidFill>
        </p:spPr>
        <p:txBody>
          <a:bodyPr>
            <a:noAutofit/>
          </a:bodyPr>
          <a:lstStyle/>
          <a:p>
            <a:r>
              <a:rPr lang="de-DE" sz="9600" b="1" dirty="0" smtClean="0">
                <a:solidFill>
                  <a:schemeClr val="bg1"/>
                </a:solidFill>
              </a:rPr>
              <a:t>Konsens</a:t>
            </a:r>
            <a:endParaRPr lang="de-DE" sz="9600" b="1" dirty="0">
              <a:solidFill>
                <a:schemeClr val="bg1"/>
              </a:solidFill>
            </a:endParaRPr>
          </a:p>
        </p:txBody>
      </p:sp>
      <p:sp>
        <p:nvSpPr>
          <p:cNvPr id="3" name="Untertitel 2"/>
          <p:cNvSpPr>
            <a:spLocks noGrp="1"/>
          </p:cNvSpPr>
          <p:nvPr>
            <p:ph type="subTitle" idx="1"/>
          </p:nvPr>
        </p:nvSpPr>
        <p:spPr>
          <a:xfrm>
            <a:off x="251520" y="5301208"/>
            <a:ext cx="7967229" cy="1296144"/>
          </a:xfrm>
        </p:spPr>
        <p:txBody>
          <a:bodyPr>
            <a:normAutofit/>
          </a:bodyPr>
          <a:lstStyle/>
          <a:p>
            <a:r>
              <a:rPr lang="de-DE" dirty="0"/>
              <a:t>Entscheidungen bei </a:t>
            </a:r>
            <a:r>
              <a:rPr lang="de-DE" dirty="0" err="1"/>
              <a:t>Attac</a:t>
            </a:r>
            <a:r>
              <a:rPr lang="de-DE" dirty="0"/>
              <a:t> werden grundsätzlich im Konsens herbeigeführt</a:t>
            </a:r>
            <a:r>
              <a:rPr lang="de-DE" dirty="0" smtClean="0"/>
              <a:t>.</a:t>
            </a:r>
            <a:endParaRPr lang="de-DE" dirty="0"/>
          </a:p>
        </p:txBody>
      </p:sp>
      <p:pic>
        <p:nvPicPr>
          <p:cNvPr id="1026" name="Picture 2" descr="Attac Regionaltreffen NRW *Sa, 16. Ju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2276872"/>
            <a:ext cx="2656606" cy="27363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0844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Konsensfindung in 5 Schritten</a:t>
            </a:r>
            <a:endParaRPr lang="de-DE" dirty="0"/>
          </a:p>
        </p:txBody>
      </p:sp>
      <p:sp>
        <p:nvSpPr>
          <p:cNvPr id="3" name="Inhaltsplatzhalter 2"/>
          <p:cNvSpPr>
            <a:spLocks noGrp="1"/>
          </p:cNvSpPr>
          <p:nvPr>
            <p:ph idx="1"/>
          </p:nvPr>
        </p:nvSpPr>
        <p:spPr/>
        <p:txBody>
          <a:bodyPr>
            <a:normAutofit fontScale="92500" lnSpcReduction="20000"/>
          </a:bodyPr>
          <a:lstStyle/>
          <a:p>
            <a:pPr marL="0" indent="0">
              <a:buNone/>
            </a:pPr>
            <a:r>
              <a:rPr lang="de-DE" dirty="0" smtClean="0"/>
              <a:t>(4</a:t>
            </a:r>
            <a:r>
              <a:rPr lang="de-DE" dirty="0" smtClean="0"/>
              <a:t>) Wenn Konsens immer noch nicht erreicht wird kann </a:t>
            </a:r>
            <a:r>
              <a:rPr lang="de-DE" dirty="0"/>
              <a:t>(!) </a:t>
            </a:r>
            <a:r>
              <a:rPr lang="de-DE" dirty="0" smtClean="0"/>
              <a:t>innerhalb </a:t>
            </a:r>
            <a:r>
              <a:rPr lang="de-DE" dirty="0"/>
              <a:t>der Minorität ohne weitere Debatte eine Abstimmung durchgeführt werden, ob der Konsens </a:t>
            </a:r>
            <a:r>
              <a:rPr lang="de-DE" dirty="0" smtClean="0"/>
              <a:t>– unter </a:t>
            </a:r>
            <a:r>
              <a:rPr lang="de-DE" dirty="0"/>
              <a:t>Einräumung der Möglichkeit, ein kurzes Minderheitenvotum ebenfalls zu </a:t>
            </a:r>
            <a:r>
              <a:rPr lang="de-DE" dirty="0" smtClean="0"/>
              <a:t>veröffentlichen </a:t>
            </a:r>
            <a:r>
              <a:rPr lang="de-DE" dirty="0"/>
              <a:t>(bei Nennung der Prozentzahl der Minderheit) - dennoch akzeptiert wird oder nicht. Wenn </a:t>
            </a:r>
            <a:r>
              <a:rPr lang="de-DE" dirty="0" smtClean="0"/>
              <a:t>Abstimmung </a:t>
            </a:r>
            <a:r>
              <a:rPr lang="de-DE" dirty="0"/>
              <a:t>mit einfacher Mehrheit zum Ergebnis kommt, dass der Konsens dennoch nicht </a:t>
            </a:r>
            <a:r>
              <a:rPr lang="de-DE" dirty="0" smtClean="0"/>
              <a:t>akzeptiert </a:t>
            </a:r>
            <a:r>
              <a:rPr lang="de-DE" dirty="0"/>
              <a:t>werden kann, ist </a:t>
            </a:r>
            <a:r>
              <a:rPr lang="de-DE" dirty="0" smtClean="0"/>
              <a:t>Konsensfindung gescheitert</a:t>
            </a:r>
            <a:r>
              <a:rPr lang="de-DE" dirty="0"/>
              <a:t>. </a:t>
            </a:r>
            <a:endParaRPr lang="de-DE" dirty="0"/>
          </a:p>
        </p:txBody>
      </p:sp>
    </p:spTree>
    <p:extLst>
      <p:ext uri="{BB962C8B-B14F-4D97-AF65-F5344CB8AC3E}">
        <p14:creationId xmlns:p14="http://schemas.microsoft.com/office/powerpoint/2010/main" val="3022928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Konsensfindung in 5 Schritten</a:t>
            </a:r>
            <a:endParaRPr lang="de-DE" dirty="0"/>
          </a:p>
        </p:txBody>
      </p:sp>
      <p:sp>
        <p:nvSpPr>
          <p:cNvPr id="3" name="Inhaltsplatzhalter 2"/>
          <p:cNvSpPr>
            <a:spLocks noGrp="1"/>
          </p:cNvSpPr>
          <p:nvPr>
            <p:ph idx="1"/>
          </p:nvPr>
        </p:nvSpPr>
        <p:spPr/>
        <p:txBody>
          <a:bodyPr>
            <a:normAutofit lnSpcReduction="10000"/>
          </a:bodyPr>
          <a:lstStyle/>
          <a:p>
            <a:pPr marL="0" indent="0">
              <a:buNone/>
            </a:pPr>
            <a:r>
              <a:rPr lang="de-DE" dirty="0" smtClean="0"/>
              <a:t>(5</a:t>
            </a:r>
            <a:r>
              <a:rPr lang="de-DE" dirty="0"/>
              <a:t>) Andernfalls wird </a:t>
            </a:r>
            <a:r>
              <a:rPr lang="de-DE" dirty="0" smtClean="0"/>
              <a:t>abschließend </a:t>
            </a:r>
            <a:r>
              <a:rPr lang="de-DE" dirty="0"/>
              <a:t>innerhalb eines zuvor mit einfacher Mehrheit aller Anwesenden festgelegten Zeitrahmens der Inhalt des </a:t>
            </a:r>
            <a:r>
              <a:rPr lang="de-DE" dirty="0" smtClean="0"/>
              <a:t>Minderheitenvotums </a:t>
            </a:r>
            <a:r>
              <a:rPr lang="de-DE" dirty="0"/>
              <a:t>zur Kenntnisnahme vorgelegt. Danach wird nicht mehr über den Inhalt des Beschlusses oder des Minderheitenvotums abgestimmt, sondern mittels 90%iger Mehrheit lediglich darüber, ob beide als solche von </a:t>
            </a:r>
            <a:r>
              <a:rPr lang="de-DE" dirty="0" err="1"/>
              <a:t>attac</a:t>
            </a:r>
            <a:r>
              <a:rPr lang="de-DE" dirty="0"/>
              <a:t> verabschiedet werden oder nicht.</a:t>
            </a:r>
            <a:endParaRPr lang="de-DE" dirty="0"/>
          </a:p>
        </p:txBody>
      </p:sp>
    </p:spTree>
    <p:extLst>
      <p:ext uri="{BB962C8B-B14F-4D97-AF65-F5344CB8AC3E}">
        <p14:creationId xmlns:p14="http://schemas.microsoft.com/office/powerpoint/2010/main" val="14030575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endParaRPr lang="de-DE" sz="2400" dirty="0"/>
          </a:p>
        </p:txBody>
      </p:sp>
      <p:sp>
        <p:nvSpPr>
          <p:cNvPr id="3" name="Inhaltsplatzhalter 2"/>
          <p:cNvSpPr>
            <a:spLocks noGrp="1"/>
          </p:cNvSpPr>
          <p:nvPr>
            <p:ph idx="1"/>
          </p:nvPr>
        </p:nvSpPr>
        <p:spPr/>
        <p:txBody>
          <a:bodyPr>
            <a:normAutofit/>
          </a:bodyPr>
          <a:lstStyle/>
          <a:p>
            <a:pPr marL="0" indent="0">
              <a:buNone/>
            </a:pPr>
            <a:r>
              <a:rPr lang="de-DE" dirty="0" smtClean="0"/>
              <a:t>a. </a:t>
            </a:r>
            <a:r>
              <a:rPr lang="de-DE" dirty="0" err="1" smtClean="0"/>
              <a:t>Attac</a:t>
            </a:r>
            <a:r>
              <a:rPr lang="de-DE" dirty="0" smtClean="0"/>
              <a:t> ist ein breites Bündnis, in dem sehr unterschiedliche Personen und Organisationen gleichberechtigt zusammenarbeiten. Dies gilt sowohl für Ratschläge, als auch </a:t>
            </a:r>
            <a:r>
              <a:rPr lang="de-DE" dirty="0" err="1" smtClean="0"/>
              <a:t>Attac</a:t>
            </a:r>
            <a:r>
              <a:rPr lang="de-DE" dirty="0" smtClean="0"/>
              <a:t>-Rat und Koordinierungskreis. Auch unsere Diskussions- und Entscheidungskultur soll dieses Ziel widerspiegeln,</a:t>
            </a:r>
          </a:p>
        </p:txBody>
      </p:sp>
    </p:spTree>
    <p:extLst>
      <p:ext uri="{BB962C8B-B14F-4D97-AF65-F5344CB8AC3E}">
        <p14:creationId xmlns:p14="http://schemas.microsoft.com/office/powerpoint/2010/main" val="3760407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endParaRPr lang="de-DE" sz="2400" dirty="0"/>
          </a:p>
        </p:txBody>
      </p:sp>
      <p:sp>
        <p:nvSpPr>
          <p:cNvPr id="3" name="Inhaltsplatzhalter 2"/>
          <p:cNvSpPr>
            <a:spLocks noGrp="1"/>
          </p:cNvSpPr>
          <p:nvPr>
            <p:ph idx="1"/>
          </p:nvPr>
        </p:nvSpPr>
        <p:spPr/>
        <p:txBody>
          <a:bodyPr>
            <a:normAutofit/>
          </a:bodyPr>
          <a:lstStyle/>
          <a:p>
            <a:pPr marL="0" indent="0">
              <a:buNone/>
            </a:pPr>
            <a:r>
              <a:rPr lang="de-DE" dirty="0" smtClean="0"/>
              <a:t>b. Konsens erhöht die Motivation, gemeinsam beschlossene Aktivitäten auch gemeinsam in die Praxis umzusetzen. Damit wird das Potential von ATTAC viel besser ausgeschöpft. Bei 51%-Entscheidungen wird die 49%-Minderheit sich sicher nicht sehr engagiert – wenn überhaupt – für die gemeinsame Politik einsetzen,</a:t>
            </a:r>
          </a:p>
        </p:txBody>
      </p:sp>
    </p:spTree>
    <p:extLst>
      <p:ext uri="{BB962C8B-B14F-4D97-AF65-F5344CB8AC3E}">
        <p14:creationId xmlns:p14="http://schemas.microsoft.com/office/powerpoint/2010/main" val="7781210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endParaRPr lang="de-DE" sz="2400" dirty="0"/>
          </a:p>
        </p:txBody>
      </p:sp>
      <p:sp>
        <p:nvSpPr>
          <p:cNvPr id="3" name="Inhaltsplatzhalter 2"/>
          <p:cNvSpPr>
            <a:spLocks noGrp="1"/>
          </p:cNvSpPr>
          <p:nvPr>
            <p:ph idx="1"/>
          </p:nvPr>
        </p:nvSpPr>
        <p:spPr/>
        <p:txBody>
          <a:bodyPr>
            <a:normAutofit fontScale="92500" lnSpcReduction="10000"/>
          </a:bodyPr>
          <a:lstStyle/>
          <a:p>
            <a:pPr marL="0" indent="0">
              <a:buNone/>
            </a:pPr>
            <a:r>
              <a:rPr lang="de-DE" dirty="0" smtClean="0"/>
              <a:t>c. Konsensdruck reduziert die Spielräume für Fraktionsbildung und die machtpolitische Bearbeitung von Meinungsverschiedenheiten. Konsens bedeutet dabei, wenn niemand widerspricht, nicht wenn alle zustimmen. Nur wenn dies trotz intensiven Bemühens nicht möglich ist, kommt es zu Abstimmungen. Dieser Grundsatz entspricht den im </a:t>
            </a:r>
            <a:r>
              <a:rPr lang="de-DE" dirty="0" err="1" smtClean="0"/>
              <a:t>Attac</a:t>
            </a:r>
            <a:r>
              <a:rPr lang="de-DE" dirty="0" smtClean="0"/>
              <a:t>-Selbstverständnispapier formulierten Grundsätzen. </a:t>
            </a:r>
          </a:p>
          <a:p>
            <a:pPr marL="0" indent="0">
              <a:buNone/>
            </a:pPr>
            <a:r>
              <a:rPr lang="de-DE" dirty="0" smtClean="0"/>
              <a:t>(Beschluss Ratschlag Frankfurt 2002)</a:t>
            </a:r>
            <a:endParaRPr lang="de-DE" dirty="0"/>
          </a:p>
        </p:txBody>
      </p:sp>
    </p:spTree>
    <p:extLst>
      <p:ext uri="{BB962C8B-B14F-4D97-AF65-F5344CB8AC3E}">
        <p14:creationId xmlns:p14="http://schemas.microsoft.com/office/powerpoint/2010/main" val="2757782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normAutofit lnSpcReduction="10000"/>
          </a:bodyPr>
          <a:lstStyle/>
          <a:p>
            <a:pPr marL="0" indent="0">
              <a:buNone/>
            </a:pPr>
            <a:r>
              <a:rPr lang="de-DE" dirty="0"/>
              <a:t>Mehrheitsentscheidungen und Wahlen werden von den Delegierten bestimmt. Mit einfacher Mehrheit der anwesenden Stimmberechtigten wird entschieden: Geschäftsordnung Finanzfragen Haushaltsplan Ort des nächsten Ratschlages Politische Grundsatzfragen werden nach dem konsensorientierten Verfahren entschieden.</a:t>
            </a:r>
          </a:p>
          <a:p>
            <a:pPr marL="0" indent="0">
              <a:buNone/>
            </a:pPr>
            <a:r>
              <a:rPr lang="de-DE" dirty="0" smtClean="0"/>
              <a:t>(Ratschlag </a:t>
            </a:r>
            <a:r>
              <a:rPr lang="de-DE" dirty="0"/>
              <a:t>Frankfurt 2002)</a:t>
            </a:r>
          </a:p>
        </p:txBody>
      </p:sp>
    </p:spTree>
    <p:extLst>
      <p:ext uri="{BB962C8B-B14F-4D97-AF65-F5344CB8AC3E}">
        <p14:creationId xmlns:p14="http://schemas.microsoft.com/office/powerpoint/2010/main" val="2111831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pPr marL="0" indent="0">
              <a:buNone/>
            </a:pPr>
            <a:r>
              <a:rPr lang="de-DE" dirty="0"/>
              <a:t>"Konsens ist nicht, wenn alle zustimmen, sondern wenn kein Veto eingelegt wird". Es wird grundsätzlich versucht, auf Konsens zu diskutieren. Das Veto soll </a:t>
            </a:r>
            <a:r>
              <a:rPr lang="de-DE" dirty="0" err="1"/>
              <a:t>ultima</a:t>
            </a:r>
            <a:r>
              <a:rPr lang="de-DE" dirty="0"/>
              <a:t> </a:t>
            </a:r>
            <a:r>
              <a:rPr lang="de-DE" dirty="0" err="1"/>
              <a:t>ratio</a:t>
            </a:r>
            <a:r>
              <a:rPr lang="de-DE" dirty="0"/>
              <a:t> sein. Ein Veto kann von 10% der Anwesenden herbeigeführt werden.</a:t>
            </a:r>
          </a:p>
        </p:txBody>
      </p:sp>
    </p:spTree>
    <p:extLst>
      <p:ext uri="{BB962C8B-B14F-4D97-AF65-F5344CB8AC3E}">
        <p14:creationId xmlns:p14="http://schemas.microsoft.com/office/powerpoint/2010/main" val="418722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Konsensfindung in 5 Schritten</a:t>
            </a:r>
            <a:endParaRPr lang="de-DE" dirty="0"/>
          </a:p>
        </p:txBody>
      </p:sp>
      <p:sp>
        <p:nvSpPr>
          <p:cNvPr id="3" name="Inhaltsplatzhalter 2"/>
          <p:cNvSpPr>
            <a:spLocks noGrp="1"/>
          </p:cNvSpPr>
          <p:nvPr>
            <p:ph idx="1"/>
          </p:nvPr>
        </p:nvSpPr>
        <p:spPr/>
        <p:txBody>
          <a:bodyPr/>
          <a:lstStyle/>
          <a:p>
            <a:pPr marL="0" indent="0">
              <a:buNone/>
            </a:pPr>
            <a:r>
              <a:rPr lang="de-DE" dirty="0" smtClean="0"/>
              <a:t>(1) </a:t>
            </a:r>
            <a:r>
              <a:rPr lang="de-DE" dirty="0" smtClean="0"/>
              <a:t>Konsens-Abstimmung:</a:t>
            </a:r>
          </a:p>
          <a:p>
            <a:r>
              <a:rPr lang="de-DE" dirty="0" smtClean="0"/>
              <a:t>zunächst </a:t>
            </a:r>
            <a:r>
              <a:rPr lang="de-DE" dirty="0"/>
              <a:t>die </a:t>
            </a:r>
            <a:r>
              <a:rPr lang="de-DE" dirty="0" smtClean="0"/>
              <a:t>Zustimmung,</a:t>
            </a:r>
          </a:p>
          <a:p>
            <a:r>
              <a:rPr lang="de-DE" dirty="0" smtClean="0"/>
              <a:t>danach </a:t>
            </a:r>
            <a:r>
              <a:rPr lang="de-DE" dirty="0"/>
              <a:t>die </a:t>
            </a:r>
            <a:r>
              <a:rPr lang="de-DE" dirty="0" smtClean="0"/>
              <a:t>Gegenstimmen, </a:t>
            </a:r>
          </a:p>
          <a:p>
            <a:r>
              <a:rPr lang="de-DE" dirty="0" smtClean="0"/>
              <a:t>dann </a:t>
            </a:r>
            <a:r>
              <a:rPr lang="de-DE" dirty="0"/>
              <a:t>die </a:t>
            </a:r>
            <a:r>
              <a:rPr lang="de-DE" dirty="0" smtClean="0"/>
              <a:t>Enthaltungen,</a:t>
            </a:r>
          </a:p>
          <a:p>
            <a:r>
              <a:rPr lang="de-DE" dirty="0" smtClean="0"/>
              <a:t>zum </a:t>
            </a:r>
            <a:r>
              <a:rPr lang="de-DE" dirty="0"/>
              <a:t>Schluss die </a:t>
            </a:r>
            <a:r>
              <a:rPr lang="de-DE" dirty="0" smtClean="0"/>
              <a:t>Vetostimmen.</a:t>
            </a:r>
            <a:endParaRPr lang="de-DE" dirty="0"/>
          </a:p>
        </p:txBody>
      </p:sp>
    </p:spTree>
    <p:extLst>
      <p:ext uri="{BB962C8B-B14F-4D97-AF65-F5344CB8AC3E}">
        <p14:creationId xmlns:p14="http://schemas.microsoft.com/office/powerpoint/2010/main" val="886803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Konsensfindung in 5 Schritten</a:t>
            </a:r>
            <a:endParaRPr lang="de-DE" dirty="0"/>
          </a:p>
        </p:txBody>
      </p:sp>
      <p:sp>
        <p:nvSpPr>
          <p:cNvPr id="3" name="Inhaltsplatzhalter 2"/>
          <p:cNvSpPr>
            <a:spLocks noGrp="1"/>
          </p:cNvSpPr>
          <p:nvPr>
            <p:ph idx="1"/>
          </p:nvPr>
        </p:nvSpPr>
        <p:spPr/>
        <p:txBody>
          <a:bodyPr/>
          <a:lstStyle/>
          <a:p>
            <a:pPr marL="0" indent="0">
              <a:buNone/>
            </a:pPr>
            <a:r>
              <a:rPr lang="de-DE" dirty="0" smtClean="0"/>
              <a:t>(2) </a:t>
            </a:r>
            <a:r>
              <a:rPr lang="de-DE" dirty="0"/>
              <a:t>Bei fehlendem </a:t>
            </a:r>
            <a:r>
              <a:rPr lang="de-DE" dirty="0" smtClean="0"/>
              <a:t>Konsens:  Bildung einer offenen Gruppe, insbesondere mit Kontrahenten </a:t>
            </a:r>
            <a:r>
              <a:rPr lang="de-DE" dirty="0"/>
              <a:t>der </a:t>
            </a:r>
            <a:r>
              <a:rPr lang="de-DE" dirty="0" smtClean="0"/>
              <a:t>Debatte. </a:t>
            </a:r>
            <a:r>
              <a:rPr lang="de-DE" dirty="0"/>
              <a:t>Diese Gruppe ("Konsensrunde" genannt) geht "in Klausur" und bemüht sich innerhalb eines zuvor mit einfacher Mehrheit aller Anwesenden </a:t>
            </a:r>
            <a:r>
              <a:rPr lang="de-DE" dirty="0" smtClean="0"/>
              <a:t>festgelegten </a:t>
            </a:r>
            <a:r>
              <a:rPr lang="de-DE" dirty="0"/>
              <a:t>Zeitrahmens einen konsensfähigen Kompromiss zu formulieren.</a:t>
            </a:r>
            <a:endParaRPr lang="de-DE" dirty="0"/>
          </a:p>
        </p:txBody>
      </p:sp>
    </p:spTree>
    <p:extLst>
      <p:ext uri="{BB962C8B-B14F-4D97-AF65-F5344CB8AC3E}">
        <p14:creationId xmlns:p14="http://schemas.microsoft.com/office/powerpoint/2010/main" val="33100110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Konsensfindung in 5 Schritten</a:t>
            </a:r>
            <a:endParaRPr lang="de-DE" dirty="0"/>
          </a:p>
        </p:txBody>
      </p:sp>
      <p:sp>
        <p:nvSpPr>
          <p:cNvPr id="3" name="Inhaltsplatzhalter 2"/>
          <p:cNvSpPr>
            <a:spLocks noGrp="1"/>
          </p:cNvSpPr>
          <p:nvPr>
            <p:ph idx="1"/>
          </p:nvPr>
        </p:nvSpPr>
        <p:spPr/>
        <p:txBody>
          <a:bodyPr/>
          <a:lstStyle/>
          <a:p>
            <a:pPr marL="0" indent="0">
              <a:buNone/>
            </a:pPr>
            <a:r>
              <a:rPr lang="de-DE" dirty="0" smtClean="0"/>
              <a:t>(</a:t>
            </a:r>
            <a:r>
              <a:rPr lang="de-DE" dirty="0" smtClean="0"/>
              <a:t>3)</a:t>
            </a:r>
            <a:r>
              <a:rPr lang="de-DE" dirty="0" smtClean="0"/>
              <a:t> </a:t>
            </a:r>
            <a:r>
              <a:rPr lang="de-DE" dirty="0" smtClean="0"/>
              <a:t>Kompromissvorschlag wird nach kurzer </a:t>
            </a:r>
            <a:r>
              <a:rPr lang="de-DE" dirty="0"/>
              <a:t>Debatte im </a:t>
            </a:r>
            <a:r>
              <a:rPr lang="de-DE" dirty="0" smtClean="0"/>
              <a:t>Plenum unter </a:t>
            </a:r>
            <a:r>
              <a:rPr lang="de-DE" dirty="0"/>
              <a:t>allen Anwesenden abgestimmt</a:t>
            </a:r>
            <a:r>
              <a:rPr lang="de-DE" dirty="0" smtClean="0"/>
              <a:t>.</a:t>
            </a:r>
            <a:endParaRPr lang="de-DE" dirty="0"/>
          </a:p>
        </p:txBody>
      </p:sp>
    </p:spTree>
    <p:extLst>
      <p:ext uri="{BB962C8B-B14F-4D97-AF65-F5344CB8AC3E}">
        <p14:creationId xmlns:p14="http://schemas.microsoft.com/office/powerpoint/2010/main" val="2606244930"/>
      </p:ext>
    </p:extLst>
  </p:cSld>
  <p:clrMapOvr>
    <a:masterClrMapping/>
  </p:clrMapOvr>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479</Words>
  <Application>Microsoft Office PowerPoint</Application>
  <PresentationFormat>Bildschirmpräsentation (4:3)</PresentationFormat>
  <Paragraphs>23</Paragraphs>
  <Slides>11</Slides>
  <Notes>0</Notes>
  <HiddenSlides>0</HiddenSlides>
  <MMClips>0</MMClips>
  <ScaleCrop>false</ScaleCrop>
  <HeadingPairs>
    <vt:vector size="4" baseType="variant">
      <vt:variant>
        <vt:lpstr>Design</vt:lpstr>
      </vt:variant>
      <vt:variant>
        <vt:i4>1</vt:i4>
      </vt:variant>
      <vt:variant>
        <vt:lpstr>Folientitel</vt:lpstr>
      </vt:variant>
      <vt:variant>
        <vt:i4>11</vt:i4>
      </vt:variant>
    </vt:vector>
  </HeadingPairs>
  <TitlesOfParts>
    <vt:vector size="12" baseType="lpstr">
      <vt:lpstr>Larissa</vt:lpstr>
      <vt:lpstr>Konsens</vt:lpstr>
      <vt:lpstr>PowerPoint-Präsentation</vt:lpstr>
      <vt:lpstr>PowerPoint-Präsentation</vt:lpstr>
      <vt:lpstr>PowerPoint-Präsentation</vt:lpstr>
      <vt:lpstr>PowerPoint-Präsentation</vt:lpstr>
      <vt:lpstr>PowerPoint-Präsentation</vt:lpstr>
      <vt:lpstr>Konsensfindung in 5 Schritten</vt:lpstr>
      <vt:lpstr>Konsensfindung in 5 Schritten</vt:lpstr>
      <vt:lpstr>Konsensfindung in 5 Schritten</vt:lpstr>
      <vt:lpstr>Konsensfindung in 5 Schritten</vt:lpstr>
      <vt:lpstr>Konsensfindung in 5 Schritten</vt:lpstr>
    </vt:vector>
  </TitlesOfParts>
  <Company>Stadtverwaltung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Konsen</dc:title>
  <dc:creator>Eberhardt-Köster, Thomas</dc:creator>
  <cp:lastModifiedBy>Eberhardt-Köster, Thomas</cp:lastModifiedBy>
  <cp:revision>11</cp:revision>
  <dcterms:created xsi:type="dcterms:W3CDTF">2018-06-21T08:49:21Z</dcterms:created>
  <dcterms:modified xsi:type="dcterms:W3CDTF">2018-06-22T11:18:12Z</dcterms:modified>
</cp:coreProperties>
</file>